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9" r:id="rId4"/>
    <p:sldId id="257" r:id="rId5"/>
    <p:sldId id="258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AF4"/>
    <a:srgbClr val="0C788E"/>
    <a:srgbClr val="422C16"/>
    <a:srgbClr val="006666"/>
    <a:srgbClr val="54381C"/>
    <a:srgbClr val="A50021"/>
    <a:srgbClr val="FFFFA3"/>
    <a:srgbClr val="FFB061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80" autoAdjust="0"/>
    <p:restoredTop sz="94652" autoAdjust="0"/>
  </p:normalViewPr>
  <p:slideViewPr>
    <p:cSldViewPr>
      <p:cViewPr varScale="1">
        <p:scale>
          <a:sx n="86" d="100"/>
          <a:sy n="86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06037-4E93-4D13-9D5E-02B0ED527EEE}" type="datetimeFigureOut">
              <a:rPr lang="fr-FR" smtClean="0"/>
              <a:pPr/>
              <a:t>11/02/2016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204F5-6933-4A25-99B3-B33EB054AE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1625F-9796-443C-9427-9D0C64EF8151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8A66A-FA52-40F5-B29F-09E0B0D5A54B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FB23F-2851-40BF-9B9A-3D192AE822E5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B57B9-D03C-4832-B1B6-2D3EF0C7D833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97FF1-F682-4B6B-A4E4-EBAACDDD697D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197A8-A1E1-492A-A5E8-882FA917BB0A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C8724-868F-49A3-AD1F-A59BE0873468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F3029-1CAE-49FC-9D7F-9E6184C9C614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481E7-3F5A-450F-A647-231752A4EB6D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15401-A179-422F-8A7E-463042DB51BD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C596D-FA2F-4883-B1AC-20BD932B5B5B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C1106A-EF4A-4336-B4C0-6F974D50983C}" type="slidenum">
              <a:rPr lang="es-ES"/>
              <a:pPr/>
              <a:t>‹N°›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rojects.invisionapp.com/share/M85WPXUA9#/scree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rojects.invisionapp.com/share/M85WPXUA9#/scre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rojects.invisionapp.com/share/M85WPXUA9#/scree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rojects.invisionapp.com/share/M85WPXUA9#/scree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85720" y="5857892"/>
            <a:ext cx="5319720" cy="6477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Fps</a:t>
            </a:r>
            <a:r>
              <a:rPr lang="es-UY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“Flight </a:t>
            </a:r>
            <a:r>
              <a:rPr lang="en-US" sz="2800" b="1" noProof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Planning</a:t>
            </a:r>
            <a:r>
              <a:rPr lang="es-UY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System</a:t>
            </a:r>
            <a:r>
              <a:rPr lang="es-UY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”</a:t>
            </a:r>
            <a:endParaRPr lang="es-ES" sz="28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5364163" y="5000636"/>
            <a:ext cx="3457575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Presented  by :</a:t>
            </a:r>
          </a:p>
          <a:p>
            <a:pPr algn="r"/>
            <a:endParaRPr lang="en-US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Lamghari Younes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Saffar Léa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Marcel Yildiz</a:t>
            </a:r>
          </a:p>
          <a:p>
            <a:pPr algn="r"/>
            <a:endParaRPr lang="en-US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r"/>
            <a:endParaRPr lang="en-US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Rectangle 150"/>
          <p:cNvSpPr txBox="1">
            <a:spLocks noChangeArrowheads="1"/>
          </p:cNvSpPr>
          <p:nvPr/>
        </p:nvSpPr>
        <p:spPr bwMode="auto">
          <a:xfrm>
            <a:off x="1643042" y="357166"/>
            <a:ext cx="531972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Aharoni" pitchFamily="2" charset="-79"/>
              </a:rPr>
              <a:t>Group one</a:t>
            </a:r>
            <a:endParaRPr kumimoji="0" lang="es-ES" sz="2800" b="1" i="0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pPr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 pitchFamily="34" charset="0"/>
              </a:rPr>
              <a:t>The navigation scheme :</a:t>
            </a: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We have decided to use two navigation scheme as requested.</a:t>
            </a:r>
            <a:endParaRPr lang="en-US" sz="15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/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II.   Second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9" name="Image 8" descr="12722012_10207904488545487_975934820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3182"/>
            <a:ext cx="4214810" cy="3429024"/>
          </a:xfrm>
          <a:prstGeom prst="rect">
            <a:avLst/>
          </a:prstGeom>
        </p:spPr>
      </p:pic>
      <p:pic>
        <p:nvPicPr>
          <p:cNvPr id="10" name="Image 9" descr="12735801_10207904486145427_1325208228_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2643182"/>
            <a:ext cx="4500562" cy="3429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pPr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 pitchFamily="34" charset="0"/>
              </a:rPr>
              <a:t>Our mock-ups:</a:t>
            </a:r>
          </a:p>
          <a:p>
            <a:pPr>
              <a:buNone/>
            </a:pPr>
            <a:endParaRPr lang="en-US" sz="1500" b="1" u="sng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For our mock-ups, we decided to do it with</a:t>
            </a:r>
            <a:r>
              <a:rPr lang="en-US" sz="1500" dirty="0" smtClean="0">
                <a:solidFill>
                  <a:srgbClr val="464AF4"/>
                </a:solidFill>
                <a:latin typeface="Calibri" pitchFamily="34" charset="0"/>
              </a:rPr>
              <a:t> Invasion </a:t>
            </a:r>
            <a:r>
              <a:rPr lang="en-US" sz="1500" dirty="0" smtClean="0">
                <a:latin typeface="Calibri" pitchFamily="34" charset="0"/>
              </a:rPr>
              <a:t>as Mr. </a:t>
            </a:r>
            <a:r>
              <a:rPr lang="en-US" sz="1500" dirty="0" err="1" smtClean="0">
                <a:latin typeface="Calibri" pitchFamily="34" charset="0"/>
              </a:rPr>
              <a:t>Tekkal</a:t>
            </a:r>
            <a:r>
              <a:rPr lang="en-US" sz="1500" dirty="0" smtClean="0">
                <a:latin typeface="Calibri" pitchFamily="34" charset="0"/>
              </a:rPr>
              <a:t> advices us.</a:t>
            </a:r>
          </a:p>
          <a:p>
            <a:pPr>
              <a:buNone/>
            </a:pPr>
            <a:r>
              <a:rPr lang="en-US" sz="1500" dirty="0" smtClean="0">
                <a:solidFill>
                  <a:srgbClr val="464AF4"/>
                </a:solidFill>
                <a:latin typeface="Calibri" pitchFamily="34" charset="0"/>
              </a:rPr>
              <a:t> </a:t>
            </a:r>
            <a:r>
              <a:rPr lang="en-US" sz="1500" dirty="0" smtClean="0">
                <a:latin typeface="Calibri" pitchFamily="34" charset="0"/>
              </a:rPr>
              <a:t>so here’s the link for it :</a:t>
            </a: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 lvl="0">
              <a:buNone/>
            </a:pPr>
            <a:r>
              <a:rPr lang="fr" sz="1600" u="sng" dirty="0" smtClean="0">
                <a:solidFill>
                  <a:srgbClr val="464AF4"/>
                </a:solidFill>
                <a:hlinkClick r:id="rId2"/>
              </a:rPr>
              <a:t>https://projects.invisionapp.com/share/M85WPXUA9#/screens</a:t>
            </a:r>
          </a:p>
          <a:p>
            <a:pPr lvl="0">
              <a:buNone/>
            </a:pPr>
            <a:endParaRPr lang="fr" sz="1600" u="sng" dirty="0">
              <a:solidFill>
                <a:srgbClr val="464AF4"/>
              </a:solidFill>
              <a:hlinkClick r:id="rId2"/>
            </a:endParaRPr>
          </a:p>
          <a:p>
            <a:pPr lvl="0">
              <a:buNone/>
            </a:pPr>
            <a:endParaRPr lang="fr" sz="1600" u="sng" dirty="0" smtClean="0">
              <a:solidFill>
                <a:srgbClr val="464AF4"/>
              </a:solidFill>
              <a:hlinkClick r:id="rId2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/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II.   Second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pPr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 pitchFamily="34" charset="0"/>
              </a:rPr>
              <a:t>Web-services:</a:t>
            </a: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from our mock-ups, we have defined our necessary web services for loading data.</a:t>
            </a: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This is the web-services for our </a:t>
            </a:r>
            <a:r>
              <a:rPr lang="en-US" sz="1500" dirty="0" smtClean="0">
                <a:solidFill>
                  <a:srgbClr val="464AF4"/>
                </a:solidFill>
                <a:latin typeface="Calibri" pitchFamily="34" charset="0"/>
              </a:rPr>
              <a:t>home page.</a:t>
            </a: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 lvl="0">
              <a:buNone/>
            </a:pPr>
            <a:endParaRPr lang="fr" sz="1600" u="sng" dirty="0">
              <a:solidFill>
                <a:srgbClr val="464AF4"/>
              </a:solidFill>
              <a:hlinkClick r:id="rId2"/>
            </a:endParaRPr>
          </a:p>
          <a:p>
            <a:pPr lvl="0">
              <a:buNone/>
            </a:pPr>
            <a:endParaRPr lang="fr" sz="1600" u="sng" dirty="0" smtClean="0">
              <a:solidFill>
                <a:srgbClr val="464AF4"/>
              </a:solidFill>
              <a:hlinkClick r:id="rId2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/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II.   Second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8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4"/>
            <a:ext cx="9144000" cy="391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pPr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 pitchFamily="34" charset="0"/>
              </a:rPr>
              <a:t>Web-services:</a:t>
            </a: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This is the web-services for our </a:t>
            </a:r>
            <a:r>
              <a:rPr lang="en-US" sz="1500" dirty="0" smtClean="0">
                <a:solidFill>
                  <a:srgbClr val="464AF4"/>
                </a:solidFill>
                <a:latin typeface="Calibri" pitchFamily="34" charset="0"/>
              </a:rPr>
              <a:t>members page.</a:t>
            </a: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Every Web-service has his type, </a:t>
            </a:r>
            <a:r>
              <a:rPr lang="en-US" sz="1500" dirty="0" err="1" smtClean="0">
                <a:latin typeface="Calibri" pitchFamily="34" charset="0"/>
              </a:rPr>
              <a:t>url</a:t>
            </a:r>
            <a:r>
              <a:rPr lang="en-US" sz="1500" dirty="0">
                <a:latin typeface="Calibri" pitchFamily="34" charset="0"/>
              </a:rPr>
              <a:t> </a:t>
            </a:r>
            <a:r>
              <a:rPr lang="en-US" sz="1500" dirty="0" smtClean="0">
                <a:latin typeface="Calibri" pitchFamily="34" charset="0"/>
              </a:rPr>
              <a:t>and behavior as the board shows. </a:t>
            </a: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 lvl="0">
              <a:buNone/>
            </a:pPr>
            <a:endParaRPr lang="fr" sz="1600" u="sng" dirty="0">
              <a:solidFill>
                <a:srgbClr val="464AF4"/>
              </a:solidFill>
              <a:hlinkClick r:id="rId2"/>
            </a:endParaRPr>
          </a:p>
          <a:p>
            <a:pPr lvl="0">
              <a:buNone/>
            </a:pPr>
            <a:endParaRPr lang="fr" sz="1600" u="sng" dirty="0" smtClean="0">
              <a:solidFill>
                <a:srgbClr val="464AF4"/>
              </a:solidFill>
              <a:hlinkClick r:id="rId2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/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II.   Second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10" name="Shape 88"/>
          <p:cNvGraphicFramePr/>
          <p:nvPr/>
        </p:nvGraphicFramePr>
        <p:xfrm>
          <a:off x="214282" y="2428868"/>
          <a:ext cx="8715436" cy="3489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6692"/>
                <a:gridCol w="3178154"/>
                <a:gridCol w="3000590"/>
              </a:tblGrid>
              <a:tr h="129541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 smtClean="0">
                          <a:latin typeface="Calibri" pitchFamily="34" charset="0"/>
                        </a:rPr>
                        <a:t>GET</a:t>
                      </a:r>
                      <a:r>
                        <a:rPr lang="fr" sz="1500" dirty="0">
                          <a:latin typeface="Calibri" pitchFamily="34" charset="0"/>
                        </a:rPr>
                        <a:t>	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/member /{id}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Return list of all details of the member 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</a:tr>
              <a:tr h="1066806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>
                          <a:latin typeface="Calibri" pitchFamily="34" charset="0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>
                          <a:latin typeface="Calibri" pitchFamily="34" charset="0"/>
                        </a:rPr>
                        <a:t>POST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>
                          <a:latin typeface="Calibri" pitchFamily="34" charset="0"/>
                        </a:rPr>
                        <a:t>		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/member / {id}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>
                          <a:latin typeface="Calibri" pitchFamily="34" charset="0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>
                          <a:latin typeface="Calibri" pitchFamily="34" charset="0"/>
                        </a:rPr>
                        <a:t>Modify details of member for the corresponding ID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>
                          <a:latin typeface="Calibri" pitchFamily="34" charset="0"/>
                        </a:rPr>
                        <a:t>		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1066806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DELETE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/member / {id}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DELETE a member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500" dirty="0">
                          <a:latin typeface="Calibri" pitchFamily="34" charset="0"/>
                        </a:rPr>
                        <a:t>		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pPr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 pitchFamily="34" charset="0"/>
              </a:rPr>
              <a:t>Web-services:</a:t>
            </a: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This is the web-services for our </a:t>
            </a:r>
            <a:r>
              <a:rPr lang="en-US" sz="1500" dirty="0" smtClean="0">
                <a:solidFill>
                  <a:srgbClr val="464AF4"/>
                </a:solidFill>
                <a:latin typeface="Calibri" pitchFamily="34" charset="0"/>
              </a:rPr>
              <a:t>flight page.</a:t>
            </a: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Every Web-service has his type, </a:t>
            </a:r>
            <a:r>
              <a:rPr lang="en-US" sz="1500" dirty="0" err="1" smtClean="0">
                <a:latin typeface="Calibri" pitchFamily="34" charset="0"/>
              </a:rPr>
              <a:t>url</a:t>
            </a:r>
            <a:r>
              <a:rPr lang="en-US" sz="1500" dirty="0">
                <a:latin typeface="Calibri" pitchFamily="34" charset="0"/>
              </a:rPr>
              <a:t> </a:t>
            </a:r>
            <a:r>
              <a:rPr lang="en-US" sz="1500" dirty="0" smtClean="0">
                <a:latin typeface="Calibri" pitchFamily="34" charset="0"/>
              </a:rPr>
              <a:t>and behavior as the board shows. </a:t>
            </a: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 lvl="0">
              <a:buNone/>
            </a:pPr>
            <a:endParaRPr lang="fr" sz="1600" u="sng" dirty="0">
              <a:solidFill>
                <a:srgbClr val="464AF4"/>
              </a:solidFill>
              <a:hlinkClick r:id="rId2"/>
            </a:endParaRPr>
          </a:p>
          <a:p>
            <a:pPr lvl="0">
              <a:buNone/>
            </a:pPr>
            <a:endParaRPr lang="fr" sz="1600" u="sng" dirty="0" smtClean="0">
              <a:solidFill>
                <a:srgbClr val="464AF4"/>
              </a:solidFill>
              <a:hlinkClick r:id="rId2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  <a:p>
            <a:pPr>
              <a:buNone/>
            </a:pPr>
            <a:endParaRPr lang="en-US" sz="15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/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II.   Second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214282" y="2500305"/>
          <a:ext cx="8715435" cy="3429025"/>
        </p:xfrm>
        <a:graphic>
          <a:graphicData uri="http://schemas.openxmlformats.org/drawingml/2006/table">
            <a:tbl>
              <a:tblPr/>
              <a:tblGrid>
                <a:gridCol w="2905145"/>
                <a:gridCol w="2905145"/>
                <a:gridCol w="2905145"/>
              </a:tblGrid>
              <a:tr h="12327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    </a:t>
                      </a:r>
                      <a:endParaRPr lang="fr-FR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GET</a:t>
                      </a:r>
                      <a:endParaRPr lang="fr-FR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</a:t>
                      </a:r>
                      <a:endParaRPr lang="fr-FR" sz="1500">
                        <a:latin typeface="Calibri" pitchFamily="34" charset="0"/>
                      </a:endParaRPr>
                    </a:p>
                  </a:txBody>
                  <a:tcPr marL="66405" marR="66405" marT="66405" marB="664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    </a:t>
                      </a:r>
                      <a:endParaRPr lang="fr-FR" sz="1500" dirty="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/flight /{id}</a:t>
                      </a:r>
                      <a:endParaRPr lang="fr-FR" sz="1500" dirty="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</a:t>
                      </a:r>
                      <a:endParaRPr lang="fr-FR" sz="1500" dirty="0">
                        <a:latin typeface="Calibri" pitchFamily="34" charset="0"/>
                      </a:endParaRPr>
                    </a:p>
                  </a:txBody>
                  <a:tcPr marL="66405" marR="66405" marT="66405" marB="664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    </a:t>
                      </a:r>
                      <a:endParaRPr lang="en-US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Return list of all details of the flight             </a:t>
                      </a:r>
                      <a:endParaRPr lang="en-US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</a:t>
                      </a:r>
                      <a:endParaRPr lang="en-US" sz="1500">
                        <a:latin typeface="Calibri" pitchFamily="34" charset="0"/>
                      </a:endParaRPr>
                    </a:p>
                  </a:txBody>
                  <a:tcPr marL="66405" marR="66405" marT="66405" marB="664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</a:tr>
              <a:tr h="12327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    </a:t>
                      </a:r>
                      <a:endParaRPr lang="fr-FR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POST</a:t>
                      </a:r>
                      <a:endParaRPr lang="fr-FR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</a:t>
                      </a:r>
                      <a:endParaRPr lang="fr-FR" sz="1500">
                        <a:latin typeface="Calibri" pitchFamily="34" charset="0"/>
                      </a:endParaRPr>
                    </a:p>
                  </a:txBody>
                  <a:tcPr marL="66405" marR="66405" marT="66405" marB="664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    </a:t>
                      </a:r>
                      <a:endParaRPr lang="fr-FR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/flight / {id}</a:t>
                      </a:r>
                      <a:endParaRPr lang="fr-FR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</a:t>
                      </a:r>
                      <a:endParaRPr lang="fr-FR" sz="1500">
                        <a:latin typeface="Calibri" pitchFamily="34" charset="0"/>
                      </a:endParaRPr>
                    </a:p>
                  </a:txBody>
                  <a:tcPr marL="66405" marR="66405" marT="66405" marB="664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    </a:t>
                      </a:r>
                      <a:endParaRPr lang="en-US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Modify details of flight for the corresponding ID</a:t>
                      </a:r>
                      <a:endParaRPr lang="en-US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</a:t>
                      </a:r>
                      <a:endParaRPr lang="en-US" sz="1500">
                        <a:latin typeface="Calibri" pitchFamily="34" charset="0"/>
                      </a:endParaRPr>
                    </a:p>
                  </a:txBody>
                  <a:tcPr marL="66405" marR="66405" marT="66405" marB="664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9636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    </a:t>
                      </a:r>
                      <a:endParaRPr lang="fr-FR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DELETE</a:t>
                      </a:r>
                      <a:endParaRPr lang="fr-FR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</a:t>
                      </a:r>
                      <a:endParaRPr lang="fr-FR" sz="1500">
                        <a:latin typeface="Calibri" pitchFamily="34" charset="0"/>
                      </a:endParaRPr>
                    </a:p>
                  </a:txBody>
                  <a:tcPr marL="66405" marR="66405" marT="66405" marB="664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    </a:t>
                      </a:r>
                      <a:endParaRPr lang="fr-FR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/flight / {id}</a:t>
                      </a:r>
                      <a:endParaRPr lang="fr-FR" sz="150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</a:t>
                      </a:r>
                      <a:endParaRPr lang="fr-FR" sz="1500">
                        <a:latin typeface="Calibri" pitchFamily="34" charset="0"/>
                      </a:endParaRPr>
                    </a:p>
                  </a:txBody>
                  <a:tcPr marL="66405" marR="66405" marT="66405" marB="664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    </a:t>
                      </a:r>
                      <a:endParaRPr lang="fr-FR" sz="1500" dirty="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DELETE a flight</a:t>
                      </a:r>
                      <a:endParaRPr lang="fr-FR" sz="1500" dirty="0">
                        <a:latin typeface="Calibri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       </a:t>
                      </a:r>
                      <a:endParaRPr lang="fr-FR" sz="1500" dirty="0">
                        <a:latin typeface="Calibri" pitchFamily="34" charset="0"/>
                      </a:endParaRPr>
                    </a:p>
                  </a:txBody>
                  <a:tcPr marL="66405" marR="66405" marT="66405" marB="664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pPr>
              <a:buNone/>
            </a:pPr>
            <a:endParaRPr lang="en-US" sz="15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/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III.   Third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pPr>
              <a:buNone/>
            </a:pPr>
            <a:endParaRPr lang="en-US" sz="15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/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III.   Third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  <a:p>
            <a:pPr>
              <a:buNone/>
            </a:pPr>
            <a:endParaRPr lang="en-US" sz="1500" b="1" dirty="0" smtClean="0">
              <a:latin typeface="Calibri" pitchFamily="34" charset="0"/>
            </a:endParaRPr>
          </a:p>
          <a:p>
            <a:pPr>
              <a:buNone/>
            </a:pPr>
            <a:endParaRPr lang="en-US" sz="1500" b="1" dirty="0" smtClean="0">
              <a:latin typeface="Calibri" pitchFamily="34" charset="0"/>
            </a:endParaRPr>
          </a:p>
          <a:p>
            <a:pPr algn="ctr">
              <a:buNone/>
            </a:pPr>
            <a:endParaRPr lang="en-US" sz="15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1500" b="1" dirty="0" smtClean="0">
                <a:latin typeface="Calibri" pitchFamily="34" charset="0"/>
              </a:rPr>
              <a:t>In this following presentation, we are going to show you the procedure we attend to answer to your different questions during the course “ Génie logiciel avancée “.</a:t>
            </a:r>
          </a:p>
          <a:p>
            <a:pPr algn="ctr">
              <a:buNone/>
            </a:pPr>
            <a:endParaRPr lang="en-US" sz="15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1500" b="1" dirty="0" smtClean="0">
                <a:latin typeface="Calibri" pitchFamily="34" charset="0"/>
              </a:rPr>
              <a:t>This presentation shows the different steps that we followed to realize the project named “ Flight Planning System “ from the beginning to the end.</a:t>
            </a:r>
          </a:p>
          <a:p>
            <a:pPr algn="ctr">
              <a:buNone/>
            </a:pPr>
            <a:endParaRPr lang="en-US" sz="15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1500" b="1" dirty="0" smtClean="0">
                <a:latin typeface="Calibri" pitchFamily="34" charset="0"/>
              </a:rPr>
              <a:t>It will be also the support for our last presentation with you.</a:t>
            </a:r>
          </a:p>
          <a:p>
            <a:pPr>
              <a:buNone/>
            </a:pPr>
            <a:endParaRPr lang="en-US" sz="15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I- First lesson</a:t>
            </a:r>
          </a:p>
          <a:p>
            <a:r>
              <a:rPr lang="en-US" dirty="0" smtClean="0"/>
              <a:t>II- Second lesson</a:t>
            </a:r>
          </a:p>
          <a:p>
            <a:r>
              <a:rPr lang="en-US" dirty="0" smtClean="0"/>
              <a:t>III- Third lessen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First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endParaRPr lang="en-US" sz="15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General presentation</a:t>
            </a:r>
            <a:r>
              <a:rPr lang="en-US" sz="1500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</a:p>
          <a:p>
            <a:pPr lvl="0">
              <a:spcBef>
                <a:spcPts val="0"/>
              </a:spcBef>
              <a:buNone/>
            </a:pPr>
            <a:endParaRPr lang="en-US" sz="15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500" dirty="0" smtClean="0">
                <a:latin typeface="Calibri"/>
                <a:ea typeface="Calibri"/>
                <a:cs typeface="Calibri"/>
                <a:sym typeface="Calibri"/>
              </a:rPr>
              <a:t>Flight Planning System its a software that :</a:t>
            </a:r>
          </a:p>
          <a:p>
            <a:pPr marL="457200" lvl="0" indent="-31750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endParaRPr lang="en-US" sz="1500" dirty="0">
              <a:latin typeface="Calibri"/>
              <a:ea typeface="Calibri"/>
              <a:cs typeface="Calibri"/>
              <a:sym typeface="Calibri"/>
            </a:endParaRPr>
          </a:p>
          <a:p>
            <a:pPr marL="48260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en-US" sz="1200" dirty="0" smtClean="0">
                <a:solidFill>
                  <a:srgbClr val="464AF4"/>
                </a:solidFill>
                <a:latin typeface="Calibri"/>
                <a:ea typeface="Calibri"/>
                <a:cs typeface="Calibri"/>
                <a:sym typeface="Calibri"/>
              </a:rPr>
              <a:t>         Index all the coming flight of the company</a:t>
            </a:r>
          </a:p>
          <a:p>
            <a:pPr marL="457200" indent="-31750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en-US" sz="1200" dirty="0" smtClean="0">
                <a:solidFill>
                  <a:srgbClr val="464AF4"/>
                </a:solidFill>
                <a:latin typeface="Calibri"/>
                <a:ea typeface="Calibri"/>
                <a:cs typeface="Calibri"/>
                <a:sym typeface="Calibri"/>
              </a:rPr>
              <a:t>	Match crews and planes</a:t>
            </a:r>
          </a:p>
          <a:p>
            <a:pPr marL="457200" indent="-31750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en-US" sz="1200" dirty="0" smtClean="0">
                <a:solidFill>
                  <a:srgbClr val="464AF4"/>
                </a:solidFill>
                <a:latin typeface="Calibri"/>
                <a:ea typeface="Calibri"/>
                <a:cs typeface="Calibri"/>
                <a:sym typeface="Calibri"/>
              </a:rPr>
              <a:t>	And primarily used by the OCC (Operations Control Center)</a:t>
            </a:r>
            <a:endParaRPr lang="en-US" sz="1200" dirty="0">
              <a:solidFill>
                <a:srgbClr val="464A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>
              <a:spcBef>
                <a:spcPts val="0"/>
              </a:spcBef>
              <a:buClr>
                <a:srgbClr val="FFFFFF"/>
              </a:buClr>
              <a:buSzPct val="100000"/>
              <a:buFont typeface="Calibri"/>
            </a:pPr>
            <a:endParaRPr lang="en-US" sz="15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500" dirty="0" smtClean="0">
                <a:latin typeface="Calibri"/>
                <a:ea typeface="Calibri"/>
                <a:cs typeface="Calibri"/>
                <a:sym typeface="Calibri"/>
              </a:rPr>
              <a:t>Firstly we can mention some technical features  :	 </a:t>
            </a:r>
          </a:p>
          <a:p>
            <a:pPr lvl="0">
              <a:spcBef>
                <a:spcPts val="0"/>
              </a:spcBef>
              <a:buNone/>
            </a:pPr>
            <a:endParaRPr lang="en-US" sz="1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500" dirty="0" smtClean="0">
                <a:latin typeface="Calibri"/>
                <a:ea typeface="Calibri"/>
                <a:cs typeface="Calibri"/>
                <a:sym typeface="Calibri"/>
              </a:rPr>
              <a:t>A server implementation :</a:t>
            </a:r>
          </a:p>
          <a:p>
            <a:pPr marL="457200" lvl="0" indent="-317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500" dirty="0" smtClean="0">
              <a:solidFill>
                <a:srgbClr val="464A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500" dirty="0" smtClean="0">
                <a:solidFill>
                  <a:srgbClr val="464AF4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200" dirty="0" smtClean="0">
                <a:solidFill>
                  <a:srgbClr val="464AF4"/>
                </a:solidFill>
                <a:latin typeface="Calibri"/>
                <a:ea typeface="Calibri"/>
                <a:cs typeface="Calibri"/>
                <a:sym typeface="Calibri"/>
              </a:rPr>
              <a:t>Data base containing the list of flights and users ( with their respective rights ) </a:t>
            </a:r>
          </a:p>
          <a:p>
            <a:pPr marL="457200" lvl="0" indent="-317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 smtClean="0">
                <a:solidFill>
                  <a:srgbClr val="464AF4"/>
                </a:solidFill>
                <a:latin typeface="Calibri"/>
                <a:ea typeface="Calibri"/>
                <a:cs typeface="Calibri"/>
                <a:sym typeface="Calibri"/>
              </a:rPr>
              <a:t>          Email warning system for OCC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500" dirty="0" smtClean="0">
                <a:latin typeface="Calibri"/>
                <a:ea typeface="Calibri"/>
                <a:cs typeface="Calibri"/>
                <a:sym typeface="Calibri"/>
              </a:rPr>
              <a:t>A web responsive interface ( respecting REST standard ) with personalized display for team flight or </a:t>
            </a:r>
          </a:p>
          <a:p>
            <a:pPr marL="457200" lvl="0" indent="-317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500" dirty="0" smtClean="0">
                <a:latin typeface="Calibri"/>
                <a:ea typeface="Calibri"/>
                <a:cs typeface="Calibri"/>
                <a:sym typeface="Calibri"/>
              </a:rPr>
              <a:t>OCC.</a:t>
            </a:r>
          </a:p>
          <a:p>
            <a:pPr lvl="0">
              <a:spcBef>
                <a:spcPts val="0"/>
              </a:spcBef>
              <a:buNone/>
            </a:pPr>
            <a:endParaRPr lang="en-US" sz="1400" dirty="0" smtClean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929222"/>
          </a:xfrm>
        </p:spPr>
        <p:txBody>
          <a:bodyPr/>
          <a:lstStyle/>
          <a:p>
            <a:pPr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 pitchFamily="34" charset="0"/>
              </a:rPr>
              <a:t>Users of the system</a:t>
            </a:r>
            <a:r>
              <a:rPr lang="en-US" sz="1500" b="1" dirty="0" smtClean="0">
                <a:solidFill>
                  <a:srgbClr val="C00000"/>
                </a:solidFill>
                <a:latin typeface="Calibri" pitchFamily="34" charset="0"/>
              </a:rPr>
              <a:t> :</a:t>
            </a:r>
          </a:p>
          <a:p>
            <a:pPr>
              <a:buNone/>
            </a:pPr>
            <a:endParaRPr lang="en-US" sz="1500" u="sng" dirty="0" smtClean="0">
              <a:latin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Each members of the occ is specializes in one fields of expertise :</a:t>
            </a:r>
          </a:p>
          <a:p>
            <a:pPr lvl="0">
              <a:spcBef>
                <a:spcPts val="0"/>
              </a:spcBef>
              <a:buNone/>
            </a:pPr>
            <a:endParaRPr lang="fr" sz="1500" dirty="0" smtClean="0"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fr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	Flight operations control crew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r>
              <a:rPr lang="fr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Ground operations control crew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r>
              <a:rPr lang="fr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Crew dispatcher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endParaRPr lang="fr" sz="1500" dirty="0" smtClean="0"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r>
              <a:rPr lang="fr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Flight dispatcher :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sz="1200" i="1" dirty="0" smtClean="0">
                <a:solidFill>
                  <a:srgbClr val="464AF4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captain en the ground who handle with weather and technical difficulties, he has to be a part meteorologist, aircraft technicien, air traffic control dispatcher, and he prepare flight plan with precision.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endParaRPr lang="fr" sz="1500" dirty="0" smtClean="0"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fr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	Flight dispatch support specialist	 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fr" sz="1500" dirty="0">
                <a:solidFill>
                  <a:srgbClr val="464AF4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	</a:t>
            </a:r>
            <a:r>
              <a:rPr lang="fr" sz="1200" dirty="0" smtClean="0">
                <a:solidFill>
                  <a:srgbClr val="464AF4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paperwork for a flight plan "overflight, landing permit he have to be negociated with other countries).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endParaRPr lang="fr" sz="1200" dirty="0" smtClean="0">
              <a:solidFill>
                <a:srgbClr val="464AF4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fr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	Ground operations coordinator 	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fr" sz="1500" dirty="0">
                <a:solidFill>
                  <a:srgbClr val="464AF4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	</a:t>
            </a:r>
            <a:r>
              <a:rPr lang="fr" sz="1200" dirty="0" smtClean="0">
                <a:solidFill>
                  <a:srgbClr val="464AF4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responsible of passengers, make sure that people arrive to their destination on time.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endParaRPr lang="fr" sz="1200" dirty="0" smtClean="0">
              <a:solidFill>
                <a:srgbClr val="464AF4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fr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	Flight operations coordinator 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sz="1200" dirty="0" smtClean="0">
                <a:solidFill>
                  <a:srgbClr val="464AF4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handle with gas, pilot, hangar,  fuel status, incoming, connecting, awaiting permits, updating schedule).</a:t>
            </a:r>
          </a:p>
          <a:p>
            <a:pPr marL="457200" lvl="0" indent="0">
              <a:spcBef>
                <a:spcPts val="0"/>
              </a:spcBef>
              <a:buNone/>
            </a:pPr>
            <a:endParaRPr lang="fr" sz="1200" dirty="0" smtClean="0">
              <a:solidFill>
                <a:srgbClr val="464AF4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First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929222"/>
          </a:xfrm>
        </p:spPr>
        <p:txBody>
          <a:bodyPr/>
          <a:lstStyle/>
          <a:p>
            <a:pPr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 pitchFamily="34" charset="0"/>
              </a:rPr>
              <a:t>Users of the system</a:t>
            </a:r>
            <a:r>
              <a:rPr lang="en-US" sz="1500" b="1" dirty="0" smtClean="0">
                <a:solidFill>
                  <a:srgbClr val="C00000"/>
                </a:solidFill>
                <a:latin typeface="Calibri" pitchFamily="34" charset="0"/>
              </a:rPr>
              <a:t> :</a:t>
            </a:r>
          </a:p>
          <a:p>
            <a:pPr>
              <a:buNone/>
            </a:pPr>
            <a:endParaRPr lang="en-US" sz="1500" u="sng" dirty="0" smtClean="0">
              <a:latin typeface="Calibri" pitchFamily="34" charset="0"/>
            </a:endParaRP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fr" sz="1500" dirty="0" smtClean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	Operations </a:t>
            </a:r>
            <a:r>
              <a:rPr lang="fr" sz="1500" dirty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duty officer </a:t>
            </a:r>
            <a:endParaRPr lang="fr" sz="1500" dirty="0" smtClean="0">
              <a:solidFill>
                <a:schemeClr val="tx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fr" sz="1500" dirty="0" smtClean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 	</a:t>
            </a:r>
            <a:r>
              <a:rPr lang="fr" sz="1200" dirty="0" smtClean="0">
                <a:solidFill>
                  <a:srgbClr val="464AF4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the head problem solver.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endParaRPr lang="fr" sz="1200" dirty="0">
              <a:solidFill>
                <a:srgbClr val="464AF4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en-US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	Crew dispatcher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en-US" sz="1200" dirty="0" smtClean="0">
                <a:solidFill>
                  <a:srgbClr val="464AF4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	handle with the crew members.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endParaRPr lang="en-US" sz="1500" dirty="0" smtClean="0">
              <a:solidFill>
                <a:srgbClr val="464AF4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en-US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	Flight dispatcher manager</a:t>
            </a:r>
          </a:p>
          <a:p>
            <a:pPr marL="457200" lvl="0" indent="-304800">
              <a:spcBef>
                <a:spcPts val="0"/>
              </a:spcBef>
              <a:buClr>
                <a:srgbClr val="F3F3F3"/>
              </a:buClr>
              <a:buSzPct val="100000"/>
              <a:buNone/>
            </a:pPr>
            <a:r>
              <a:rPr lang="en-US" sz="1500" dirty="0" smtClean="0">
                <a:latin typeface="Calibri" pitchFamily="34" charset="0"/>
                <a:ea typeface="Calibri"/>
                <a:cs typeface="Calibri"/>
                <a:sym typeface="Calibri"/>
              </a:rPr>
              <a:t> 	</a:t>
            </a:r>
            <a:r>
              <a:rPr lang="en-US" sz="1200" dirty="0" smtClean="0">
                <a:solidFill>
                  <a:srgbClr val="464AF4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manage the team</a:t>
            </a:r>
          </a:p>
          <a:p>
            <a:pPr lvl="0">
              <a:spcBef>
                <a:spcPts val="0"/>
              </a:spcBef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500" dirty="0" err="1" smtClean="0">
                <a:latin typeface="Calibri" pitchFamily="34" charset="0"/>
              </a:rPr>
              <a:t>Acces</a:t>
            </a:r>
            <a:r>
              <a:rPr lang="en-US" sz="1500" dirty="0" smtClean="0">
                <a:latin typeface="Calibri" pitchFamily="34" charset="0"/>
              </a:rPr>
              <a:t> level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alibri" pitchFamily="34" charset="0"/>
              </a:rPr>
              <a:t>Toujours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 pas fait !) </a:t>
            </a:r>
            <a:endParaRPr lang="fr" sz="2000" b="1" dirty="0">
              <a:solidFill>
                <a:srgbClr val="FF0000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>
              <a:buNone/>
            </a:pPr>
            <a:endParaRPr lang="en-US" sz="1200" u="sng" dirty="0">
              <a:solidFill>
                <a:schemeClr val="tx1"/>
              </a:solidFill>
              <a:latin typeface="Calibri" pitchFamily="34" charset="0"/>
            </a:endParaRPr>
          </a:p>
          <a:p>
            <a:pPr marL="457200" lvl="0" indent="0">
              <a:spcBef>
                <a:spcPts val="0"/>
              </a:spcBef>
              <a:buNone/>
            </a:pPr>
            <a:endParaRPr lang="fr" sz="1200" dirty="0" smtClean="0">
              <a:solidFill>
                <a:srgbClr val="464AF4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First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pPr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 pitchFamily="34" charset="0"/>
              </a:rPr>
              <a:t>The business subject</a:t>
            </a:r>
            <a:r>
              <a:rPr lang="en-US" sz="1500" b="1" dirty="0" smtClean="0">
                <a:solidFill>
                  <a:srgbClr val="C00000"/>
                </a:solidFill>
                <a:latin typeface="Calibri" pitchFamily="34" charset="0"/>
              </a:rPr>
              <a:t> :</a:t>
            </a: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In this picture, we have all business subjects for our system with their definitions </a:t>
            </a:r>
            <a:endParaRPr lang="en-US" sz="15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90" y="2285992"/>
            <a:ext cx="6357982" cy="40719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8596" y="642918"/>
            <a:ext cx="825820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First lesson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411675"/>
          </a:xfrm>
        </p:spPr>
        <p:txBody>
          <a:bodyPr/>
          <a:lstStyle/>
          <a:p>
            <a:pPr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 pitchFamily="34" charset="0"/>
              </a:rPr>
              <a:t>The MVC model </a:t>
            </a:r>
            <a:r>
              <a:rPr lang="en-US" sz="1500" b="1" dirty="0" smtClean="0">
                <a:solidFill>
                  <a:srgbClr val="C00000"/>
                </a:solidFill>
                <a:latin typeface="Calibri" pitchFamily="34" charset="0"/>
              </a:rPr>
              <a:t>:</a:t>
            </a: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This is the MVC model for our system, it shows the various subsystem and relation between them </a:t>
            </a:r>
            <a:endParaRPr lang="en-US" sz="15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62" y="2357430"/>
            <a:ext cx="7058148" cy="41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8596" y="642918"/>
            <a:ext cx="825820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First lesson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411675"/>
          </a:xfrm>
        </p:spPr>
        <p:txBody>
          <a:bodyPr/>
          <a:lstStyle/>
          <a:p>
            <a:pPr>
              <a:buNone/>
            </a:pPr>
            <a:r>
              <a:rPr lang="en-US" sz="1500" b="1" u="sng" dirty="0" smtClean="0">
                <a:solidFill>
                  <a:srgbClr val="C00000"/>
                </a:solidFill>
                <a:latin typeface="Calibri" pitchFamily="34" charset="0"/>
              </a:rPr>
              <a:t>The organigram of our is</a:t>
            </a:r>
            <a:r>
              <a:rPr lang="en-US" sz="1500" b="1" dirty="0" smtClean="0">
                <a:solidFill>
                  <a:srgbClr val="C00000"/>
                </a:solidFill>
                <a:latin typeface="Calibri" pitchFamily="34" charset="0"/>
              </a:rPr>
              <a:t> :</a:t>
            </a: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We are going to work by three </a:t>
            </a:r>
            <a:r>
              <a:rPr lang="en-US" sz="1500" dirty="0" smtClean="0">
                <a:latin typeface="Calibri" pitchFamily="34" charset="0"/>
              </a:rPr>
              <a:t>groups </a:t>
            </a:r>
            <a:r>
              <a:rPr lang="en-US" sz="1500" dirty="0" smtClean="0">
                <a:latin typeface="Calibri" pitchFamily="34" charset="0"/>
              </a:rPr>
              <a:t>composed of 4 people for server part, 4 again for</a:t>
            </a:r>
          </a:p>
          <a:p>
            <a:pPr>
              <a:buNone/>
            </a:pPr>
            <a:r>
              <a:rPr lang="en-US" sz="1500" dirty="0" smtClean="0">
                <a:latin typeface="Calibri" pitchFamily="34" charset="0"/>
              </a:rPr>
              <a:t>communication part and then two persons for the display part.</a:t>
            </a:r>
            <a:r>
              <a:rPr lang="en-US" sz="1500" b="1" dirty="0" smtClean="0">
                <a:latin typeface="Calibri" pitchFamily="34" charset="0"/>
              </a:rPr>
              <a:t> 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72272"/>
            <a:ext cx="785786" cy="285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58204" cy="785818"/>
          </a:xfrm>
        </p:spPr>
        <p:txBody>
          <a:bodyPr/>
          <a:lstStyle/>
          <a:p>
            <a:pPr marL="571500" indent="-571500" algn="l"/>
            <a:r>
              <a:rPr lang="fr-FR" sz="3200" dirty="0" smtClean="0">
                <a:solidFill>
                  <a:schemeClr val="tx1"/>
                </a:solidFill>
                <a:latin typeface="Calibri" pitchFamily="34" charset="0"/>
              </a:rPr>
              <a:t>II.   Second lesson</a:t>
            </a:r>
            <a:endParaRPr lang="fr-FR" sz="32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5" name="Image 4" descr="12714057_10207904483625364_584831681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2643183"/>
            <a:ext cx="6443684" cy="392908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643042" y="6072206"/>
            <a:ext cx="5572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Lea for display part, Raphael for server &amp; Christ for communication part </a:t>
            </a:r>
            <a:endParaRPr lang="en-US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9567</TotalTime>
  <Words>396</Words>
  <Application>Microsoft Office PowerPoint</Application>
  <PresentationFormat>Affichage à l'écran (4:3)</PresentationFormat>
  <Paragraphs>219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Diseño predeterminado</vt:lpstr>
      <vt:lpstr>Fps “Flight Planning System”</vt:lpstr>
      <vt:lpstr>Introduction</vt:lpstr>
      <vt:lpstr>Plan</vt:lpstr>
      <vt:lpstr>First lesson</vt:lpstr>
      <vt:lpstr>First lesson</vt:lpstr>
      <vt:lpstr>First lesson</vt:lpstr>
      <vt:lpstr>Diapositive 7</vt:lpstr>
      <vt:lpstr>Diapositive 8</vt:lpstr>
      <vt:lpstr>II.   Second lesson</vt:lpstr>
      <vt:lpstr>II.   Second lesson</vt:lpstr>
      <vt:lpstr>II.   Second lesson</vt:lpstr>
      <vt:lpstr>II.   Second lesson</vt:lpstr>
      <vt:lpstr>II.   Second lesson</vt:lpstr>
      <vt:lpstr>II.   Second lesson</vt:lpstr>
      <vt:lpstr>III.   Third lesson</vt:lpstr>
      <vt:lpstr>III.   Third lesson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Shin-Sekai</cp:lastModifiedBy>
  <cp:revision>895</cp:revision>
  <dcterms:created xsi:type="dcterms:W3CDTF">2010-05-23T14:28:12Z</dcterms:created>
  <dcterms:modified xsi:type="dcterms:W3CDTF">2016-02-11T22:22:47Z</dcterms:modified>
</cp:coreProperties>
</file>