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5.jpeg" ContentType="image/jpeg"/>
  <Override PartName="/ppt/media/image23.png" ContentType="image/png"/>
  <Override PartName="/ppt/media/image28.jpeg" ContentType="image/jpeg"/>
  <Override PartName="/ppt/media/image8.jpeg" ContentType="image/jpeg"/>
  <Override PartName="/ppt/media/image17.png" ContentType="image/png"/>
  <Override PartName="/ppt/media/image30.jpeg" ContentType="image/jpeg"/>
  <Override PartName="/ppt/media/image2.png" ContentType="image/png"/>
  <Override PartName="/ppt/media/image29.jpeg" ContentType="image/jpeg"/>
  <Override PartName="/ppt/media/image9.jpeg" ContentType="image/jpeg"/>
  <Override PartName="/ppt/media/image5.png" ContentType="image/png"/>
  <Override PartName="/ppt/media/image22.jpeg" ContentType="image/jpeg"/>
  <Override PartName="/ppt/media/image16.jpeg" ContentType="image/jpeg"/>
  <Override PartName="/ppt/media/image1.jpeg" ContentType="image/jpeg"/>
  <Override PartName="/ppt/media/image18.jpeg" ContentType="image/jpeg"/>
  <Override PartName="/ppt/media/image24.jpeg" ContentType="image/jpeg"/>
  <Override PartName="/ppt/media/image4.jpeg" ContentType="image/jpeg"/>
  <Override PartName="/ppt/media/image3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9.png" ContentType="image/png"/>
  <Override PartName="/ppt/media/image13.jpeg" ContentType="image/jpeg"/>
  <Override PartName="/ppt/media/image20.jpeg" ContentType="image/jpeg"/>
  <Override PartName="/ppt/media/image27.jpeg" ContentType="image/jpeg"/>
  <Override PartName="/ppt/media/image7.jpeg" ContentType="image/jpeg"/>
  <Override PartName="/ppt/media/image15.png" ContentType="image/png"/>
  <Override PartName="/ppt/media/image6.png" ContentType="image/png"/>
  <Override PartName="/ppt/media/image14.jpeg" ContentType="image/jpe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"/>
          <p:cNvSpPr/>
          <p:nvPr/>
        </p:nvSpPr>
        <p:spPr>
          <a:xfrm>
            <a:off x="285840" y="5857920"/>
            <a:ext cx="531900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Fps “Flight Planning System”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5364000" y="5000760"/>
            <a:ext cx="3456720" cy="1642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Presented  by :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Lamghari Younes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Saffar Léa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Marcel Yildiz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76" name="CustomShape 4"/>
          <p:cNvSpPr/>
          <p:nvPr/>
        </p:nvSpPr>
        <p:spPr>
          <a:xfrm>
            <a:off x="1643040" y="357120"/>
            <a:ext cx="531900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 one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71432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navigation scheme :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have decided to use two navigation scheme as requested.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OCC: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pic>
        <p:nvPicPr>
          <p:cNvPr id="108" name="Shape 90" descr=""/>
          <p:cNvPicPr/>
          <p:nvPr/>
        </p:nvPicPr>
        <p:blipFill>
          <a:blip r:embed="rId2"/>
          <a:stretch/>
        </p:blipFill>
        <p:spPr>
          <a:xfrm>
            <a:off x="1223280" y="2520000"/>
            <a:ext cx="6552360" cy="341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71432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navigation scheme :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the crew: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pic>
        <p:nvPicPr>
          <p:cNvPr id="112" name="Shape 96" descr=""/>
          <p:cNvPicPr/>
          <p:nvPr/>
        </p:nvPicPr>
        <p:blipFill>
          <a:blip r:embed="rId2"/>
          <a:stretch/>
        </p:blipFill>
        <p:spPr>
          <a:xfrm>
            <a:off x="1440000" y="2175840"/>
            <a:ext cx="6552360" cy="37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71432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mock-ups: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our mock-ups, we decided to do it with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Invasion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Mr. Tekkal advices us.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here’s the link for it :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https://invis.io/VW60KMLEY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71432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Web-services: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our mock-ups, we have defined our necessary web services for loading data.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 page.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pic>
        <p:nvPicPr>
          <p:cNvPr id="119" name="Shape 81" descr=""/>
          <p:cNvPicPr/>
          <p:nvPr/>
        </p:nvPicPr>
        <p:blipFill>
          <a:blip r:embed="rId2"/>
          <a:stretch/>
        </p:blipFill>
        <p:spPr>
          <a:xfrm>
            <a:off x="0" y="2571840"/>
            <a:ext cx="9143280" cy="391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71432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Web-services: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 page.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Web-service has his type, url and behavior as the board shows. 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graphicFrame>
        <p:nvGraphicFramePr>
          <p:cNvPr id="123" name="Table 4"/>
          <p:cNvGraphicFramePr/>
          <p:nvPr/>
        </p:nvGraphicFramePr>
        <p:xfrm>
          <a:off x="214200" y="2428920"/>
          <a:ext cx="8714880" cy="3428280"/>
        </p:xfrm>
        <a:graphic>
          <a:graphicData uri="http://schemas.openxmlformats.org/drawingml/2006/table">
            <a:tbl>
              <a:tblPr/>
              <a:tblGrid>
                <a:gridCol w="2536560"/>
                <a:gridCol w="3178080"/>
                <a:gridCol w="3000600"/>
              </a:tblGrid>
              <a:tr h="1268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list of all details of the member 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</a:tr>
              <a:tr h="1115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Modify details of member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  <a:tr h="10443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member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71432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Web-services: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flight page.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Web-service has his type, url and behavior as the board shows. 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graphicFrame>
        <p:nvGraphicFramePr>
          <p:cNvPr id="127" name="Table 4"/>
          <p:cNvGraphicFramePr/>
          <p:nvPr/>
        </p:nvGraphicFramePr>
        <p:xfrm>
          <a:off x="214200" y="2500200"/>
          <a:ext cx="8714880" cy="3428280"/>
        </p:xfrm>
        <a:graphic>
          <a:graphicData uri="http://schemas.openxmlformats.org/drawingml/2006/table">
            <a:tbl>
              <a:tblPr/>
              <a:tblGrid>
                <a:gridCol w="2904840"/>
                <a:gridCol w="2904840"/>
                <a:gridCol w="2905560"/>
              </a:tblGrid>
              <a:tr h="123264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list of all details of the flight 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</a:tr>
              <a:tr h="123264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Modify details of flight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  <a:tr h="96336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flight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71432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III.   Third lesson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71432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III.   Third lesson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 algn="ctr">
              <a:lnSpc>
                <a:spcPct val="100000"/>
              </a:lnSpc>
            </a:pPr>
            <a:endParaRPr/>
          </a:p>
          <a:p>
            <a:pPr marL="343080" indent="-34236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following presentation, we are going to show you the procedure we attend to answer to your different questions during the course “ Génie logiciel avancée “.</a:t>
            </a:r>
            <a:endParaRPr/>
          </a:p>
          <a:p>
            <a:pPr marL="343080" indent="-342360" algn="ctr">
              <a:lnSpc>
                <a:spcPct val="100000"/>
              </a:lnSpc>
            </a:pPr>
            <a:endParaRPr/>
          </a:p>
          <a:p>
            <a:pPr marL="343080" indent="-34236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presentation shows the different steps that we followed to realize the project named “ Flight Planning System “ from the beginning to the end.</a:t>
            </a:r>
            <a:endParaRPr/>
          </a:p>
          <a:p>
            <a:pPr marL="343080" indent="-342360" algn="ctr">
              <a:lnSpc>
                <a:spcPct val="100000"/>
              </a:lnSpc>
            </a:pPr>
            <a:endParaRPr/>
          </a:p>
          <a:p>
            <a:pPr marL="343080" indent="-34236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will be also the support for our last presentation with you.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I- First lesson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II- Second lesson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III- Third lessen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lesson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28760" y="150012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presentation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: 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Planning System is a software that :</a:t>
            </a:r>
            <a:endParaRPr/>
          </a:p>
          <a:p>
            <a:pPr marL="457200" indent="-316800">
              <a:lnSpc>
                <a:spcPct val="100000"/>
              </a:lnSpc>
            </a:pPr>
            <a:endParaRPr/>
          </a:p>
          <a:p>
            <a:pPr marL="482760" indent="-34236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Index all the coming flight of the company</a:t>
            </a:r>
            <a:endParaRPr/>
          </a:p>
          <a:p>
            <a:pPr marL="457200" indent="-31680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Matches crews and planes</a:t>
            </a:r>
            <a:endParaRPr/>
          </a:p>
          <a:p>
            <a:pPr marL="457200" indent="-31680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primary used by the OCC (Operations Control Center)</a:t>
            </a:r>
            <a:endParaRPr/>
          </a:p>
          <a:p>
            <a:pPr marL="457200" indent="-31680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Firstly we can mention some technical features  :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457200" indent="-316800">
              <a:lnSpc>
                <a:spcPct val="107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server implementation :</a:t>
            </a:r>
            <a:endParaRPr/>
          </a:p>
          <a:p>
            <a:pPr marL="457200" indent="-316800">
              <a:lnSpc>
                <a:spcPct val="107000"/>
              </a:lnSpc>
            </a:pPr>
            <a:endParaRPr/>
          </a:p>
          <a:p>
            <a:pPr marL="457200" indent="-316800">
              <a:lnSpc>
                <a:spcPct val="107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containing the list of flights and users ( with their respective rights ) </a:t>
            </a:r>
            <a:endParaRPr/>
          </a:p>
          <a:p>
            <a:pPr marL="457200" indent="-316800">
              <a:lnSpc>
                <a:spcPct val="107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Email warning system for OCC</a:t>
            </a:r>
            <a:endParaRPr/>
          </a:p>
          <a:p>
            <a:pPr marL="343080" indent="-342360">
              <a:lnSpc>
                <a:spcPct val="107000"/>
              </a:lnSpc>
            </a:pPr>
            <a:endParaRPr/>
          </a:p>
          <a:p>
            <a:pPr marL="457200" indent="-316800">
              <a:lnSpc>
                <a:spcPct val="107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web responsive interface ( respecting REST ) with personalized display for OCC.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28760" y="1714320"/>
            <a:ext cx="8228880" cy="49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Users of the system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members of the occ is specializes in one fields of expertise :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control crew</a:t>
            </a:r>
            <a:endParaRPr/>
          </a:p>
          <a:p>
            <a:pPr marL="457200" indent="-30420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Calibri"/>
              <a:buChar char="•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:</a:t>
            </a:r>
            <a:endParaRPr/>
          </a:p>
          <a:p>
            <a:pPr marL="457200">
              <a:lnSpc>
                <a:spcPct val="100000"/>
              </a:lnSpc>
            </a:pPr>
            <a:r>
              <a:rPr i="1"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Manager, captain on the ground, meteorologist, aircraft technicien, air traffic control dispatcher.</a:t>
            </a:r>
            <a:endParaRPr/>
          </a:p>
          <a:p>
            <a:pPr marL="45720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 support specialist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paperwork for a flight plan "overflight”.</a:t>
            </a:r>
            <a:endParaRPr/>
          </a:p>
          <a:p>
            <a:pPr marL="457200" indent="-30420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Ground operations coordinator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responsible of passengers.</a:t>
            </a:r>
            <a:endParaRPr/>
          </a:p>
          <a:p>
            <a:pPr marL="457200" indent="-30420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coordinator </a:t>
            </a: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handles with gas, pilot, hangar,  fuel status, incoming, connecting, awaiting permits, updating schedule.</a:t>
            </a:r>
            <a:endParaRPr/>
          </a:p>
          <a:p>
            <a:pPr marL="457200" indent="-30420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</a:pP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lesson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28760" y="1714320"/>
            <a:ext cx="8228880" cy="49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Users of the system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Operations duty officer </a:t>
            </a: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head problem solver.</a:t>
            </a:r>
            <a:endParaRPr/>
          </a:p>
          <a:p>
            <a:pPr marL="457200" indent="-30420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dispatcher</a:t>
            </a: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 with the crew members.</a:t>
            </a:r>
            <a:endParaRPr/>
          </a:p>
          <a:p>
            <a:pPr marL="457200" indent="-30420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manager</a:t>
            </a: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 the team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Acess level: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OCC</a:t>
            </a: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changes the crews members &amp; departure and arrival time also departure and arrival airport.</a:t>
            </a:r>
            <a:endParaRPr/>
          </a:p>
          <a:p>
            <a:pPr marL="457200" indent="-30420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members </a:t>
            </a:r>
            <a:endParaRPr/>
          </a:p>
          <a:p>
            <a:pPr marL="457200" indent="-3042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see their next flights without changing the informations, they can also contact the OCC by email.</a:t>
            </a:r>
            <a:endParaRPr/>
          </a:p>
          <a:p>
            <a:pPr marL="457200" indent="-304200">
              <a:lnSpc>
                <a:spcPct val="100000"/>
              </a:lnSpc>
            </a:pPr>
            <a:endParaRPr/>
          </a:p>
          <a:p>
            <a:pPr marL="457200" indent="-30420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457200" indent="-342360">
              <a:lnSpc>
                <a:spcPct val="100000"/>
              </a:lnSpc>
            </a:pP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lesson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71432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business subject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picture, we have all business subjects for our system with their definitions 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  <p:pic>
        <p:nvPicPr>
          <p:cNvPr id="95" name="Shape 72" descr=""/>
          <p:cNvPicPr/>
          <p:nvPr/>
        </p:nvPicPr>
        <p:blipFill>
          <a:blip r:embed="rId2"/>
          <a:stretch/>
        </p:blipFill>
        <p:spPr>
          <a:xfrm>
            <a:off x="900000" y="2464920"/>
            <a:ext cx="6875640" cy="39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28760" y="178596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MVC model 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MVC model for our system, it shows the various subsystem and relation between them 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Shape 78" descr=""/>
          <p:cNvPicPr/>
          <p:nvPr/>
        </p:nvPicPr>
        <p:blipFill>
          <a:blip r:embed="rId2"/>
          <a:stretch/>
        </p:blipFill>
        <p:spPr>
          <a:xfrm>
            <a:off x="928800" y="2357280"/>
            <a:ext cx="7057440" cy="414252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8760" y="178596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organigram of our is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are going to work by three groups composed of 4 people for server part, 4 again for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part and then two persons for the display part.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0" y="6572160"/>
            <a:ext cx="785160" cy="2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428760" y="642960"/>
            <a:ext cx="82573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96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2736000" y="6309360"/>
            <a:ext cx="55713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 for display part, Raphael for server &amp; Christ for communication part </a:t>
            </a:r>
            <a:endParaRPr/>
          </a:p>
        </p:txBody>
      </p:sp>
      <p:pic>
        <p:nvPicPr>
          <p:cNvPr id="104" name="Shape 84" descr=""/>
          <p:cNvPicPr/>
          <p:nvPr/>
        </p:nvPicPr>
        <p:blipFill>
          <a:blip r:embed="rId2"/>
          <a:srcRect l="0" t="0" r="0" b="20298"/>
          <a:stretch/>
        </p:blipFill>
        <p:spPr>
          <a:xfrm>
            <a:off x="1593360" y="2766600"/>
            <a:ext cx="6113160" cy="36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Application>LibreOffice/5.0.2.2$Linux_x86 LibreOffice_project/00m0$Build-2</Application>
  <Paragraphs>219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  <dc:language>fr-FR</dc:language>
  <dcterms:modified xsi:type="dcterms:W3CDTF">2016-02-12T21:12:09Z</dcterms:modified>
  <cp:revision>899</cp:revision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