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jpeg" ContentType="image/jpeg"/>
  <Override PartName="/ppt/media/image25.jpeg" ContentType="image/jpeg"/>
  <Override PartName="/ppt/media/image23.jpeg" ContentType="image/jpeg"/>
  <Override PartName="/ppt/media/image21.jpeg" ContentType="image/jpeg"/>
  <Override PartName="/ppt/media/image20.png" ContentType="image/png"/>
  <Override PartName="/ppt/media/image28.jpeg" ContentType="image/jpeg"/>
  <Override PartName="/ppt/media/image19.jpeg" ContentType="image/jpeg"/>
  <Override PartName="/ppt/media/image17.jpeg" ContentType="image/jpeg"/>
  <Override PartName="/ppt/media/image15.jpeg" ContentType="image/jpeg"/>
  <Override PartName="/ppt/media/image18.png" ContentType="image/png"/>
  <Override PartName="/ppt/media/image13.jpeg" ContentType="image/jpeg"/>
  <Override PartName="/ppt/media/image12.jpeg" ContentType="image/jpeg"/>
  <Override PartName="/ppt/media/image11.jpeg" ContentType="image/jpeg"/>
  <Override PartName="/ppt/media/image22.png" ContentType="image/png"/>
  <Override PartName="/ppt/media/image8.jpeg" ContentType="image/jpeg"/>
  <Override PartName="/ppt/media/image24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27.jpeg" ContentType="image/jpeg"/>
  <Override PartName="/ppt/media/image5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73" name="CustomShape 2"/>
          <p:cNvSpPr/>
          <p:nvPr/>
        </p:nvSpPr>
        <p:spPr>
          <a:xfrm>
            <a:off x="285840" y="5857920"/>
            <a:ext cx="5317200" cy="64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800">
                <a:solidFill>
                  <a:srgbClr val="ffffff"/>
                </a:solidFill>
                <a:latin typeface="Aharoni"/>
                <a:ea typeface="DejaVu Sans"/>
              </a:rPr>
              <a:t>Fps “Flight Planning System”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5364000" y="5000760"/>
            <a:ext cx="3454920" cy="1640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1643040" y="357120"/>
            <a:ext cx="5317200" cy="57384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714320"/>
            <a:ext cx="8227080" cy="440928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07" name="CustomShape 3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Navigation schema</a:t>
            </a:r>
            <a:endParaRPr/>
          </a:p>
        </p:txBody>
      </p:sp>
      <p:pic>
        <p:nvPicPr>
          <p:cNvPr id="108" name="Shape 9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2175840"/>
            <a:ext cx="6550560" cy="379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714320"/>
            <a:ext cx="8227080" cy="440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11" name="CustomShape 3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Prototyping and Mock-ups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35480" y="2313360"/>
            <a:ext cx="4230360" cy="317232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3369960" y="5670360"/>
            <a:ext cx="2755800" cy="5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600" u="sng">
                <a:solidFill>
                  <a:srgbClr val="009999"/>
                </a:solidFill>
                <a:latin typeface="Arial"/>
                <a:ea typeface="DejaVu Sans"/>
              </a:rPr>
              <a:t>https://invis.io/VW60KMLEY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15" name="CustomShape 2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Web-Services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17" name="CustomShape 2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Web-Services</a:t>
            </a:r>
            <a:endParaRPr/>
          </a:p>
        </p:txBody>
      </p:sp>
      <p:graphicFrame>
        <p:nvGraphicFramePr>
          <p:cNvPr id="118" name="Table 3"/>
          <p:cNvGraphicFramePr/>
          <p:nvPr/>
        </p:nvGraphicFramePr>
        <p:xfrm>
          <a:off x="214200" y="2428920"/>
          <a:ext cx="8714520" cy="3427920"/>
        </p:xfrm>
        <a:graphic>
          <a:graphicData uri="http://schemas.openxmlformats.org/drawingml/2006/table">
            <a:tbl>
              <a:tblPr/>
              <a:tblGrid>
                <a:gridCol w="2536560"/>
                <a:gridCol w="3178080"/>
                <a:gridCol w="2999880"/>
              </a:tblGrid>
              <a:tr h="1268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GET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/member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Return list of all details of the member 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</a:tr>
              <a:tr h="1115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Modify details of member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</a:tr>
              <a:tr h="1043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DELETE a member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fr-FR" sz="150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714320"/>
            <a:ext cx="8227080" cy="440928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2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21" name="CustomShape 3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Web-based Git repository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77440" y="2652120"/>
            <a:ext cx="4388040" cy="292464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3583440" y="2122560"/>
            <a:ext cx="19933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solidFill>
                  <a:srgbClr val="000000"/>
                </a:solidFill>
                <a:latin typeface="Arial"/>
                <a:ea typeface="DejaVu Sans"/>
              </a:rPr>
              <a:t>Join us on GitHub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2651760" y="5760720"/>
            <a:ext cx="38203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solidFill>
                  <a:srgbClr val="000000"/>
                </a:solidFill>
                <a:latin typeface="Arial"/>
                <a:ea typeface="DejaVu Sans"/>
              </a:rPr>
              <a:t>https://github.com/Medatik/Preplane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1500">
                <a:solidFill>
                  <a:srgbClr val="000000"/>
                </a:solidFill>
                <a:latin typeface="Calibri"/>
                <a:ea typeface="DejaVu Sans"/>
              </a:rPr>
              <a:t>In this following presentation, we are going to show you the procedure we attend to answer to your different questions during the course “ Génie logiciel avancée “.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1500">
                <a:solidFill>
                  <a:srgbClr val="000000"/>
                </a:solidFill>
                <a:latin typeface="Calibri"/>
                <a:ea typeface="DejaVu Sans"/>
              </a:rPr>
              <a:t>This presentation shows the different steps that we followed to realize the project named “ Flight Planning System “ from the beginning to the end.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fr-FR" sz="1500">
                <a:solidFill>
                  <a:srgbClr val="000000"/>
                </a:solidFill>
                <a:latin typeface="Calibri"/>
                <a:ea typeface="DejaVu Sans"/>
              </a:rPr>
              <a:t>It will be also the support for our last presentation with you.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28760" y="1500120"/>
            <a:ext cx="8227080" cy="4523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Calibri"/>
              </a:rPr>
              <a:t>General presentation</a:t>
            </a:r>
            <a:r>
              <a:rPr b="1" lang="fr-FR" sz="1500">
                <a:solidFill>
                  <a:srgbClr val="c00000"/>
                </a:solidFill>
                <a:latin typeface="Calibri"/>
                <a:ea typeface="Calibri"/>
              </a:rPr>
              <a:t> 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Planning System is a software that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         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Index all the coming flight of the company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Matches crews and planes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And primary used by the OCC (Operations Control Center)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Firstly we can mention some technical features  :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7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A server implementation :</a:t>
            </a:r>
            <a:endParaRPr/>
          </a:p>
          <a:p>
            <a:pPr>
              <a:lnSpc>
                <a:spcPct val="107000"/>
              </a:lnSpc>
            </a:pPr>
            <a:endParaRPr/>
          </a:p>
          <a:p>
            <a:pPr>
              <a:lnSpc>
                <a:spcPct val="107000"/>
              </a:lnSpc>
            </a:pPr>
            <a:r>
              <a:rPr lang="fr-FR" sz="1500">
                <a:solidFill>
                  <a:srgbClr val="464af4"/>
                </a:solidFill>
                <a:latin typeface="Calibri"/>
                <a:ea typeface="Calibri"/>
              </a:rPr>
              <a:t>        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Database containing the list of flights and users ( with their respective rights ) </a:t>
            </a:r>
            <a:endParaRPr/>
          </a:p>
          <a:p>
            <a:pPr>
              <a:lnSpc>
                <a:spcPct val="107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          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Email warning system for OCC</a:t>
            </a:r>
            <a:endParaRPr/>
          </a:p>
          <a:p>
            <a:pPr>
              <a:lnSpc>
                <a:spcPct val="107000"/>
              </a:lnSpc>
            </a:pPr>
            <a:endParaRPr/>
          </a:p>
          <a:p>
            <a:pPr>
              <a:lnSpc>
                <a:spcPct val="107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A web responsive interface ( respecting REST ) with personalized display for OCC.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28760" y="1714320"/>
            <a:ext cx="8227080" cy="49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DejaVu Sans"/>
              </a:rPr>
              <a:t>Users of the system</a:t>
            </a:r>
            <a:r>
              <a:rPr b="1" lang="fr-FR" sz="1500">
                <a:solidFill>
                  <a:srgbClr val="c00000"/>
                </a:solidFill>
                <a:latin typeface="Calibri"/>
                <a:ea typeface="DejaVu Sans"/>
              </a:rPr>
              <a:t>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Each members of the occ is specializes in one fields of expertise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operations control crew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Char char="•"/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dispatcher :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200">
                <a:solidFill>
                  <a:srgbClr val="464af4"/>
                </a:solidFill>
                <a:latin typeface="Calibri"/>
                <a:ea typeface="Calibri"/>
              </a:rPr>
              <a:t>Manager, captain on the ground, meteorologist, aircraft technicien, air traffic control dispatcher.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dispatch support specialist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paperwork for a flight plan "overflight”.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Ground operations coordinator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responsible of passengers.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operations coordinator 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handles with gas, pilot, hangar,  fuel status, incoming, connecting, awaiting permits, updating schedule.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84" name="CustomShape 3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28760" y="1714320"/>
            <a:ext cx="8227080" cy="49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DejaVu Sans"/>
              </a:rPr>
              <a:t>Users of the system</a:t>
            </a:r>
            <a:r>
              <a:rPr b="1" lang="fr-FR" sz="1500">
                <a:solidFill>
                  <a:srgbClr val="c00000"/>
                </a:solidFill>
                <a:latin typeface="Calibri"/>
                <a:ea typeface="DejaVu Sans"/>
              </a:rPr>
              <a:t>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Operations duty officer 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the head problem solver.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Crew dispatcher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handle with the crew members.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Flight dispatcher manager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manage the team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Calibri"/>
              </a:rPr>
              <a:t>Acess level: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OCC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Who can changes the crews members &amp; departure and arrival time also departure and arrival airport.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Crew members </a:t>
            </a:r>
            <a:endParaRPr/>
          </a:p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fr-FR" sz="15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fr-FR" sz="1200">
                <a:solidFill>
                  <a:srgbClr val="464af4"/>
                </a:solidFill>
                <a:latin typeface="Calibri"/>
                <a:ea typeface="Calibri"/>
              </a:rPr>
              <a:t>Who can see their next flights without changing the informations, they can also contact the OCC by email.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87" name="CustomShape 3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714320"/>
            <a:ext cx="8227080" cy="440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500" u="sng">
                <a:solidFill>
                  <a:srgbClr val="c00000"/>
                </a:solidFill>
                <a:latin typeface="Calibri"/>
                <a:ea typeface="DejaVu Sans"/>
              </a:rPr>
              <a:t>The business subject</a:t>
            </a:r>
            <a:r>
              <a:rPr b="1" lang="fr-FR" sz="1500">
                <a:solidFill>
                  <a:srgbClr val="c00000"/>
                </a:solidFill>
                <a:latin typeface="Calibri"/>
                <a:ea typeface="DejaVu Sans"/>
              </a:rPr>
              <a:t> 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90" name="CustomShape 3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Conception</a:t>
            </a:r>
            <a:endParaRPr/>
          </a:p>
        </p:txBody>
      </p:sp>
      <p:pic>
        <p:nvPicPr>
          <p:cNvPr id="91" name="Shape 7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0000" y="2464920"/>
            <a:ext cx="6873840" cy="39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28760" y="1785960"/>
            <a:ext cx="8227080" cy="440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pic>
        <p:nvPicPr>
          <p:cNvPr id="94" name="Shape 7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259720"/>
            <a:ext cx="7055640" cy="414072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AutoNum type="romanUcPeriod"/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97" name="CustomShape 2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Organization chart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2736000" y="6309360"/>
            <a:ext cx="5569560" cy="2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9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2651760"/>
            <a:ext cx="8927640" cy="246744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914400" y="2305440"/>
            <a:ext cx="7272000" cy="344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714320"/>
            <a:ext cx="8227080" cy="440928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CustomShape 2"/>
          <p:cNvSpPr/>
          <p:nvPr/>
        </p:nvSpPr>
        <p:spPr>
          <a:xfrm>
            <a:off x="0" y="6572160"/>
            <a:ext cx="783360" cy="28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solidFill>
              <a:srgbClr val="3a5f8b"/>
            </a:solidFill>
            <a:round/>
          </a:ln>
        </p:spPr>
      </p:sp>
      <p:sp>
        <p:nvSpPr>
          <p:cNvPr id="103" name="CustomShape 3"/>
          <p:cNvSpPr/>
          <p:nvPr/>
        </p:nvSpPr>
        <p:spPr>
          <a:xfrm>
            <a:off x="428760" y="642960"/>
            <a:ext cx="8255520" cy="7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  <a:ea typeface="DejaVu Sans"/>
              </a:rPr>
              <a:t>Navigation schema</a:t>
            </a:r>
            <a:endParaRPr/>
          </a:p>
        </p:txBody>
      </p:sp>
      <p:pic>
        <p:nvPicPr>
          <p:cNvPr id="104" name="Shape 9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3280" y="2520000"/>
            <a:ext cx="6550560" cy="341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