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9.png" ContentType="image/png"/>
  <Override PartName="/ppt/media/image13.jpeg" ContentType="image/jpeg"/>
  <Override PartName="/ppt/media/image14.jpeg" ContentType="image/jpeg"/>
  <Override PartName="/ppt/media/image15.png" ContentType="image/png"/>
  <Override PartName="/ppt/media/image16.jpeg" ContentType="image/jpeg"/>
  <Override PartName="/ppt/media/image24.jpeg" ContentType="image/jpeg"/>
  <Override PartName="/ppt/media/image17.png" ContentType="image/png"/>
  <Override PartName="/ppt/media/image18.jpeg" ContentType="image/jpeg"/>
  <Override PartName="/ppt/media/image20.jpeg" ContentType="image/jpeg"/>
  <Override PartName="/ppt/media/image21.png" ContentType="image/png"/>
  <Override PartName="/ppt/media/image22.jpeg" ContentType="image/jpeg"/>
  <Override PartName="/ppt/media/image23.png" ContentType="image/png"/>
  <Override PartName="/ppt/media/image25.jpeg" ContentType="image/jpeg"/>
  <Override PartName="/ppt/media/image26.png" ContentType="image/pn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4120" y="1599840"/>
            <a:ext cx="567504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4120" y="1599840"/>
            <a:ext cx="56750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4120" y="1599840"/>
            <a:ext cx="567504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4120" y="1599840"/>
            <a:ext cx="56750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style des sous-titres du masque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C7D9FFA5-67C9-4C51-85A8-5F8A30A3C979}" type="slidenum">
              <a:rPr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&lt;numéro&gt;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4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0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style du titre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 marL="743040" indent="-285480">
              <a:lnSpc>
                <a:spcPct val="100000"/>
              </a:lnSpc>
              <a:buFont typeface="Symbol" charset="2"/>
              <a:buChar char=""/>
            </a:pPr>
            <a:r>
              <a:rPr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Deuxième niveau</a:t>
            </a:r>
            <a:endParaRPr/>
          </a:p>
          <a:p>
            <a:pPr lvl="2" marL="1143000" indent="-228240">
              <a:lnSpc>
                <a:spcPct val="100000"/>
              </a:lnSpc>
              <a:buFont typeface="Symbol" charset="2"/>
              <a:buChar char=""/>
            </a:pPr>
            <a:r>
              <a:rPr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</a:t>
            </a:r>
            <a:endParaRPr/>
          </a:p>
          <a:p>
            <a:pPr lvl="3" marL="1600200" indent="-228240">
              <a:lnSpc>
                <a:spcPct val="100000"/>
              </a:lnSpc>
              <a:buFont typeface="Symbol" charset="2"/>
              <a:buChar char="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</a:t>
            </a:r>
            <a:endParaRPr/>
          </a:p>
          <a:p>
            <a:pPr lvl="4" marL="2057400" indent="-228240">
              <a:lnSpc>
                <a:spcPct val="100000"/>
              </a:lnSpc>
              <a:buFont typeface="StarSymbol"/>
              <a:buChar char="»"/>
            </a:pPr>
            <a:r>
              <a:rPr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A37DA68-4101-4418-B9A4-0D062453AB32}" type="slidenum">
              <a:rPr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TextShape 2"/>
          <p:cNvSpPr txBox="1"/>
          <p:nvPr/>
        </p:nvSpPr>
        <p:spPr>
          <a:xfrm>
            <a:off x="285840" y="5857920"/>
            <a:ext cx="5319360" cy="647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haroni"/>
              </a:rPr>
              <a:t>Fps “Flight Planning System”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5364000" y="5000760"/>
            <a:ext cx="3457080" cy="164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Presented  by :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Lamghari Younes</a:t>
            </a:r>
            <a:endParaRPr/>
          </a:p>
          <a:p>
            <a:pPr algn="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Saffar Léa</a:t>
            </a:r>
            <a:endParaRPr/>
          </a:p>
          <a:p>
            <a:pPr algn="r"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Marcel Yildiz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1643040" y="357120"/>
            <a:ext cx="5319360" cy="57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 one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71432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navigation scheme 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have decided to use two navigation scheme as requested.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OCC: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pic>
        <p:nvPicPr>
          <p:cNvPr id="114" name="Shape 90" descr=""/>
          <p:cNvPicPr/>
          <p:nvPr/>
        </p:nvPicPr>
        <p:blipFill>
          <a:blip r:embed="rId2"/>
          <a:stretch/>
        </p:blipFill>
        <p:spPr>
          <a:xfrm>
            <a:off x="1223280" y="2520000"/>
            <a:ext cx="6552720" cy="341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71432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navigation scheme 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the crew: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pic>
        <p:nvPicPr>
          <p:cNvPr id="118" name="Shape 96" descr=""/>
          <p:cNvPicPr/>
          <p:nvPr/>
        </p:nvPicPr>
        <p:blipFill>
          <a:blip r:embed="rId2"/>
          <a:stretch/>
        </p:blipFill>
        <p:spPr>
          <a:xfrm>
            <a:off x="1440000" y="2175840"/>
            <a:ext cx="6552720" cy="380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71432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mock-ups: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our mock-ups, we decided to do it with</a:t>
            </a:r>
            <a:r>
              <a:rPr lang="es-E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Invasion 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Mr. Tekkal advices us.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here’s the link for it 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6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https://invis.io/RH6081GST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71432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Web-services: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our mock-ups, we have defined our necessary web services for loading data.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web-services for our </a:t>
            </a:r>
            <a:r>
              <a:rPr lang="es-E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 page.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pic>
        <p:nvPicPr>
          <p:cNvPr id="125" name="Shape 81" descr=""/>
          <p:cNvPicPr/>
          <p:nvPr/>
        </p:nvPicPr>
        <p:blipFill>
          <a:blip r:embed="rId2"/>
          <a:stretch/>
        </p:blipFill>
        <p:spPr>
          <a:xfrm>
            <a:off x="0" y="2571840"/>
            <a:ext cx="9143640" cy="391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71432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Web-services: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web-services for our </a:t>
            </a:r>
            <a:r>
              <a:rPr lang="es-E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 page.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Web-service has his type, url and behavior as the board shows. 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graphicFrame>
        <p:nvGraphicFramePr>
          <p:cNvPr id="129" name="Table 4"/>
          <p:cNvGraphicFramePr/>
          <p:nvPr/>
        </p:nvGraphicFramePr>
        <p:xfrm>
          <a:off x="214200" y="2428920"/>
          <a:ext cx="8715240" cy="3428640"/>
        </p:xfrm>
        <a:graphic>
          <a:graphicData uri="http://schemas.openxmlformats.org/drawingml/2006/table">
            <a:tbl>
              <a:tblPr/>
              <a:tblGrid>
                <a:gridCol w="2536560"/>
                <a:gridCol w="3178080"/>
                <a:gridCol w="3000600"/>
              </a:tblGrid>
              <a:tr h="12686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member 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1156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member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10443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member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71432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Web-services: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web-services for our </a:t>
            </a:r>
            <a:r>
              <a:rPr lang="es-E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flight page.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 Web-service has his type, url and behavior as the board shows. 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graphicFrame>
        <p:nvGraphicFramePr>
          <p:cNvPr id="133" name="Table 4"/>
          <p:cNvGraphicFramePr/>
          <p:nvPr/>
        </p:nvGraphicFramePr>
        <p:xfrm>
          <a:off x="214200" y="2500200"/>
          <a:ext cx="8715240" cy="3428640"/>
        </p:xfrm>
        <a:graphic>
          <a:graphicData uri="http://schemas.openxmlformats.org/drawingml/2006/table">
            <a:tbl>
              <a:tblPr/>
              <a:tblGrid>
                <a:gridCol w="2904840"/>
                <a:gridCol w="2904840"/>
                <a:gridCol w="2905560"/>
              </a:tblGrid>
              <a:tr h="1232640">
                <a:tc>
                  <a:txBody>
                    <a:bodyPr lIns="66240" rIns="66240" tIns="66240" b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 tIns="66240" b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 tIns="66240" b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flight 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232640">
                <a:tc>
                  <a:txBody>
                    <a:bodyPr lIns="66240" rIns="66240" tIns="66240" b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 tIns="66240" b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 tIns="66240" b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flight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963360">
                <a:tc>
                  <a:txBody>
                    <a:bodyPr lIns="66240" rIns="66240" tIns="66240" b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 tIns="66240" b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 tIns="66240" b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flight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71432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III.   Third lesson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71432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III.   Third lesson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 algn="ctr">
              <a:lnSpc>
                <a:spcPct val="100000"/>
              </a:lnSpc>
            </a:pPr>
            <a:endParaRPr/>
          </a:p>
          <a:p>
            <a:pPr marL="343080" indent="-342720" algn="ctr">
              <a:lnSpc>
                <a:spcPct val="100000"/>
              </a:lnSpc>
            </a:pPr>
            <a:r>
              <a:rPr b="1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following presentation, we are going to show you the procedure we attend to answer to your different questions during the course “ Génie logiciel avancée “.</a:t>
            </a:r>
            <a:endParaRPr/>
          </a:p>
          <a:p>
            <a:pPr marL="343080" indent="-342720" algn="ctr">
              <a:lnSpc>
                <a:spcPct val="100000"/>
              </a:lnSpc>
            </a:pPr>
            <a:endParaRPr/>
          </a:p>
          <a:p>
            <a:pPr marL="343080" indent="-342720" algn="ctr">
              <a:lnSpc>
                <a:spcPct val="100000"/>
              </a:lnSpc>
            </a:pPr>
            <a:r>
              <a:rPr b="1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presentation shows the different steps that we followed to realize the project named “ Flight Planning System “ from the beginning to the end.</a:t>
            </a:r>
            <a:endParaRPr/>
          </a:p>
          <a:p>
            <a:pPr marL="343080" indent="-342720" algn="ctr">
              <a:lnSpc>
                <a:spcPct val="100000"/>
              </a:lnSpc>
            </a:pPr>
            <a:endParaRPr/>
          </a:p>
          <a:p>
            <a:pPr marL="343080" indent="-342720" algn="ctr">
              <a:lnSpc>
                <a:spcPct val="100000"/>
              </a:lnSpc>
            </a:pPr>
            <a:r>
              <a:rPr b="1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will be also the support for our last presentation with you.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I- First lesson</a:t>
            </a: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II- Second lesson</a:t>
            </a: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III- Third lessen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  <a:buFont typeface="Arial"/>
              <a:buAutoNum type="romanUcPeriod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lesson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28760" y="150012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presentation</a:t>
            </a:r>
            <a:r>
              <a:rPr b="1" lang="es-E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: 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Planning System is a software that :</a:t>
            </a:r>
            <a:endParaRPr/>
          </a:p>
          <a:p>
            <a:pPr marL="457200" indent="-317160">
              <a:lnSpc>
                <a:spcPct val="100000"/>
              </a:lnSpc>
            </a:pPr>
            <a:endParaRPr/>
          </a:p>
          <a:p>
            <a:pPr marL="482760" indent="-342720">
              <a:lnSpc>
                <a:spcPct val="100000"/>
              </a:lnSpc>
            </a:pP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Index all the coming flight of the company</a:t>
            </a:r>
            <a:endParaRPr/>
          </a:p>
          <a:p>
            <a:pPr marL="457200" indent="-317160">
              <a:lnSpc>
                <a:spcPct val="100000"/>
              </a:lnSpc>
            </a:pP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Matches crews and planes</a:t>
            </a:r>
            <a:endParaRPr/>
          </a:p>
          <a:p>
            <a:pPr marL="457200" indent="-317160">
              <a:lnSpc>
                <a:spcPct val="100000"/>
              </a:lnSpc>
            </a:pP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primary used by the OCC (Operations Control Center)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Firstly we can mention some technical features  :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457200" indent="-317160">
              <a:lnSpc>
                <a:spcPct val="107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server implementation :</a:t>
            </a:r>
            <a:endParaRPr/>
          </a:p>
          <a:p>
            <a:pPr marL="457200" indent="-317160">
              <a:lnSpc>
                <a:spcPct val="107000"/>
              </a:lnSpc>
            </a:pPr>
            <a:endParaRPr/>
          </a:p>
          <a:p>
            <a:pPr marL="457200" indent="-317160">
              <a:lnSpc>
                <a:spcPct val="107000"/>
              </a:lnSpc>
            </a:pPr>
            <a:r>
              <a:rPr lang="es-E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containing the list of flights and users ( with their respective rights ) </a:t>
            </a:r>
            <a:endParaRPr/>
          </a:p>
          <a:p>
            <a:pPr marL="457200" indent="-317160">
              <a:lnSpc>
                <a:spcPct val="107000"/>
              </a:lnSpc>
            </a:pP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Email warning system for OCC</a:t>
            </a:r>
            <a:endParaRPr/>
          </a:p>
          <a:p>
            <a:pPr marL="343080" indent="-342720">
              <a:lnSpc>
                <a:spcPct val="107000"/>
              </a:lnSpc>
            </a:pPr>
            <a:endParaRPr/>
          </a:p>
          <a:p>
            <a:pPr marL="457200" indent="-317160">
              <a:lnSpc>
                <a:spcPct val="107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web responsive interface ( respecting REST ) with personalized display for OCC.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28760" y="1714320"/>
            <a:ext cx="8229240" cy="4928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 of the system</a:t>
            </a:r>
            <a:r>
              <a:rPr b="1" lang="es-E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members of the occ is specializes in one fields of expertise 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control crew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  <a:buClr>
                <a:srgbClr val="f3f3f3"/>
              </a:buClr>
              <a:buFont typeface="Calibri"/>
              <a:buChar char="•"/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:</a:t>
            </a:r>
            <a:endParaRPr/>
          </a:p>
          <a:p>
            <a:pPr marL="457200">
              <a:lnSpc>
                <a:spcPct val="100000"/>
              </a:lnSpc>
            </a:pPr>
            <a:r>
              <a:rPr i="1"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Manager, captain on the ground, meteorologist, aircraft technicien, air traffic control dispatcher.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 support specialist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paperwork for a flight plan "overflight”.</a:t>
            </a:r>
            <a:endParaRPr/>
          </a:p>
          <a:p>
            <a:pPr marL="457200" indent="-304560"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Ground operations coordinator 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responsible of passengers.</a:t>
            </a:r>
            <a:endParaRPr/>
          </a:p>
          <a:p>
            <a:pPr marL="457200" indent="-304560"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coordinator </a:t>
            </a:r>
            <a:endParaRPr/>
          </a:p>
          <a:p>
            <a:pPr marL="457200">
              <a:lnSpc>
                <a:spcPct val="100000"/>
              </a:lnSpc>
            </a:pP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handles with gas, pilot, hangar,  fuel status, incoming, connecting, awaiting permits, updating schedule.</a:t>
            </a:r>
            <a:endParaRPr/>
          </a:p>
          <a:p>
            <a:pPr marL="457200">
              <a:lnSpc>
                <a:spcPct val="100000"/>
              </a:lnSpc>
            </a:pPr>
            <a:endParaRPr/>
          </a:p>
          <a:p>
            <a:pPr marL="457200">
              <a:lnSpc>
                <a:spcPct val="100000"/>
              </a:lnSpc>
            </a:pP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  <a:buFont typeface="Arial"/>
              <a:buAutoNum type="romanUcPeriod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lesson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28760" y="1714320"/>
            <a:ext cx="8229240" cy="4928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 of the system</a:t>
            </a:r>
            <a:r>
              <a:rPr b="1" lang="es-E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Operations duty officer </a:t>
            </a: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head problem solver.</a:t>
            </a:r>
            <a:endParaRPr/>
          </a:p>
          <a:p>
            <a:pPr marL="457200" indent="-304560"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dispatcher</a:t>
            </a: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 with the crew members.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manager</a:t>
            </a: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 the team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Acess level: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OCC</a:t>
            </a: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changes the crews members &amp; departure and arrival time also departure and arrival airport.</a:t>
            </a:r>
            <a:endParaRPr/>
          </a:p>
          <a:p>
            <a:pPr marL="457200" indent="-304560"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members </a:t>
            </a:r>
            <a:endParaRPr/>
          </a:p>
          <a:p>
            <a:pPr marL="457200" indent="-30456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s-E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see their next flights without changing the informations, they can also contact the OCC by email.</a:t>
            </a:r>
            <a:endParaRPr/>
          </a:p>
          <a:p>
            <a:pPr marL="457200" indent="-304560">
              <a:lnSpc>
                <a:spcPct val="100000"/>
              </a:lnSpc>
            </a:pPr>
            <a:endParaRPr/>
          </a:p>
          <a:p>
            <a:pPr marL="457200" indent="-30456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457200">
              <a:lnSpc>
                <a:spcPct val="100000"/>
              </a:lnSpc>
            </a:pP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  <a:buFont typeface="Arial"/>
              <a:buAutoNum type="romanUcPeriod"/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lesson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71432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business subject</a:t>
            </a:r>
            <a:r>
              <a:rPr b="1" lang="es-E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picture, we have all business subjects for our system with their definitions 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71680" indent="-571320">
              <a:lnSpc>
                <a:spcPct val="100000"/>
              </a:lnSpc>
              <a:buFont typeface="Arial"/>
              <a:buAutoNum type="romanUcPeriod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lesson</a:t>
            </a:r>
            <a:endParaRPr/>
          </a:p>
        </p:txBody>
      </p:sp>
      <p:pic>
        <p:nvPicPr>
          <p:cNvPr id="101" name="Shape 72" descr=""/>
          <p:cNvPicPr/>
          <p:nvPr/>
        </p:nvPicPr>
        <p:blipFill>
          <a:blip r:embed="rId2"/>
          <a:stretch/>
        </p:blipFill>
        <p:spPr>
          <a:xfrm>
            <a:off x="900000" y="2464920"/>
            <a:ext cx="6876000" cy="39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8760" y="17859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MVC model </a:t>
            </a:r>
            <a:r>
              <a:rPr b="1" lang="es-E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the MVC model for our system, it shows the various subsystem and relation between them 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Shape 78" descr=""/>
          <p:cNvPicPr/>
          <p:nvPr/>
        </p:nvPicPr>
        <p:blipFill>
          <a:blip r:embed="rId2"/>
          <a:stretch/>
        </p:blipFill>
        <p:spPr>
          <a:xfrm>
            <a:off x="928800" y="2357280"/>
            <a:ext cx="7057800" cy="41428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71680" indent="-571320">
              <a:lnSpc>
                <a:spcPct val="100000"/>
              </a:lnSpc>
              <a:buFont typeface="Arial"/>
              <a:buAutoNum type="romanUcPeriod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lesson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28760" y="1785960"/>
            <a:ext cx="8229240" cy="441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s-E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organigram of our is</a:t>
            </a:r>
            <a:r>
              <a:rPr b="1" lang="es-E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going to work by three groups composed of 4 people for server part, 4 again for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part and then two persons for the display part.</a:t>
            </a:r>
            <a:r>
              <a:rPr b="1" lang="es-E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0" y="6572160"/>
            <a:ext cx="785520" cy="285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3"/>
          <p:cNvSpPr txBox="1"/>
          <p:nvPr/>
        </p:nvSpPr>
        <p:spPr>
          <a:xfrm>
            <a:off x="428760" y="642960"/>
            <a:ext cx="825768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571680" indent="-571320">
              <a:lnSpc>
                <a:spcPct val="100000"/>
              </a:lnSpc>
            </a:pPr>
            <a:r>
              <a:rPr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II.   Second lesson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2736000" y="6309360"/>
            <a:ext cx="55717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 for display part, Raphael for server &amp; Christ for communication part </a:t>
            </a:r>
            <a:endParaRPr/>
          </a:p>
        </p:txBody>
      </p:sp>
      <p:pic>
        <p:nvPicPr>
          <p:cNvPr id="110" name="Shape 84" descr=""/>
          <p:cNvPicPr/>
          <p:nvPr/>
        </p:nvPicPr>
        <p:blipFill>
          <a:blip r:embed="rId2"/>
          <a:srcRect l="0" t="0" r="0" b="20296"/>
          <a:stretch/>
        </p:blipFill>
        <p:spPr>
          <a:xfrm>
            <a:off x="1593360" y="2766600"/>
            <a:ext cx="6113520" cy="36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Application>LibreOffice/5.0.3.2$Windows_x86 LibreOffice_project/e5f16313668ac592c1bfb310f4390624e3dbfb75</Application>
  <Paragraphs>219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  <dc:language>fr-FR</dc:language>
  <dcterms:modified xsi:type="dcterms:W3CDTF">2016-02-12T12:07:24Z</dcterms:modified>
  <cp:revision>898</cp:revision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