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087F-8803-444D-B9B2-709C7947D58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5650-C683-4116-8C2C-F18378FE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3375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u="sng" dirty="0" smtClean="0"/>
              <a:t>Parameters for the population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Initial </a:t>
            </a:r>
            <a:r>
              <a:rPr lang="da-DK" sz="1600" dirty="0" err="1" smtClean="0"/>
              <a:t>stock</a:t>
            </a:r>
            <a:r>
              <a:rPr lang="da-DK" sz="1600" dirty="0" smtClean="0"/>
              <a:t> </a:t>
            </a:r>
            <a:r>
              <a:rPr lang="da-DK" sz="1600" dirty="0" err="1" smtClean="0"/>
              <a:t>numbers</a:t>
            </a:r>
            <a:r>
              <a:rPr lang="da-DK" sz="1600" dirty="0" smtClean="0"/>
              <a:t> 1 – 10 for long-</a:t>
            </a:r>
            <a:r>
              <a:rPr lang="da-DK" sz="1600" dirty="0" err="1" smtClean="0"/>
              <a:t>lived</a:t>
            </a:r>
            <a:r>
              <a:rPr lang="da-DK" sz="1600" dirty="0" smtClean="0"/>
              <a:t> </a:t>
            </a:r>
            <a:r>
              <a:rPr lang="da-DK" sz="1600" dirty="0" err="1" smtClean="0"/>
              <a:t>example</a:t>
            </a:r>
            <a:r>
              <a:rPr lang="da-DK" sz="1600" dirty="0" smtClean="0"/>
              <a:t> and 0-3 for a short-</a:t>
            </a:r>
            <a:r>
              <a:rPr lang="da-DK" sz="1600" dirty="0" err="1" smtClean="0"/>
              <a:t>lived</a:t>
            </a:r>
            <a:r>
              <a:rPr lang="da-DK" sz="1600" dirty="0" smtClean="0"/>
              <a:t> </a:t>
            </a:r>
            <a:r>
              <a:rPr lang="da-DK" sz="1600" dirty="0" err="1" smtClean="0"/>
              <a:t>example</a:t>
            </a:r>
            <a:endParaRPr lang="da-DK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 smtClean="0"/>
              <a:t>Constant</a:t>
            </a:r>
            <a:r>
              <a:rPr lang="da-DK" sz="1600" dirty="0" smtClean="0"/>
              <a:t> F, </a:t>
            </a:r>
            <a:r>
              <a:rPr lang="da-DK" sz="1600" dirty="0" err="1" smtClean="0"/>
              <a:t>constant</a:t>
            </a:r>
            <a:r>
              <a:rPr lang="da-DK" sz="1600" dirty="0" smtClean="0"/>
              <a:t> </a:t>
            </a:r>
            <a:r>
              <a:rPr lang="da-DK" sz="1600" dirty="0" err="1" smtClean="0"/>
              <a:t>selectivity</a:t>
            </a:r>
            <a:r>
              <a:rPr lang="da-DK" sz="1600" dirty="0"/>
              <a:t> </a:t>
            </a:r>
            <a:r>
              <a:rPr lang="da-DK" sz="1600" dirty="0" smtClean="0"/>
              <a:t>(</a:t>
            </a:r>
            <a:r>
              <a:rPr lang="da-DK" sz="1600" dirty="0" err="1" smtClean="0"/>
              <a:t>need</a:t>
            </a:r>
            <a:r>
              <a:rPr lang="da-DK" sz="1600" dirty="0" smtClean="0"/>
              <a:t> to </a:t>
            </a:r>
            <a:r>
              <a:rPr lang="da-DK" sz="1600" dirty="0" err="1" smtClean="0"/>
              <a:t>be</a:t>
            </a:r>
            <a:r>
              <a:rPr lang="da-DK" sz="1600" dirty="0" smtClean="0"/>
              <a:t> </a:t>
            </a:r>
            <a:r>
              <a:rPr lang="da-DK" sz="1600" dirty="0" err="1" smtClean="0"/>
              <a:t>tweeked</a:t>
            </a:r>
            <a:r>
              <a:rPr lang="da-DK" sz="1600" dirty="0" smtClean="0"/>
              <a:t> so </a:t>
            </a:r>
            <a:r>
              <a:rPr lang="da-DK" sz="1600" dirty="0" err="1" smtClean="0"/>
              <a:t>we</a:t>
            </a:r>
            <a:r>
              <a:rPr lang="da-DK" sz="1600" dirty="0" smtClean="0"/>
              <a:t> </a:t>
            </a:r>
            <a:r>
              <a:rPr lang="da-DK" sz="1600" dirty="0" err="1" smtClean="0"/>
              <a:t>get</a:t>
            </a:r>
            <a:r>
              <a:rPr lang="da-DK" sz="1600" dirty="0" smtClean="0"/>
              <a:t> sensible </a:t>
            </a:r>
            <a:r>
              <a:rPr lang="da-DK" sz="1600" dirty="0" err="1" smtClean="0"/>
              <a:t>results</a:t>
            </a:r>
            <a:r>
              <a:rPr lang="da-DK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Variable M, </a:t>
            </a:r>
            <a:r>
              <a:rPr lang="da-DK" sz="1600" dirty="0" err="1" smtClean="0"/>
              <a:t>constant</a:t>
            </a:r>
            <a:r>
              <a:rPr lang="da-DK" sz="1600" dirty="0" smtClean="0"/>
              <a:t> </a:t>
            </a:r>
            <a:r>
              <a:rPr lang="da-DK" sz="1600" dirty="0" err="1" smtClean="0"/>
              <a:t>selectivity</a:t>
            </a:r>
            <a:r>
              <a:rPr lang="da-DK" sz="1600" dirty="0" smtClean="0"/>
              <a:t> (</a:t>
            </a:r>
            <a:r>
              <a:rPr lang="da-DK" sz="1600" dirty="0" err="1" smtClean="0"/>
              <a:t>drawing</a:t>
            </a:r>
            <a:r>
              <a:rPr lang="da-DK" sz="1600" dirty="0" smtClean="0"/>
              <a:t> a </a:t>
            </a:r>
            <a:r>
              <a:rPr lang="da-DK" sz="1600" dirty="0" err="1" smtClean="0"/>
              <a:t>random</a:t>
            </a:r>
            <a:r>
              <a:rPr lang="da-DK" sz="1600" dirty="0" smtClean="0"/>
              <a:t> </a:t>
            </a:r>
            <a:r>
              <a:rPr lang="da-DK" sz="1600" dirty="0" err="1" smtClean="0"/>
              <a:t>number</a:t>
            </a:r>
            <a:r>
              <a:rPr lang="da-DK" sz="1600" dirty="0" smtClean="0"/>
              <a:t> from a normal-</a:t>
            </a:r>
            <a:r>
              <a:rPr lang="da-DK" sz="1600" dirty="0" err="1" smtClean="0"/>
              <a:t>dist</a:t>
            </a:r>
            <a:r>
              <a:rPr lang="da-DK" sz="1600" dirty="0" smtClean="0"/>
              <a:t> </a:t>
            </a:r>
            <a:r>
              <a:rPr lang="da-DK" sz="1600" dirty="0" err="1" smtClean="0"/>
              <a:t>each</a:t>
            </a:r>
            <a:r>
              <a:rPr lang="da-DK" sz="1600" dirty="0" smtClean="0"/>
              <a:t> </a:t>
            </a:r>
            <a:r>
              <a:rPr lang="da-DK" sz="1600" dirty="0" err="1" smtClean="0"/>
              <a:t>year</a:t>
            </a:r>
            <a:r>
              <a:rPr lang="da-DK" sz="1600" dirty="0" smtClean="0"/>
              <a:t> with </a:t>
            </a:r>
            <a:r>
              <a:rPr lang="da-DK" sz="1600" dirty="0" err="1" smtClean="0"/>
              <a:t>mean</a:t>
            </a:r>
            <a:r>
              <a:rPr lang="da-DK" sz="1600" dirty="0" smtClean="0"/>
              <a:t> M and 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 smtClean="0"/>
              <a:t>Maturity</a:t>
            </a:r>
            <a:r>
              <a:rPr lang="da-DK" sz="1600" dirty="0" smtClean="0"/>
              <a:t> </a:t>
            </a:r>
            <a:r>
              <a:rPr lang="da-DK" sz="1600" dirty="0" err="1" smtClean="0"/>
              <a:t>ogive</a:t>
            </a:r>
            <a:r>
              <a:rPr lang="da-DK" sz="1600" dirty="0" smtClean="0"/>
              <a:t> (</a:t>
            </a:r>
            <a:r>
              <a:rPr lang="da-DK" sz="1600" dirty="0" err="1" smtClean="0"/>
              <a:t>select</a:t>
            </a:r>
            <a:r>
              <a:rPr lang="da-DK" sz="1600" dirty="0" smtClean="0"/>
              <a:t> </a:t>
            </a:r>
            <a:r>
              <a:rPr lang="da-DK" sz="1600" dirty="0" err="1" smtClean="0"/>
              <a:t>one</a:t>
            </a:r>
            <a:r>
              <a:rPr lang="da-DK" sz="1600" dirty="0" smtClean="0"/>
              <a:t> for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short-</a:t>
            </a:r>
            <a:r>
              <a:rPr lang="da-DK" sz="1600" dirty="0" err="1" smtClean="0"/>
              <a:t>lived</a:t>
            </a:r>
            <a:r>
              <a:rPr lang="da-DK" sz="1600" dirty="0" smtClean="0"/>
              <a:t> and </a:t>
            </a:r>
            <a:r>
              <a:rPr lang="da-DK" sz="1600" dirty="0" err="1" smtClean="0"/>
              <a:t>one</a:t>
            </a:r>
            <a:r>
              <a:rPr lang="da-DK" sz="1600" dirty="0" smtClean="0"/>
              <a:t> from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long-</a:t>
            </a:r>
            <a:r>
              <a:rPr lang="da-DK" sz="1600" dirty="0" err="1" smtClean="0"/>
              <a:t>lived</a:t>
            </a:r>
            <a:r>
              <a:rPr lang="da-DK" sz="1600" dirty="0" smtClean="0"/>
              <a:t> </a:t>
            </a:r>
            <a:r>
              <a:rPr lang="da-DK" sz="1600" dirty="0" err="1" smtClean="0"/>
              <a:t>among</a:t>
            </a:r>
            <a:r>
              <a:rPr lang="da-DK" sz="1600" dirty="0" smtClean="0"/>
              <a:t> the case </a:t>
            </a:r>
            <a:r>
              <a:rPr lang="da-DK" sz="1600" dirty="0" err="1" smtClean="0"/>
              <a:t>study</a:t>
            </a:r>
            <a:r>
              <a:rPr lang="da-DK" sz="1600" dirty="0" smtClean="0"/>
              <a:t> </a:t>
            </a:r>
            <a:r>
              <a:rPr lang="da-DK" sz="1600" dirty="0" err="1" smtClean="0"/>
              <a:t>stocks</a:t>
            </a:r>
            <a:r>
              <a:rPr lang="da-DK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 smtClean="0"/>
              <a:t>Constant</a:t>
            </a:r>
            <a:r>
              <a:rPr lang="da-DK" sz="1600" dirty="0" smtClean="0"/>
              <a:t> </a:t>
            </a:r>
            <a:r>
              <a:rPr lang="da-DK" sz="1600" dirty="0" err="1" smtClean="0"/>
              <a:t>weight</a:t>
            </a:r>
            <a:r>
              <a:rPr lang="da-DK" sz="1600" dirty="0" smtClean="0"/>
              <a:t>-at-age (</a:t>
            </a:r>
            <a:r>
              <a:rPr lang="da-DK" sz="1600" dirty="0" err="1" smtClean="0"/>
              <a:t>select</a:t>
            </a:r>
            <a:r>
              <a:rPr lang="da-DK" sz="1600" dirty="0" smtClean="0"/>
              <a:t> </a:t>
            </a:r>
            <a:r>
              <a:rPr lang="da-DK" sz="1600" dirty="0" err="1" smtClean="0"/>
              <a:t>one</a:t>
            </a:r>
            <a:r>
              <a:rPr lang="da-DK" sz="1600" dirty="0" smtClean="0"/>
              <a:t> for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short-</a:t>
            </a:r>
            <a:r>
              <a:rPr lang="da-DK" sz="1600" dirty="0" err="1" smtClean="0"/>
              <a:t>lived</a:t>
            </a:r>
            <a:r>
              <a:rPr lang="da-DK" sz="1600" dirty="0" smtClean="0"/>
              <a:t> and </a:t>
            </a:r>
            <a:r>
              <a:rPr lang="da-DK" sz="1600" dirty="0" err="1" smtClean="0"/>
              <a:t>one</a:t>
            </a:r>
            <a:r>
              <a:rPr lang="da-DK" sz="1600" dirty="0" smtClean="0"/>
              <a:t> from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long-</a:t>
            </a:r>
            <a:r>
              <a:rPr lang="da-DK" sz="1600" dirty="0" err="1" smtClean="0"/>
              <a:t>lived</a:t>
            </a:r>
            <a:r>
              <a:rPr lang="da-DK" sz="1600" dirty="0" smtClean="0"/>
              <a:t> </a:t>
            </a:r>
            <a:r>
              <a:rPr lang="da-DK" sz="1600" dirty="0" err="1" smtClean="0"/>
              <a:t>among</a:t>
            </a:r>
            <a:r>
              <a:rPr lang="da-DK" sz="1600" dirty="0" smtClean="0"/>
              <a:t> the case </a:t>
            </a:r>
            <a:r>
              <a:rPr lang="da-DK" sz="1600" dirty="0" err="1" smtClean="0"/>
              <a:t>study</a:t>
            </a:r>
            <a:r>
              <a:rPr lang="da-DK" sz="1600" dirty="0" smtClean="0"/>
              <a:t> </a:t>
            </a:r>
            <a:r>
              <a:rPr lang="da-DK" sz="1600" dirty="0" err="1" smtClean="0"/>
              <a:t>stocks</a:t>
            </a:r>
            <a:r>
              <a:rPr lang="da-DK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 smtClean="0"/>
              <a:t>Stock</a:t>
            </a:r>
            <a:r>
              <a:rPr lang="da-DK" sz="1600" dirty="0" smtClean="0"/>
              <a:t>-</a:t>
            </a:r>
            <a:r>
              <a:rPr lang="da-DK" sz="1600" dirty="0" err="1" smtClean="0"/>
              <a:t>recruitment</a:t>
            </a:r>
            <a:r>
              <a:rPr lang="da-DK" sz="1600" dirty="0" smtClean="0"/>
              <a:t>-model </a:t>
            </a:r>
            <a:r>
              <a:rPr lang="da-DK" sz="1600" dirty="0" err="1" smtClean="0"/>
              <a:t>see</a:t>
            </a:r>
            <a:r>
              <a:rPr lang="da-DK" sz="1600" dirty="0" smtClean="0"/>
              <a:t> </a:t>
            </a:r>
            <a:r>
              <a:rPr lang="da-DK" sz="1600" dirty="0" err="1" smtClean="0"/>
              <a:t>below</a:t>
            </a:r>
            <a:endParaRPr lang="da-DK" sz="1600" dirty="0" smtClean="0"/>
          </a:p>
          <a:p>
            <a:endParaRPr lang="da-DK" sz="1600" dirty="0" smtClean="0"/>
          </a:p>
          <a:p>
            <a:r>
              <a:rPr lang="da-DK" sz="1600" b="1" u="sng" dirty="0" smtClean="0"/>
              <a:t>Parameters for </a:t>
            </a:r>
            <a:r>
              <a:rPr lang="da-DK" sz="1600" b="1" u="sng" dirty="0" err="1" smtClean="0"/>
              <a:t>stock-recruitment</a:t>
            </a:r>
            <a:r>
              <a:rPr lang="da-DK" sz="1600" b="1" u="sng" dirty="0" smtClean="0"/>
              <a:t> model: </a:t>
            </a:r>
            <a:endParaRPr lang="da-DK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Alpha and beta for a </a:t>
            </a:r>
            <a:r>
              <a:rPr lang="da-DK" sz="1600" dirty="0" err="1" smtClean="0"/>
              <a:t>Ricker</a:t>
            </a:r>
            <a:r>
              <a:rPr lang="da-DK" sz="1600" dirty="0" smtClean="0"/>
              <a:t> SR-model or B&amp;H-model (</a:t>
            </a:r>
            <a:r>
              <a:rPr lang="da-DK" sz="1600" dirty="0" err="1" smtClean="0"/>
              <a:t>select</a:t>
            </a:r>
            <a:r>
              <a:rPr lang="da-DK" sz="1600" dirty="0" smtClean="0"/>
              <a:t> </a:t>
            </a:r>
            <a:r>
              <a:rPr lang="da-DK" sz="1600" dirty="0" err="1" smtClean="0"/>
              <a:t>one</a:t>
            </a:r>
            <a:r>
              <a:rPr lang="da-DK" sz="1600" dirty="0" smtClean="0"/>
              <a:t> for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short-</a:t>
            </a:r>
            <a:r>
              <a:rPr lang="da-DK" sz="1600" dirty="0" err="1" smtClean="0"/>
              <a:t>lived</a:t>
            </a:r>
            <a:r>
              <a:rPr lang="da-DK" sz="1600" dirty="0" smtClean="0"/>
              <a:t> and </a:t>
            </a:r>
            <a:r>
              <a:rPr lang="da-DK" sz="1600" dirty="0" err="1" smtClean="0"/>
              <a:t>one</a:t>
            </a:r>
            <a:r>
              <a:rPr lang="da-DK" sz="1600" dirty="0" smtClean="0"/>
              <a:t> from a </a:t>
            </a:r>
            <a:r>
              <a:rPr lang="da-DK" sz="1600" dirty="0" err="1" smtClean="0"/>
              <a:t>typical</a:t>
            </a:r>
            <a:r>
              <a:rPr lang="da-DK" sz="1600" dirty="0" smtClean="0"/>
              <a:t> long-</a:t>
            </a:r>
            <a:r>
              <a:rPr lang="da-DK" sz="1600" dirty="0" err="1" smtClean="0"/>
              <a:t>lived</a:t>
            </a:r>
            <a:r>
              <a:rPr lang="da-DK" sz="1600" dirty="0" smtClean="0"/>
              <a:t> </a:t>
            </a:r>
            <a:r>
              <a:rPr lang="da-DK" sz="1600" dirty="0" err="1" smtClean="0"/>
              <a:t>among</a:t>
            </a:r>
            <a:r>
              <a:rPr lang="da-DK" sz="1600" dirty="0" smtClean="0"/>
              <a:t> the case </a:t>
            </a:r>
            <a:r>
              <a:rPr lang="da-DK" sz="1600" dirty="0" err="1" smtClean="0"/>
              <a:t>study</a:t>
            </a:r>
            <a:r>
              <a:rPr lang="da-DK" sz="1600" dirty="0" smtClean="0"/>
              <a:t> </a:t>
            </a:r>
            <a:r>
              <a:rPr lang="da-DK" sz="1600" dirty="0" err="1" smtClean="0"/>
              <a:t>stocks</a:t>
            </a:r>
            <a:r>
              <a:rPr lang="da-DK" sz="1600" dirty="0" smtClean="0"/>
              <a:t>). </a:t>
            </a: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 err="1" smtClean="0"/>
              <a:t>should</a:t>
            </a:r>
            <a:r>
              <a:rPr lang="da-DK" sz="1600" dirty="0" smtClean="0"/>
              <a:t> </a:t>
            </a:r>
            <a:r>
              <a:rPr lang="da-DK" sz="1600" dirty="0" err="1" smtClean="0"/>
              <a:t>be</a:t>
            </a:r>
            <a:r>
              <a:rPr lang="da-DK" sz="1600" dirty="0" smtClean="0"/>
              <a:t> a </a:t>
            </a:r>
            <a:r>
              <a:rPr lang="da-DK" sz="1600" dirty="0" err="1" smtClean="0"/>
              <a:t>parameterization</a:t>
            </a:r>
            <a:r>
              <a:rPr lang="da-DK" sz="1600" dirty="0" smtClean="0"/>
              <a:t> for a </a:t>
            </a:r>
            <a:r>
              <a:rPr lang="da-DK" sz="1600" dirty="0" err="1" smtClean="0"/>
              <a:t>low</a:t>
            </a:r>
            <a:r>
              <a:rPr lang="da-DK" sz="1600" dirty="0" smtClean="0"/>
              <a:t> and </a:t>
            </a:r>
            <a:r>
              <a:rPr lang="da-DK" sz="1600" dirty="0" err="1" smtClean="0"/>
              <a:t>high</a:t>
            </a:r>
            <a:r>
              <a:rPr lang="da-DK" sz="1600" dirty="0" smtClean="0"/>
              <a:t> </a:t>
            </a:r>
            <a:r>
              <a:rPr lang="da-DK" sz="1600" dirty="0" err="1" smtClean="0"/>
              <a:t>productivity</a:t>
            </a:r>
            <a:r>
              <a:rPr lang="da-DK" sz="1600" dirty="0" smtClean="0"/>
              <a:t> regime, </a:t>
            </a:r>
            <a:r>
              <a:rPr lang="da-DK" sz="1600" dirty="0" err="1" smtClean="0"/>
              <a:t>respectively</a:t>
            </a:r>
            <a:r>
              <a:rPr lang="da-DK" sz="1600" dirty="0" smtClean="0"/>
              <a:t> (</a:t>
            </a:r>
            <a:r>
              <a:rPr lang="da-DK" sz="1600" dirty="0" err="1" smtClean="0"/>
              <a:t>see</a:t>
            </a:r>
            <a:r>
              <a:rPr lang="da-DK" sz="1600" dirty="0" smtClean="0"/>
              <a:t> </a:t>
            </a:r>
            <a:r>
              <a:rPr lang="da-DK" sz="1600" dirty="0" err="1" smtClean="0"/>
              <a:t>next</a:t>
            </a:r>
            <a:r>
              <a:rPr lang="da-DK" sz="1600" dirty="0" smtClean="0"/>
              <a:t>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CV for </a:t>
            </a:r>
            <a:r>
              <a:rPr lang="da-DK" sz="1600" dirty="0" err="1" smtClean="0"/>
              <a:t>environmental</a:t>
            </a:r>
            <a:r>
              <a:rPr lang="da-DK" sz="1600" dirty="0" smtClean="0"/>
              <a:t> </a:t>
            </a:r>
            <a:r>
              <a:rPr lang="da-DK" sz="1600" dirty="0" err="1" smtClean="0"/>
              <a:t>variability</a:t>
            </a:r>
            <a:r>
              <a:rPr lang="da-DK" sz="1600" dirty="0" smtClean="0"/>
              <a:t> (</a:t>
            </a:r>
            <a:r>
              <a:rPr lang="da-DK" sz="1600" dirty="0" err="1" smtClean="0"/>
              <a:t>see</a:t>
            </a:r>
            <a:r>
              <a:rPr lang="da-DK" sz="1600" dirty="0" smtClean="0"/>
              <a:t> </a:t>
            </a:r>
            <a:r>
              <a:rPr lang="da-DK" sz="1600" dirty="0" err="1" smtClean="0"/>
              <a:t>next</a:t>
            </a:r>
            <a:r>
              <a:rPr lang="da-DK" sz="1600" dirty="0" smtClean="0"/>
              <a:t>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Magnitude of the </a:t>
            </a:r>
            <a:r>
              <a:rPr lang="da-DK" sz="1600" dirty="0" err="1" smtClean="0"/>
              <a:t>effect</a:t>
            </a:r>
            <a:r>
              <a:rPr lang="da-DK" sz="1600" dirty="0" smtClean="0"/>
              <a:t> of the proportion of old </a:t>
            </a:r>
            <a:r>
              <a:rPr lang="da-DK" sz="1600" dirty="0" err="1" smtClean="0"/>
              <a:t>spawners</a:t>
            </a:r>
            <a:r>
              <a:rPr lang="da-DK" sz="1600" dirty="0" smtClean="0"/>
              <a:t>, </a:t>
            </a:r>
            <a:r>
              <a:rPr lang="el-GR" sz="1600" dirty="0" smtClean="0"/>
              <a:t>λ</a:t>
            </a:r>
            <a:endParaRPr lang="da-DK" sz="1600" dirty="0" smtClean="0"/>
          </a:p>
          <a:p>
            <a:endParaRPr lang="da-DK" sz="1600" dirty="0"/>
          </a:p>
          <a:p>
            <a:r>
              <a:rPr lang="da-DK" sz="1600" b="1" u="sng" dirty="0" err="1" smtClean="0"/>
              <a:t>Other</a:t>
            </a:r>
            <a:r>
              <a:rPr lang="da-DK" sz="1600" b="1" u="sng" dirty="0" smtClean="0"/>
              <a:t> </a:t>
            </a:r>
            <a:r>
              <a:rPr lang="da-DK" sz="1600" b="1" u="sng" dirty="0" err="1" smtClean="0"/>
              <a:t>specifications</a:t>
            </a:r>
            <a:r>
              <a:rPr lang="da-DK" sz="1600" b="1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Run the model for a short-</a:t>
            </a:r>
            <a:r>
              <a:rPr lang="da-DK" sz="1600" dirty="0" err="1" smtClean="0"/>
              <a:t>lived</a:t>
            </a:r>
            <a:r>
              <a:rPr lang="da-DK" sz="1600" dirty="0" smtClean="0"/>
              <a:t> and a long-</a:t>
            </a:r>
            <a:r>
              <a:rPr lang="da-DK" sz="1600" dirty="0" err="1" smtClean="0"/>
              <a:t>lived</a:t>
            </a:r>
            <a:r>
              <a:rPr lang="da-DK" sz="1600" dirty="0" smtClean="0"/>
              <a:t>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Run the simulations for 100 </a:t>
            </a:r>
            <a:r>
              <a:rPr lang="da-DK" sz="1600" dirty="0" err="1" smtClean="0"/>
              <a:t>years</a:t>
            </a:r>
            <a:r>
              <a:rPr lang="da-DK" sz="1600" dirty="0" smtClean="0"/>
              <a:t>, and </a:t>
            </a:r>
            <a:r>
              <a:rPr lang="da-DK" sz="1600" dirty="0" err="1" smtClean="0"/>
              <a:t>use</a:t>
            </a:r>
            <a:r>
              <a:rPr lang="da-DK" sz="1600" dirty="0" smtClean="0"/>
              <a:t> the last 50 </a:t>
            </a:r>
            <a:r>
              <a:rPr lang="da-DK" sz="1600" dirty="0" err="1" smtClean="0"/>
              <a:t>years</a:t>
            </a:r>
            <a:r>
              <a:rPr lang="da-DK" sz="1600" dirty="0" smtClean="0"/>
              <a:t> of SSB and </a:t>
            </a:r>
            <a:r>
              <a:rPr lang="da-DK" sz="1600" dirty="0" err="1" smtClean="0"/>
              <a:t>recruitment</a:t>
            </a:r>
            <a:r>
              <a:rPr lang="da-DK" sz="1600" dirty="0" smtClean="0"/>
              <a:t> and proportion of old </a:t>
            </a:r>
            <a:r>
              <a:rPr lang="da-DK" sz="1600" dirty="0" err="1" smtClean="0"/>
              <a:t>spawners</a:t>
            </a:r>
            <a:r>
              <a:rPr lang="da-DK" sz="1600" dirty="0" smtClean="0"/>
              <a:t> (as </a:t>
            </a:r>
            <a:r>
              <a:rPr lang="da-DK" sz="1600" dirty="0" err="1" smtClean="0"/>
              <a:t>calculated</a:t>
            </a:r>
            <a:r>
              <a:rPr lang="da-DK" sz="1600" dirty="0" smtClean="0"/>
              <a:t> in the data-</a:t>
            </a:r>
            <a:r>
              <a:rPr lang="da-DK" sz="1600" dirty="0" err="1" smtClean="0"/>
              <a:t>analysis</a:t>
            </a:r>
            <a:r>
              <a:rPr lang="da-DK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 smtClean="0"/>
              <a:t>Repeat</a:t>
            </a:r>
            <a:r>
              <a:rPr lang="da-DK" sz="1600" dirty="0" smtClean="0"/>
              <a:t> the simulations for </a:t>
            </a:r>
            <a:r>
              <a:rPr lang="da-DK" sz="1600" dirty="0" err="1" smtClean="0"/>
              <a:t>different</a:t>
            </a:r>
            <a:r>
              <a:rPr lang="da-DK" sz="1600" dirty="0" smtClean="0"/>
              <a:t> </a:t>
            </a:r>
            <a:r>
              <a:rPr lang="da-DK" sz="1600" dirty="0" err="1" smtClean="0"/>
              <a:t>effects</a:t>
            </a:r>
            <a:r>
              <a:rPr lang="da-DK" sz="1600" dirty="0" smtClean="0"/>
              <a:t> of the proportion of old </a:t>
            </a:r>
            <a:r>
              <a:rPr lang="da-DK" sz="1600" dirty="0" err="1" smtClean="0"/>
              <a:t>spawners</a:t>
            </a:r>
            <a:r>
              <a:rPr lang="da-DK" sz="1600" dirty="0" smtClean="0"/>
              <a:t>, </a:t>
            </a:r>
            <a:r>
              <a:rPr lang="el-GR" sz="1600" dirty="0" smtClean="0"/>
              <a:t>λ</a:t>
            </a:r>
            <a:r>
              <a:rPr lang="en-US" sz="1600" dirty="0"/>
              <a:t>,</a:t>
            </a:r>
            <a:r>
              <a:rPr lang="da-DK" sz="1600" dirty="0" smtClean="0"/>
              <a:t> (</a:t>
            </a:r>
            <a:r>
              <a:rPr lang="da-DK" sz="1600" dirty="0" err="1" smtClean="0"/>
              <a:t>Incl</a:t>
            </a:r>
            <a:r>
              <a:rPr lang="da-DK" sz="1600" dirty="0" smtClean="0"/>
              <a:t>. a control-run, </a:t>
            </a:r>
            <a:r>
              <a:rPr lang="da-DK" sz="1600" dirty="0" err="1" smtClean="0"/>
              <a:t>where</a:t>
            </a:r>
            <a:r>
              <a:rPr lang="da-DK" sz="1600" dirty="0" smtClean="0"/>
              <a:t> the </a:t>
            </a:r>
            <a:r>
              <a:rPr lang="da-DK" sz="1600" dirty="0" err="1" smtClean="0"/>
              <a:t>effect</a:t>
            </a:r>
            <a:r>
              <a:rPr lang="da-DK" sz="1600" dirty="0" smtClean="0"/>
              <a:t> is 0) </a:t>
            </a:r>
            <a:r>
              <a:rPr lang="da-DK" sz="1600" dirty="0" err="1" smtClean="0"/>
              <a:t>measured</a:t>
            </a:r>
            <a:r>
              <a:rPr lang="da-DK" sz="1600" dirty="0" smtClean="0"/>
              <a:t> as relative to the </a:t>
            </a:r>
            <a:r>
              <a:rPr lang="da-DK" sz="1600" dirty="0" err="1" smtClean="0"/>
              <a:t>effect</a:t>
            </a:r>
            <a:r>
              <a:rPr lang="da-DK" sz="1600" dirty="0" smtClean="0"/>
              <a:t> of </a:t>
            </a:r>
            <a:r>
              <a:rPr lang="da-DK" sz="1600" dirty="0" err="1" smtClean="0"/>
              <a:t>environmental</a:t>
            </a:r>
            <a:r>
              <a:rPr lang="da-DK" sz="1600" dirty="0" smtClean="0"/>
              <a:t> </a:t>
            </a:r>
            <a:r>
              <a:rPr lang="da-DK" sz="1600" dirty="0" err="1" smtClean="0"/>
              <a:t>variability</a:t>
            </a:r>
            <a:endParaRPr lang="da-DK" sz="1600" dirty="0" smtClean="0"/>
          </a:p>
          <a:p>
            <a:r>
              <a:rPr lang="da-DK" sz="1600" dirty="0" smtClean="0"/>
              <a:t> </a:t>
            </a:r>
          </a:p>
          <a:p>
            <a:r>
              <a:rPr lang="da-DK" sz="1600" b="1" u="sng" dirty="0" smtClean="0"/>
              <a:t>Analysis of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The same analyses as made on the ”real” data; for </a:t>
            </a:r>
            <a:r>
              <a:rPr lang="da-DK" sz="1600" dirty="0" err="1" smtClean="0"/>
              <a:t>example</a:t>
            </a:r>
            <a:r>
              <a:rPr lang="da-DK" sz="1600" dirty="0" smtClean="0"/>
              <a:t>, plot the </a:t>
            </a:r>
            <a:r>
              <a:rPr lang="da-DK" sz="1600" dirty="0" err="1" smtClean="0"/>
              <a:t>residuals</a:t>
            </a:r>
            <a:r>
              <a:rPr lang="da-DK" sz="1600" dirty="0" smtClean="0"/>
              <a:t> from a SCAM </a:t>
            </a:r>
            <a:r>
              <a:rPr lang="da-DK" sz="1600" dirty="0" err="1" smtClean="0"/>
              <a:t>stock-recruitment</a:t>
            </a:r>
            <a:r>
              <a:rPr lang="da-DK" sz="1600" dirty="0" smtClean="0"/>
              <a:t> </a:t>
            </a:r>
            <a:r>
              <a:rPr lang="da-DK" sz="1600" dirty="0" err="1" smtClean="0"/>
              <a:t>fit</a:t>
            </a:r>
            <a:r>
              <a:rPr lang="da-DK" sz="1600" dirty="0" smtClean="0"/>
              <a:t> </a:t>
            </a:r>
            <a:r>
              <a:rPr lang="da-DK" sz="1600" dirty="0" err="1" smtClean="0"/>
              <a:t>against</a:t>
            </a:r>
            <a:r>
              <a:rPr lang="da-DK" sz="1600" dirty="0" smtClean="0"/>
              <a:t> proportion of old </a:t>
            </a:r>
            <a:r>
              <a:rPr lang="da-DK" sz="1600" dirty="0" err="1" smtClean="0"/>
              <a:t>spawners</a:t>
            </a:r>
            <a:r>
              <a:rPr lang="da-DK" sz="1600" dirty="0" smtClean="0"/>
              <a:t> and </a:t>
            </a:r>
            <a:r>
              <a:rPr lang="da-DK" sz="1600" dirty="0" err="1" smtClean="0"/>
              <a:t>caclulate</a:t>
            </a:r>
            <a:r>
              <a:rPr lang="da-DK" sz="1600" dirty="0" smtClean="0"/>
              <a:t> the </a:t>
            </a:r>
            <a:r>
              <a:rPr lang="da-DK" sz="1600" dirty="0" err="1" smtClean="0"/>
              <a:t>correlation</a:t>
            </a:r>
            <a:r>
              <a:rPr lang="da-DK" sz="1600" dirty="0" smtClean="0"/>
              <a:t> </a:t>
            </a:r>
            <a:r>
              <a:rPr lang="da-DK" sz="1600" dirty="0" err="1" smtClean="0"/>
              <a:t>coefficient</a:t>
            </a:r>
            <a:endParaRPr lang="da-DK" sz="1600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431" y="6197600"/>
            <a:ext cx="66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A total of 12 </a:t>
            </a:r>
            <a:r>
              <a:rPr lang="da-DK" dirty="0" err="1" smtClean="0">
                <a:solidFill>
                  <a:srgbClr val="FF0000"/>
                </a:solidFill>
              </a:rPr>
              <a:t>different</a:t>
            </a:r>
            <a:r>
              <a:rPr lang="da-DK" dirty="0" smtClean="0">
                <a:solidFill>
                  <a:srgbClr val="FF0000"/>
                </a:solidFill>
              </a:rPr>
              <a:t> scenarios-runs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754" y="460217"/>
            <a:ext cx="4526" cy="570630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92312" y="6174463"/>
            <a:ext cx="9833573" cy="2716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527017" y="2381062"/>
            <a:ext cx="9427676" cy="3785456"/>
          </a:xfrm>
          <a:custGeom>
            <a:avLst/>
            <a:gdLst>
              <a:gd name="connsiteX0" fmla="*/ 0 w 5504507"/>
              <a:gd name="connsiteY0" fmla="*/ 2387899 h 2387899"/>
              <a:gd name="connsiteX1" fmla="*/ 353085 w 5504507"/>
              <a:gd name="connsiteY1" fmla="*/ 1781317 h 2387899"/>
              <a:gd name="connsiteX2" fmla="*/ 1050202 w 5504507"/>
              <a:gd name="connsiteY2" fmla="*/ 921237 h 2387899"/>
              <a:gd name="connsiteX3" fmla="*/ 1530035 w 5504507"/>
              <a:gd name="connsiteY3" fmla="*/ 531938 h 2387899"/>
              <a:gd name="connsiteX4" fmla="*/ 1846907 w 5504507"/>
              <a:gd name="connsiteY4" fmla="*/ 359923 h 2387899"/>
              <a:gd name="connsiteX5" fmla="*/ 2236206 w 5504507"/>
              <a:gd name="connsiteY5" fmla="*/ 206014 h 2387899"/>
              <a:gd name="connsiteX6" fmla="*/ 2978590 w 5504507"/>
              <a:gd name="connsiteY6" fmla="*/ 33998 h 2387899"/>
              <a:gd name="connsiteX7" fmla="*/ 3929204 w 5504507"/>
              <a:gd name="connsiteY7" fmla="*/ 15891 h 2387899"/>
              <a:gd name="connsiteX8" fmla="*/ 4888871 w 5504507"/>
              <a:gd name="connsiteY8" fmla="*/ 215067 h 2387899"/>
              <a:gd name="connsiteX9" fmla="*/ 5504507 w 5504507"/>
              <a:gd name="connsiteY9" fmla="*/ 441404 h 23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4507" h="2387899">
                <a:moveTo>
                  <a:pt x="0" y="2387899"/>
                </a:moveTo>
                <a:cubicBezTo>
                  <a:pt x="89025" y="2206830"/>
                  <a:pt x="178051" y="2025761"/>
                  <a:pt x="353085" y="1781317"/>
                </a:cubicBezTo>
                <a:cubicBezTo>
                  <a:pt x="528119" y="1536873"/>
                  <a:pt x="854044" y="1129467"/>
                  <a:pt x="1050202" y="921237"/>
                </a:cubicBezTo>
                <a:cubicBezTo>
                  <a:pt x="1246360" y="713007"/>
                  <a:pt x="1397251" y="625490"/>
                  <a:pt x="1530035" y="531938"/>
                </a:cubicBezTo>
                <a:cubicBezTo>
                  <a:pt x="1662819" y="438386"/>
                  <a:pt x="1729212" y="414244"/>
                  <a:pt x="1846907" y="359923"/>
                </a:cubicBezTo>
                <a:cubicBezTo>
                  <a:pt x="1964602" y="305602"/>
                  <a:pt x="2047592" y="260335"/>
                  <a:pt x="2236206" y="206014"/>
                </a:cubicBezTo>
                <a:cubicBezTo>
                  <a:pt x="2424820" y="151693"/>
                  <a:pt x="2696424" y="65685"/>
                  <a:pt x="2978590" y="33998"/>
                </a:cubicBezTo>
                <a:cubicBezTo>
                  <a:pt x="3260756" y="2311"/>
                  <a:pt x="3610824" y="-14287"/>
                  <a:pt x="3929204" y="15891"/>
                </a:cubicBezTo>
                <a:cubicBezTo>
                  <a:pt x="4247584" y="46069"/>
                  <a:pt x="4626321" y="144148"/>
                  <a:pt x="4888871" y="215067"/>
                </a:cubicBezTo>
                <a:cubicBezTo>
                  <a:pt x="5151422" y="285986"/>
                  <a:pt x="5327964" y="363695"/>
                  <a:pt x="5504507" y="441404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3486439" y="2562520"/>
            <a:ext cx="386232" cy="972799"/>
          </a:xfrm>
          <a:prstGeom prst="leftBrace">
            <a:avLst>
              <a:gd name="adj1" fmla="val 8333"/>
              <a:gd name="adj2" fmla="val 502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92647" y="1538853"/>
            <a:ext cx="29875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400" b="1" dirty="0" err="1" smtClean="0"/>
              <a:t>Effect</a:t>
            </a:r>
            <a:r>
              <a:rPr lang="da-DK" sz="1400" b="1" dirty="0" smtClean="0"/>
              <a:t> of proportion of old </a:t>
            </a:r>
            <a:r>
              <a:rPr lang="da-DK" sz="1400" b="1" dirty="0" err="1" smtClean="0"/>
              <a:t>spawners</a:t>
            </a:r>
            <a:endParaRPr lang="en-US" sz="1400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252304" y="933023"/>
            <a:ext cx="858786" cy="1750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97589" y="398825"/>
            <a:ext cx="34245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400" b="1" dirty="0" err="1" smtClean="0"/>
              <a:t>Environmental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variability</a:t>
            </a:r>
            <a:r>
              <a:rPr lang="da-DK" sz="1400" b="1" dirty="0" smtClean="0"/>
              <a:t>, log-norm </a:t>
            </a:r>
            <a:r>
              <a:rPr lang="da-DK" sz="1400" b="1" dirty="0" err="1" smtClean="0"/>
              <a:t>dist</a:t>
            </a:r>
            <a:r>
              <a:rPr lang="da-DK" sz="1400" b="1" dirty="0" smtClean="0"/>
              <a:t> with median and CV</a:t>
            </a:r>
            <a:r>
              <a:rPr lang="da-DK" sz="1400" b="1" baseline="-25000" dirty="0" smtClean="0"/>
              <a:t>E</a:t>
            </a:r>
            <a:endParaRPr lang="en-US" sz="1400" b="1" baseline="-25000" dirty="0"/>
          </a:p>
        </p:txBody>
      </p:sp>
      <p:sp>
        <p:nvSpPr>
          <p:cNvPr id="37" name="Freeform 36"/>
          <p:cNvSpPr/>
          <p:nvPr/>
        </p:nvSpPr>
        <p:spPr>
          <a:xfrm>
            <a:off x="1532217" y="3317364"/>
            <a:ext cx="9427676" cy="2844613"/>
          </a:xfrm>
          <a:custGeom>
            <a:avLst/>
            <a:gdLst>
              <a:gd name="connsiteX0" fmla="*/ 0 w 5504507"/>
              <a:gd name="connsiteY0" fmla="*/ 2387899 h 2387899"/>
              <a:gd name="connsiteX1" fmla="*/ 353085 w 5504507"/>
              <a:gd name="connsiteY1" fmla="*/ 1781317 h 2387899"/>
              <a:gd name="connsiteX2" fmla="*/ 1050202 w 5504507"/>
              <a:gd name="connsiteY2" fmla="*/ 921237 h 2387899"/>
              <a:gd name="connsiteX3" fmla="*/ 1530035 w 5504507"/>
              <a:gd name="connsiteY3" fmla="*/ 531938 h 2387899"/>
              <a:gd name="connsiteX4" fmla="*/ 1846907 w 5504507"/>
              <a:gd name="connsiteY4" fmla="*/ 359923 h 2387899"/>
              <a:gd name="connsiteX5" fmla="*/ 2236206 w 5504507"/>
              <a:gd name="connsiteY5" fmla="*/ 206014 h 2387899"/>
              <a:gd name="connsiteX6" fmla="*/ 2978590 w 5504507"/>
              <a:gd name="connsiteY6" fmla="*/ 33998 h 2387899"/>
              <a:gd name="connsiteX7" fmla="*/ 3929204 w 5504507"/>
              <a:gd name="connsiteY7" fmla="*/ 15891 h 2387899"/>
              <a:gd name="connsiteX8" fmla="*/ 4888871 w 5504507"/>
              <a:gd name="connsiteY8" fmla="*/ 215067 h 2387899"/>
              <a:gd name="connsiteX9" fmla="*/ 5504507 w 5504507"/>
              <a:gd name="connsiteY9" fmla="*/ 441404 h 23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4507" h="2387899">
                <a:moveTo>
                  <a:pt x="0" y="2387899"/>
                </a:moveTo>
                <a:cubicBezTo>
                  <a:pt x="89025" y="2206830"/>
                  <a:pt x="178051" y="2025761"/>
                  <a:pt x="353085" y="1781317"/>
                </a:cubicBezTo>
                <a:cubicBezTo>
                  <a:pt x="528119" y="1536873"/>
                  <a:pt x="854044" y="1129467"/>
                  <a:pt x="1050202" y="921237"/>
                </a:cubicBezTo>
                <a:cubicBezTo>
                  <a:pt x="1246360" y="713007"/>
                  <a:pt x="1397251" y="625490"/>
                  <a:pt x="1530035" y="531938"/>
                </a:cubicBezTo>
                <a:cubicBezTo>
                  <a:pt x="1662819" y="438386"/>
                  <a:pt x="1729212" y="414244"/>
                  <a:pt x="1846907" y="359923"/>
                </a:cubicBezTo>
                <a:cubicBezTo>
                  <a:pt x="1964602" y="305602"/>
                  <a:pt x="2047592" y="260335"/>
                  <a:pt x="2236206" y="206014"/>
                </a:cubicBezTo>
                <a:cubicBezTo>
                  <a:pt x="2424820" y="151693"/>
                  <a:pt x="2696424" y="65685"/>
                  <a:pt x="2978590" y="33998"/>
                </a:cubicBezTo>
                <a:cubicBezTo>
                  <a:pt x="3260756" y="2311"/>
                  <a:pt x="3610824" y="-14287"/>
                  <a:pt x="3929204" y="15891"/>
                </a:cubicBezTo>
                <a:cubicBezTo>
                  <a:pt x="4247584" y="46069"/>
                  <a:pt x="4626321" y="144148"/>
                  <a:pt x="4888871" y="215067"/>
                </a:cubicBezTo>
                <a:cubicBezTo>
                  <a:pt x="5151422" y="285986"/>
                  <a:pt x="5327964" y="363695"/>
                  <a:pt x="5504507" y="441404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69695" y="2017886"/>
            <a:ext cx="34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High </a:t>
            </a:r>
            <a:r>
              <a:rPr lang="da-DK" dirty="0" err="1" smtClean="0">
                <a:solidFill>
                  <a:schemeClr val="accent1">
                    <a:lumMod val="75000"/>
                  </a:schemeClr>
                </a:solidFill>
              </a:rPr>
              <a:t>productivity</a:t>
            </a:r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 scenario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69696" y="3338435"/>
            <a:ext cx="34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92D050"/>
                </a:solidFill>
              </a:rPr>
              <a:t>Low </a:t>
            </a:r>
            <a:r>
              <a:rPr lang="da-DK" dirty="0" err="1" smtClean="0">
                <a:solidFill>
                  <a:srgbClr val="92D050"/>
                </a:solidFill>
              </a:rPr>
              <a:t>productivity</a:t>
            </a:r>
            <a:r>
              <a:rPr lang="da-DK" dirty="0" smtClean="0">
                <a:solidFill>
                  <a:srgbClr val="92D050"/>
                </a:solidFill>
              </a:rPr>
              <a:t> scenario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1717" y="2877044"/>
            <a:ext cx="277044" cy="376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743085" y="1854575"/>
            <a:ext cx="1193623" cy="112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93368" y="3495929"/>
            <a:ext cx="1086680" cy="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05671" y="2559665"/>
            <a:ext cx="14520" cy="93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42486" y="2600606"/>
            <a:ext cx="969252" cy="86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0910" y="3066797"/>
            <a:ext cx="1001944" cy="180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3502" y="2916682"/>
            <a:ext cx="96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0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15125" y="2432146"/>
            <a:ext cx="924009" cy="809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610655" y="2683093"/>
            <a:ext cx="924009" cy="809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479633" y="2803545"/>
            <a:ext cx="1260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smtClean="0"/>
              <a:t>Deviation from </a:t>
            </a:r>
            <a:r>
              <a:rPr lang="da-DK" sz="1000" dirty="0" err="1" smtClean="0"/>
              <a:t>predicted</a:t>
            </a:r>
            <a:r>
              <a:rPr lang="da-DK" sz="1000" dirty="0" smtClean="0"/>
              <a:t> SR-model</a:t>
            </a:r>
            <a:endParaRPr lang="en-US" sz="1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163485" y="2568924"/>
            <a:ext cx="206986" cy="24422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Brace 64"/>
          <p:cNvSpPr/>
          <p:nvPr/>
        </p:nvSpPr>
        <p:spPr>
          <a:xfrm>
            <a:off x="9014088" y="3153858"/>
            <a:ext cx="386232" cy="972799"/>
          </a:xfrm>
          <a:prstGeom prst="leftBrace">
            <a:avLst>
              <a:gd name="adj1" fmla="val 8333"/>
              <a:gd name="adj2" fmla="val 502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719366" y="3468382"/>
            <a:ext cx="277044" cy="376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921017" y="4087267"/>
            <a:ext cx="1086680" cy="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933320" y="3151003"/>
            <a:ext cx="14520" cy="93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970135" y="3191944"/>
            <a:ext cx="969252" cy="86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938559" y="3658135"/>
            <a:ext cx="1001944" cy="180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81151" y="3508020"/>
            <a:ext cx="96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0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9942774" y="3023484"/>
            <a:ext cx="924009" cy="809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138304" y="3274431"/>
            <a:ext cx="924009" cy="809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9007282" y="3394883"/>
            <a:ext cx="1260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smtClean="0"/>
              <a:t>Deviation from </a:t>
            </a:r>
            <a:r>
              <a:rPr lang="da-DK" sz="1000" dirty="0" err="1" smtClean="0"/>
              <a:t>predicted</a:t>
            </a:r>
            <a:r>
              <a:rPr lang="da-DK" sz="1000" dirty="0" smtClean="0"/>
              <a:t> SR-model</a:t>
            </a:r>
            <a:endParaRPr 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10691134" y="3160262"/>
            <a:ext cx="206986" cy="24422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612475" y="2897529"/>
            <a:ext cx="9393427" cy="3264448"/>
          </a:xfrm>
          <a:custGeom>
            <a:avLst/>
            <a:gdLst>
              <a:gd name="connsiteX0" fmla="*/ 0 w 5504507"/>
              <a:gd name="connsiteY0" fmla="*/ 2387899 h 2387899"/>
              <a:gd name="connsiteX1" fmla="*/ 353085 w 5504507"/>
              <a:gd name="connsiteY1" fmla="*/ 1781317 h 2387899"/>
              <a:gd name="connsiteX2" fmla="*/ 1050202 w 5504507"/>
              <a:gd name="connsiteY2" fmla="*/ 921237 h 2387899"/>
              <a:gd name="connsiteX3" fmla="*/ 1530035 w 5504507"/>
              <a:gd name="connsiteY3" fmla="*/ 531938 h 2387899"/>
              <a:gd name="connsiteX4" fmla="*/ 1846907 w 5504507"/>
              <a:gd name="connsiteY4" fmla="*/ 359923 h 2387899"/>
              <a:gd name="connsiteX5" fmla="*/ 2236206 w 5504507"/>
              <a:gd name="connsiteY5" fmla="*/ 206014 h 2387899"/>
              <a:gd name="connsiteX6" fmla="*/ 2978590 w 5504507"/>
              <a:gd name="connsiteY6" fmla="*/ 33998 h 2387899"/>
              <a:gd name="connsiteX7" fmla="*/ 3929204 w 5504507"/>
              <a:gd name="connsiteY7" fmla="*/ 15891 h 2387899"/>
              <a:gd name="connsiteX8" fmla="*/ 4888871 w 5504507"/>
              <a:gd name="connsiteY8" fmla="*/ 215067 h 2387899"/>
              <a:gd name="connsiteX9" fmla="*/ 5504507 w 5504507"/>
              <a:gd name="connsiteY9" fmla="*/ 441404 h 23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4507" h="2387899">
                <a:moveTo>
                  <a:pt x="0" y="2387899"/>
                </a:moveTo>
                <a:cubicBezTo>
                  <a:pt x="89025" y="2206830"/>
                  <a:pt x="178051" y="2025761"/>
                  <a:pt x="353085" y="1781317"/>
                </a:cubicBezTo>
                <a:cubicBezTo>
                  <a:pt x="528119" y="1536873"/>
                  <a:pt x="854044" y="1129467"/>
                  <a:pt x="1050202" y="921237"/>
                </a:cubicBezTo>
                <a:cubicBezTo>
                  <a:pt x="1246360" y="713007"/>
                  <a:pt x="1397251" y="625490"/>
                  <a:pt x="1530035" y="531938"/>
                </a:cubicBezTo>
                <a:cubicBezTo>
                  <a:pt x="1662819" y="438386"/>
                  <a:pt x="1729212" y="414244"/>
                  <a:pt x="1846907" y="359923"/>
                </a:cubicBezTo>
                <a:cubicBezTo>
                  <a:pt x="1964602" y="305602"/>
                  <a:pt x="2047592" y="260335"/>
                  <a:pt x="2236206" y="206014"/>
                </a:cubicBezTo>
                <a:cubicBezTo>
                  <a:pt x="2424820" y="151693"/>
                  <a:pt x="2696424" y="65685"/>
                  <a:pt x="2978590" y="33998"/>
                </a:cubicBezTo>
                <a:cubicBezTo>
                  <a:pt x="3260756" y="2311"/>
                  <a:pt x="3610824" y="-14287"/>
                  <a:pt x="3929204" y="15891"/>
                </a:cubicBezTo>
                <a:cubicBezTo>
                  <a:pt x="4247584" y="46069"/>
                  <a:pt x="4626321" y="144148"/>
                  <a:pt x="4888871" y="215067"/>
                </a:cubicBezTo>
                <a:cubicBezTo>
                  <a:pt x="5151422" y="285986"/>
                  <a:pt x="5327964" y="363695"/>
                  <a:pt x="5504507" y="441404"/>
                </a:cubicBezTo>
              </a:path>
            </a:pathLst>
          </a:cu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135438" y="2584587"/>
            <a:ext cx="34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bg2"/>
                </a:solidFill>
              </a:rPr>
              <a:t>Medium </a:t>
            </a:r>
            <a:r>
              <a:rPr lang="da-DK" dirty="0" err="1" smtClean="0">
                <a:solidFill>
                  <a:schemeClr val="bg2"/>
                </a:solidFill>
              </a:rPr>
              <a:t>productivity</a:t>
            </a:r>
            <a:r>
              <a:rPr lang="da-DK" dirty="0" smtClean="0">
                <a:solidFill>
                  <a:schemeClr val="bg2"/>
                </a:solidFill>
              </a:rPr>
              <a:t> scenario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9188" y="6258028"/>
            <a:ext cx="11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SSB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6253" y="2766310"/>
            <a:ext cx="11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-12115"/>
            <a:ext cx="631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u="sng" dirty="0" err="1" smtClean="0"/>
              <a:t>Stock</a:t>
            </a:r>
            <a:r>
              <a:rPr lang="da-DK" u="sng" dirty="0" smtClean="0"/>
              <a:t> </a:t>
            </a:r>
            <a:r>
              <a:rPr lang="da-DK" u="sng" dirty="0" err="1" smtClean="0"/>
              <a:t>recruitment</a:t>
            </a:r>
            <a:r>
              <a:rPr lang="da-DK" u="sng" dirty="0" smtClean="0"/>
              <a:t> </a:t>
            </a:r>
            <a:r>
              <a:rPr lang="da-DK" u="sng" dirty="0" err="1" smtClean="0"/>
              <a:t>module</a:t>
            </a:r>
            <a:r>
              <a:rPr lang="da-DK" u="sng" dirty="0" smtClean="0"/>
              <a:t> of the age-</a:t>
            </a:r>
            <a:r>
              <a:rPr lang="da-DK" u="sng" dirty="0" err="1" smtClean="0"/>
              <a:t>based</a:t>
            </a:r>
            <a:r>
              <a:rPr lang="da-DK" u="sng" dirty="0" smtClean="0"/>
              <a:t> population-model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053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969109" y="320432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69109" y="2188309"/>
            <a:ext cx="28916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6138" y="2191212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Year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74287" y="292073"/>
            <a:ext cx="35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Productivity regime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23969" y="883143"/>
            <a:ext cx="328237" cy="78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62971" y="1649049"/>
            <a:ext cx="267678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63338" y="1235083"/>
            <a:ext cx="562706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752" y="797421"/>
            <a:ext cx="16646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50 </a:t>
            </a:r>
            <a:r>
              <a:rPr lang="da-DK" dirty="0" err="1" smtClean="0"/>
              <a:t>years</a:t>
            </a:r>
            <a:r>
              <a:rPr lang="da-DK" dirty="0" smtClean="0"/>
              <a:t> of R, SSB, and </a:t>
            </a:r>
            <a:r>
              <a:rPr lang="da-DK" dirty="0" err="1" smtClean="0"/>
              <a:t>spawners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72924" y="316525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8554" y="2184402"/>
            <a:ext cx="1899138" cy="2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7337" y="2184402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SSB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35173" y="883143"/>
            <a:ext cx="26377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81011" y="1649050"/>
            <a:ext cx="269627" cy="391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81911" y="875330"/>
            <a:ext cx="328237" cy="78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8425" y="1649048"/>
            <a:ext cx="267678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26154" y="2200903"/>
            <a:ext cx="58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Year 100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8002" y="2221637"/>
            <a:ext cx="58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Year </a:t>
            </a:r>
          </a:p>
          <a:p>
            <a:pPr algn="ctr"/>
            <a:r>
              <a:rPr lang="da-DK" sz="1200" dirty="0" smtClean="0"/>
              <a:t>0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453651" y="351694"/>
            <a:ext cx="980835" cy="1805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6536565" y="878560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09169" y="1305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20650" y="620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66528" y="1250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34762" y="18444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723334" y="1296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564881" y="1753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50894" y="17238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530709" y="2037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105509" y="14369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105509" y="10169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83832" y="9260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127631" y="1300730"/>
            <a:ext cx="2071077" cy="864132"/>
          </a:xfrm>
          <a:custGeom>
            <a:avLst/>
            <a:gdLst>
              <a:gd name="connsiteX0" fmla="*/ 0 w 2071077"/>
              <a:gd name="connsiteY0" fmla="*/ 864132 h 864132"/>
              <a:gd name="connsiteX1" fmla="*/ 586154 w 2071077"/>
              <a:gd name="connsiteY1" fmla="*/ 387393 h 864132"/>
              <a:gd name="connsiteX2" fmla="*/ 1008184 w 2071077"/>
              <a:gd name="connsiteY2" fmla="*/ 121670 h 864132"/>
              <a:gd name="connsiteX3" fmla="*/ 1422400 w 2071077"/>
              <a:gd name="connsiteY3" fmla="*/ 4439 h 864132"/>
              <a:gd name="connsiteX4" fmla="*/ 1953846 w 2071077"/>
              <a:gd name="connsiteY4" fmla="*/ 27885 h 864132"/>
              <a:gd name="connsiteX5" fmla="*/ 2071077 w 2071077"/>
              <a:gd name="connsiteY5" fmla="*/ 59147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1077" h="864132">
                <a:moveTo>
                  <a:pt x="0" y="864132"/>
                </a:moveTo>
                <a:cubicBezTo>
                  <a:pt x="209061" y="687634"/>
                  <a:pt x="418123" y="511137"/>
                  <a:pt x="586154" y="387393"/>
                </a:cubicBezTo>
                <a:cubicBezTo>
                  <a:pt x="754185" y="263649"/>
                  <a:pt x="868810" y="185496"/>
                  <a:pt x="1008184" y="121670"/>
                </a:cubicBezTo>
                <a:cubicBezTo>
                  <a:pt x="1147558" y="57844"/>
                  <a:pt x="1264790" y="20070"/>
                  <a:pt x="1422400" y="4439"/>
                </a:cubicBezTo>
                <a:cubicBezTo>
                  <a:pt x="1580010" y="-11192"/>
                  <a:pt x="1845733" y="18767"/>
                  <a:pt x="1953846" y="27885"/>
                </a:cubicBezTo>
                <a:cubicBezTo>
                  <a:pt x="2061959" y="37003"/>
                  <a:pt x="2066518" y="48075"/>
                  <a:pt x="2071077" y="59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7" idx="4"/>
            <a:endCxn id="59" idx="4"/>
          </p:cNvCxnSpPr>
          <p:nvPr/>
        </p:nvCxnSpPr>
        <p:spPr>
          <a:xfrm flipH="1">
            <a:off x="9081477" y="1062639"/>
            <a:ext cx="46892" cy="26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3"/>
          </p:cNvCxnSpPr>
          <p:nvPr/>
        </p:nvCxnSpPr>
        <p:spPr>
          <a:xfrm flipH="1">
            <a:off x="8550031" y="984487"/>
            <a:ext cx="49430" cy="32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</p:cNvCxnSpPr>
          <p:nvPr/>
        </p:nvCxnSpPr>
        <p:spPr>
          <a:xfrm flipV="1">
            <a:off x="8610600" y="1296182"/>
            <a:ext cx="34193" cy="4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040" y="500802"/>
            <a:ext cx="140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residuals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203826" y="476739"/>
            <a:ext cx="49430" cy="32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972431" y="310266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95876" y="2199084"/>
            <a:ext cx="1899138" cy="2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59998" y="2213766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Spawner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8907966" y="675028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Residuals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329986" y="951019"/>
            <a:ext cx="15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Correlation</a:t>
            </a:r>
            <a:r>
              <a:rPr lang="da-DK" dirty="0" smtClean="0"/>
              <a:t> </a:t>
            </a:r>
            <a:r>
              <a:rPr lang="da-DK" dirty="0" err="1" smtClean="0"/>
              <a:t>coefficient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61914" y="1334088"/>
            <a:ext cx="562706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76199" y="1297356"/>
            <a:ext cx="397879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5562" y="5837462"/>
            <a:ext cx="947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# </a:t>
            </a:r>
            <a:r>
              <a:rPr lang="da-DK" dirty="0" err="1" smtClean="0"/>
              <a:t>Carry</a:t>
            </a:r>
            <a:r>
              <a:rPr lang="da-DK" dirty="0" smtClean="0"/>
              <a:t> out the </a:t>
            </a:r>
            <a:r>
              <a:rPr lang="da-DK" dirty="0" err="1" smtClean="0"/>
              <a:t>above</a:t>
            </a:r>
            <a:r>
              <a:rPr lang="da-DK" dirty="0" smtClean="0"/>
              <a:t> for     = 0 and      = CV </a:t>
            </a:r>
            <a:r>
              <a:rPr lang="da-DK" dirty="0" err="1" smtClean="0"/>
              <a:t>larger</a:t>
            </a:r>
            <a:r>
              <a:rPr lang="da-DK" dirty="0" smtClean="0"/>
              <a:t> </a:t>
            </a:r>
            <a:r>
              <a:rPr lang="da-DK" dirty="0" err="1" smtClean="0"/>
              <a:t>than</a:t>
            </a:r>
            <a:r>
              <a:rPr lang="da-DK" dirty="0" smtClean="0"/>
              <a:t> CV</a:t>
            </a:r>
            <a:r>
              <a:rPr lang="da-DK" baseline="-25000" dirty="0" smtClean="0"/>
              <a:t>E</a:t>
            </a:r>
            <a:r>
              <a:rPr lang="da-DK" dirty="0" smtClean="0"/>
              <a:t> and       = </a:t>
            </a:r>
            <a:r>
              <a:rPr lang="da-DK" dirty="0"/>
              <a:t>CV </a:t>
            </a:r>
            <a:r>
              <a:rPr lang="da-DK" dirty="0" err="1" smtClean="0"/>
              <a:t>equal</a:t>
            </a:r>
            <a:r>
              <a:rPr lang="da-DK" dirty="0" smtClean="0"/>
              <a:t> to CV</a:t>
            </a:r>
            <a:r>
              <a:rPr lang="da-DK" baseline="-25000" dirty="0" smtClean="0"/>
              <a:t>E</a:t>
            </a:r>
            <a:r>
              <a:rPr lang="da-DK" dirty="0" smtClean="0"/>
              <a:t> 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913436" y="3208581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13436" y="5076458"/>
            <a:ext cx="28916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70465" y="5079361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Year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007665" y="4123232"/>
            <a:ext cx="562706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25079" y="3685570"/>
            <a:ext cx="16646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50 </a:t>
            </a:r>
            <a:r>
              <a:rPr lang="da-DK" dirty="0" err="1" smtClean="0"/>
              <a:t>years</a:t>
            </a:r>
            <a:r>
              <a:rPr lang="da-DK" dirty="0" smtClean="0"/>
              <a:t> of R, SSB, and </a:t>
            </a:r>
            <a:r>
              <a:rPr lang="da-DK" dirty="0" err="1" smtClean="0"/>
              <a:t>spawners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17251" y="3204674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32881" y="5072551"/>
            <a:ext cx="1899138" cy="2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761664" y="5072551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SSB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320569" y="5120140"/>
            <a:ext cx="58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Year 100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808896" y="5101915"/>
            <a:ext cx="58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 smtClean="0"/>
              <a:t>Year </a:t>
            </a:r>
          </a:p>
          <a:p>
            <a:pPr algn="ctr"/>
            <a:r>
              <a:rPr lang="da-DK" sz="1200" dirty="0" smtClean="0"/>
              <a:t>0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5643" y="3208581"/>
            <a:ext cx="1349130" cy="1805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6480892" y="3766709"/>
            <a:ext cx="79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7853496" y="419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264977" y="3509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10855" y="41386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879089" y="47325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667661" y="4184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509208" y="46417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395221" y="46120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475036" y="4925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49836" y="43251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049836" y="3905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528159" y="381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7071958" y="4188879"/>
            <a:ext cx="2071077" cy="864132"/>
          </a:xfrm>
          <a:custGeom>
            <a:avLst/>
            <a:gdLst>
              <a:gd name="connsiteX0" fmla="*/ 0 w 2071077"/>
              <a:gd name="connsiteY0" fmla="*/ 864132 h 864132"/>
              <a:gd name="connsiteX1" fmla="*/ 586154 w 2071077"/>
              <a:gd name="connsiteY1" fmla="*/ 387393 h 864132"/>
              <a:gd name="connsiteX2" fmla="*/ 1008184 w 2071077"/>
              <a:gd name="connsiteY2" fmla="*/ 121670 h 864132"/>
              <a:gd name="connsiteX3" fmla="*/ 1422400 w 2071077"/>
              <a:gd name="connsiteY3" fmla="*/ 4439 h 864132"/>
              <a:gd name="connsiteX4" fmla="*/ 1953846 w 2071077"/>
              <a:gd name="connsiteY4" fmla="*/ 27885 h 864132"/>
              <a:gd name="connsiteX5" fmla="*/ 2071077 w 2071077"/>
              <a:gd name="connsiteY5" fmla="*/ 59147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1077" h="864132">
                <a:moveTo>
                  <a:pt x="0" y="864132"/>
                </a:moveTo>
                <a:cubicBezTo>
                  <a:pt x="209061" y="687634"/>
                  <a:pt x="418123" y="511137"/>
                  <a:pt x="586154" y="387393"/>
                </a:cubicBezTo>
                <a:cubicBezTo>
                  <a:pt x="754185" y="263649"/>
                  <a:pt x="868810" y="185496"/>
                  <a:pt x="1008184" y="121670"/>
                </a:cubicBezTo>
                <a:cubicBezTo>
                  <a:pt x="1147558" y="57844"/>
                  <a:pt x="1264790" y="20070"/>
                  <a:pt x="1422400" y="4439"/>
                </a:cubicBezTo>
                <a:cubicBezTo>
                  <a:pt x="1580010" y="-11192"/>
                  <a:pt x="1845733" y="18767"/>
                  <a:pt x="1953846" y="27885"/>
                </a:cubicBezTo>
                <a:cubicBezTo>
                  <a:pt x="2061959" y="37003"/>
                  <a:pt x="2066518" y="48075"/>
                  <a:pt x="2071077" y="59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108" idx="4"/>
            <a:endCxn id="110" idx="4"/>
          </p:cNvCxnSpPr>
          <p:nvPr/>
        </p:nvCxnSpPr>
        <p:spPr>
          <a:xfrm flipH="1">
            <a:off x="9025804" y="3950788"/>
            <a:ext cx="46892" cy="26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10" idx="3"/>
          </p:cNvCxnSpPr>
          <p:nvPr/>
        </p:nvCxnSpPr>
        <p:spPr>
          <a:xfrm flipH="1">
            <a:off x="8494358" y="3872636"/>
            <a:ext cx="49430" cy="32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6"/>
          </p:cNvCxnSpPr>
          <p:nvPr/>
        </p:nvCxnSpPr>
        <p:spPr>
          <a:xfrm flipV="1">
            <a:off x="8554927" y="4184331"/>
            <a:ext cx="34193" cy="4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64367" y="3388951"/>
            <a:ext cx="140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residuals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148153" y="3364888"/>
            <a:ext cx="49430" cy="32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9916758" y="3198415"/>
            <a:ext cx="15630" cy="186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40203" y="5087233"/>
            <a:ext cx="1899138" cy="2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104325" y="5101915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Spawner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852293" y="3563177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Residuals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274313" y="3839168"/>
            <a:ext cx="15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Correlation</a:t>
            </a:r>
            <a:r>
              <a:rPr lang="da-DK" dirty="0" smtClean="0"/>
              <a:t> </a:t>
            </a:r>
            <a:r>
              <a:rPr lang="da-DK" dirty="0" err="1" smtClean="0"/>
              <a:t>coefficient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106241" y="4222237"/>
            <a:ext cx="562706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220526" y="4185505"/>
            <a:ext cx="397879" cy="7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226361" y="4216764"/>
            <a:ext cx="2578767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030826" y="5860909"/>
            <a:ext cx="2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728429" y="5837462"/>
            <a:ext cx="2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67647" y="5855303"/>
            <a:ext cx="2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943" y="6248082"/>
            <a:ext cx="1141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# </a:t>
            </a:r>
            <a:r>
              <a:rPr lang="da-DK" dirty="0" err="1" smtClean="0"/>
              <a:t>Carry</a:t>
            </a:r>
            <a:r>
              <a:rPr lang="da-DK" dirty="0" smtClean="0"/>
              <a:t> out the </a:t>
            </a:r>
            <a:r>
              <a:rPr lang="da-DK" dirty="0" err="1" smtClean="0"/>
              <a:t>above</a:t>
            </a:r>
            <a:r>
              <a:rPr lang="da-DK" dirty="0" smtClean="0"/>
              <a:t> for </a:t>
            </a:r>
            <a:r>
              <a:rPr lang="da-DK" dirty="0" err="1" smtClean="0"/>
              <a:t>typical</a:t>
            </a:r>
            <a:r>
              <a:rPr lang="da-DK" dirty="0" smtClean="0"/>
              <a:t> short-</a:t>
            </a:r>
            <a:r>
              <a:rPr lang="da-DK" dirty="0" err="1" smtClean="0"/>
              <a:t>lived</a:t>
            </a:r>
            <a:r>
              <a:rPr lang="da-DK" dirty="0" smtClean="0"/>
              <a:t> and </a:t>
            </a:r>
            <a:r>
              <a:rPr lang="da-DK" dirty="0" err="1" smtClean="0"/>
              <a:t>typical</a:t>
            </a:r>
            <a:r>
              <a:rPr lang="da-DK" dirty="0" smtClean="0"/>
              <a:t> long-</a:t>
            </a:r>
            <a:r>
              <a:rPr lang="da-DK" dirty="0" err="1" smtClean="0"/>
              <a:t>lived</a:t>
            </a:r>
            <a:r>
              <a:rPr lang="da-DK" dirty="0" smtClean="0"/>
              <a:t> species (by </a:t>
            </a:r>
            <a:r>
              <a:rPr lang="da-DK" dirty="0" err="1" smtClean="0"/>
              <a:t>selecting</a:t>
            </a:r>
            <a:r>
              <a:rPr lang="da-DK" dirty="0" smtClean="0"/>
              <a:t> </a:t>
            </a:r>
            <a:r>
              <a:rPr lang="da-DK" dirty="0" err="1" smtClean="0"/>
              <a:t>among</a:t>
            </a:r>
            <a:r>
              <a:rPr lang="da-DK" dirty="0" smtClean="0"/>
              <a:t> the </a:t>
            </a:r>
            <a:r>
              <a:rPr lang="da-DK" dirty="0" err="1" smtClean="0"/>
              <a:t>stocks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/>
              <a:t> </a:t>
            </a:r>
            <a:r>
              <a:rPr lang="da-DK" dirty="0" smtClean="0"/>
              <a:t>in the data-driven </a:t>
            </a:r>
            <a:r>
              <a:rPr lang="da-DK" dirty="0" err="1" smtClean="0"/>
              <a:t>analysis</a:t>
            </a:r>
            <a:r>
              <a:rPr lang="da-D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108" y="508000"/>
            <a:ext cx="78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Resultater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55107" y="1246664"/>
                <a:ext cx="2094484" cy="613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/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07" y="1246664"/>
                <a:ext cx="2094484" cy="613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55107" y="2091447"/>
                <a:ext cx="1013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07" y="2091447"/>
                <a:ext cx="1013033" cy="276999"/>
              </a:xfrm>
              <a:prstGeom prst="rect">
                <a:avLst/>
              </a:prstGeom>
              <a:blipFill>
                <a:blip r:embed="rId3"/>
                <a:stretch>
                  <a:fillRect l="-5422" r="-180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70" y="877332"/>
            <a:ext cx="5758445" cy="5758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3108" y="2735384"/>
            <a:ext cx="2729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BOFF: increase in capacity of spawning with more older fish. Decrease in capacity with younger (can be disabled).  Gamma controls the magnitude, and lambda the fraction of spawners </a:t>
            </a:r>
            <a:r>
              <a:rPr lang="en-US" smtClean="0"/>
              <a:t>the function begins.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2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508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van Deurs</dc:creator>
  <cp:lastModifiedBy>Nis Sand Jacobsen</cp:lastModifiedBy>
  <cp:revision>24</cp:revision>
  <dcterms:created xsi:type="dcterms:W3CDTF">2021-07-05T11:39:30Z</dcterms:created>
  <dcterms:modified xsi:type="dcterms:W3CDTF">2021-12-07T12:54:04Z</dcterms:modified>
</cp:coreProperties>
</file>