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CF783C-BF69-490B-B3CD-D92A45755D19}">
  <a:tblStyle styleId="{69CF783C-BF69-490B-B3CD-D92A45755D1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6888B4F-2977-469B-AC03-5B916188678B}"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Nuni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4.xml"/><Relationship Id="rId33" Type="http://schemas.openxmlformats.org/officeDocument/2006/relationships/font" Target="fonts/HelveticaNeue-bold.fntdata"/><Relationship Id="rId10" Type="http://schemas.openxmlformats.org/officeDocument/2006/relationships/slide" Target="slides/slide3.xml"/><Relationship Id="rId32" Type="http://schemas.openxmlformats.org/officeDocument/2006/relationships/font" Target="fonts/HelveticaNeue-regular.fntdata"/><Relationship Id="rId13" Type="http://schemas.openxmlformats.org/officeDocument/2006/relationships/slide" Target="slides/slide6.xml"/><Relationship Id="rId35" Type="http://schemas.openxmlformats.org/officeDocument/2006/relationships/font" Target="fonts/HelveticaNeue-boldItalic.fntdata"/><Relationship Id="rId12" Type="http://schemas.openxmlformats.org/officeDocument/2006/relationships/slide" Target="slides/slide5.xml"/><Relationship Id="rId34" Type="http://schemas.openxmlformats.org/officeDocument/2006/relationships/font" Target="fonts/HelveticaNeue-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203" name="Google Shape;203;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1" cy="752108"/>
            <a:chOff x="6917201" y="0"/>
            <a:chExt cx="2227776"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7" cy="925737"/>
            <a:chOff x="6917201" y="0"/>
            <a:chExt cx="2227776"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6"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24" name="Shape 124"/>
        <p:cNvGrpSpPr/>
        <p:nvPr/>
      </p:nvGrpSpPr>
      <p:grpSpPr>
        <a:xfrm>
          <a:off x="0" y="0"/>
          <a:ext cx="0" cy="0"/>
          <a:chOff x="0" y="0"/>
          <a:chExt cx="0" cy="0"/>
        </a:xfrm>
      </p:grpSpPr>
      <p:sp>
        <p:nvSpPr>
          <p:cNvPr id="125" name="Google Shape;125;p13"/>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078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 name="Google Shape;126;p13"/>
          <p:cNvSpPr/>
          <p:nvPr/>
        </p:nvSpPr>
        <p:spPr>
          <a:xfrm>
            <a:off x="30" y="2824500"/>
            <a:ext cx="7370445" cy="2319020"/>
          </a:xfrm>
          <a:custGeom>
            <a:rect b="b" l="l" r="r" t="t"/>
            <a:pathLst>
              <a:path extrusionOk="0" h="2319020" w="7370445">
                <a:moveTo>
                  <a:pt x="7370399" y="2318999"/>
                </a:moveTo>
                <a:lnTo>
                  <a:pt x="0" y="2318999"/>
                </a:lnTo>
                <a:lnTo>
                  <a:pt x="0" y="0"/>
                </a:lnTo>
                <a:lnTo>
                  <a:pt x="7370399" y="2318999"/>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3582599" y="1550700"/>
            <a:ext cx="5561965" cy="3592829"/>
          </a:xfrm>
          <a:custGeom>
            <a:rect b="b" l="l" r="r" t="t"/>
            <a:pathLst>
              <a:path extrusionOk="0" h="3592829" w="5561965">
                <a:moveTo>
                  <a:pt x="5561399" y="3592799"/>
                </a:moveTo>
                <a:lnTo>
                  <a:pt x="0" y="3592799"/>
                </a:lnTo>
                <a:lnTo>
                  <a:pt x="5561399" y="0"/>
                </a:lnTo>
                <a:lnTo>
                  <a:pt x="5561399" y="3592799"/>
                </a:lnTo>
                <a:close/>
              </a:path>
            </a:pathLst>
          </a:custGeom>
          <a:solidFill>
            <a:srgbClr val="23394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8" name="Google Shape;128;p13"/>
          <p:cNvPicPr preferRelativeResize="0"/>
          <p:nvPr/>
        </p:nvPicPr>
        <p:blipFill rotWithShape="1">
          <a:blip r:embed="rId2">
            <a:alphaModFix/>
          </a:blip>
          <a:srcRect b="0" l="0" r="0" t="0"/>
          <a:stretch/>
        </p:blipFill>
        <p:spPr>
          <a:xfrm>
            <a:off x="0" y="0"/>
            <a:ext cx="9143999" cy="5143499"/>
          </a:xfrm>
          <a:prstGeom prst="rect">
            <a:avLst/>
          </a:prstGeom>
          <a:noFill/>
          <a:ln>
            <a:noFill/>
          </a:ln>
        </p:spPr>
      </p:pic>
      <p:sp>
        <p:nvSpPr>
          <p:cNvPr id="129" name="Google Shape;129;p13"/>
          <p:cNvSpPr/>
          <p:nvPr/>
        </p:nvSpPr>
        <p:spPr>
          <a:xfrm>
            <a:off x="203224" y="206250"/>
            <a:ext cx="8737600" cy="4731385"/>
          </a:xfrm>
          <a:custGeom>
            <a:rect b="b" l="l" r="r" t="t"/>
            <a:pathLst>
              <a:path extrusionOk="0" h="4731385" w="8737600">
                <a:moveTo>
                  <a:pt x="8737499" y="4730999"/>
                </a:moveTo>
                <a:lnTo>
                  <a:pt x="0" y="4730999"/>
                </a:lnTo>
                <a:lnTo>
                  <a:pt x="0" y="0"/>
                </a:lnTo>
                <a:lnTo>
                  <a:pt x="8737499" y="0"/>
                </a:lnTo>
                <a:lnTo>
                  <a:pt x="8737499" y="473099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 name="Google Shape;130;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None/>
              <a:defRPr>
                <a:solidFill>
                  <a:srgbClr val="888888"/>
                </a:solidFill>
              </a:defRPr>
            </a:lvl1pPr>
            <a:lvl2pPr indent="0" lvl="1" marL="0" algn="r">
              <a:lnSpc>
                <a:spcPct val="100000"/>
              </a:lnSpc>
              <a:spcBef>
                <a:spcPts val="0"/>
              </a:spcBef>
              <a:spcAft>
                <a:spcPts val="0"/>
              </a:spcAft>
              <a:buNone/>
              <a:defRPr>
                <a:solidFill>
                  <a:srgbClr val="888888"/>
                </a:solidFill>
              </a:defRPr>
            </a:lvl2pPr>
            <a:lvl3pPr indent="0" lvl="2" marL="0" algn="r">
              <a:lnSpc>
                <a:spcPct val="100000"/>
              </a:lnSpc>
              <a:spcBef>
                <a:spcPts val="0"/>
              </a:spcBef>
              <a:spcAft>
                <a:spcPts val="0"/>
              </a:spcAft>
              <a:buNone/>
              <a:defRPr>
                <a:solidFill>
                  <a:srgbClr val="888888"/>
                </a:solidFill>
              </a:defRPr>
            </a:lvl3pPr>
            <a:lvl4pPr indent="0" lvl="3" marL="0" algn="r">
              <a:lnSpc>
                <a:spcPct val="100000"/>
              </a:lnSpc>
              <a:spcBef>
                <a:spcPts val="0"/>
              </a:spcBef>
              <a:spcAft>
                <a:spcPts val="0"/>
              </a:spcAft>
              <a:buNone/>
              <a:defRPr>
                <a:solidFill>
                  <a:srgbClr val="888888"/>
                </a:solidFill>
              </a:defRPr>
            </a:lvl4pPr>
            <a:lvl5pPr indent="0" lvl="4" marL="0" algn="r">
              <a:lnSpc>
                <a:spcPct val="100000"/>
              </a:lnSpc>
              <a:spcBef>
                <a:spcPts val="0"/>
              </a:spcBef>
              <a:spcAft>
                <a:spcPts val="0"/>
              </a:spcAft>
              <a:buNone/>
              <a:defRPr>
                <a:solidFill>
                  <a:srgbClr val="888888"/>
                </a:solidFill>
              </a:defRPr>
            </a:lvl5pPr>
            <a:lvl6pPr indent="0" lvl="5" marL="0" algn="r">
              <a:lnSpc>
                <a:spcPct val="100000"/>
              </a:lnSpc>
              <a:spcBef>
                <a:spcPts val="0"/>
              </a:spcBef>
              <a:spcAft>
                <a:spcPts val="0"/>
              </a:spcAft>
              <a:buNone/>
              <a:defRPr>
                <a:solidFill>
                  <a:srgbClr val="888888"/>
                </a:solidFill>
              </a:defRPr>
            </a:lvl6pPr>
            <a:lvl7pPr indent="0" lvl="6" marL="0" algn="r">
              <a:lnSpc>
                <a:spcPct val="100000"/>
              </a:lnSpc>
              <a:spcBef>
                <a:spcPts val="0"/>
              </a:spcBef>
              <a:spcAft>
                <a:spcPts val="0"/>
              </a:spcAft>
              <a:buNone/>
              <a:defRPr>
                <a:solidFill>
                  <a:srgbClr val="888888"/>
                </a:solidFill>
              </a:defRPr>
            </a:lvl7pPr>
            <a:lvl8pPr indent="0" lvl="7" marL="0" algn="r">
              <a:lnSpc>
                <a:spcPct val="100000"/>
              </a:lnSpc>
              <a:spcBef>
                <a:spcPts val="0"/>
              </a:spcBef>
              <a:spcAft>
                <a:spcPts val="0"/>
              </a:spcAft>
              <a:buNone/>
              <a:defRPr>
                <a:solidFill>
                  <a:srgbClr val="888888"/>
                </a:solidFill>
              </a:defRPr>
            </a:lvl8pPr>
            <a:lvl9pPr indent="0" lvl="8" mar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400" u="none" cap="none" strike="noStrike">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133" name="Shape 133"/>
        <p:cNvGrpSpPr/>
        <p:nvPr/>
      </p:nvGrpSpPr>
      <p:grpSpPr>
        <a:xfrm>
          <a:off x="0" y="0"/>
          <a:ext cx="0" cy="0"/>
          <a:chOff x="0" y="0"/>
          <a:chExt cx="0" cy="0"/>
        </a:xfrm>
      </p:grpSpPr>
      <p:sp>
        <p:nvSpPr>
          <p:cNvPr id="134" name="Google Shape;134;p14"/>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D9553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5" name="Google Shape;135;p14"/>
          <p:cNvSpPr txBox="1"/>
          <p:nvPr>
            <p:ph type="title"/>
          </p:nvPr>
        </p:nvSpPr>
        <p:spPr>
          <a:xfrm>
            <a:off x="892175" y="904909"/>
            <a:ext cx="7359650" cy="848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700">
                <a:solidFill>
                  <a:srgbClr val="AE7A5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4"/>
          <p:cNvSpPr txBox="1"/>
          <p:nvPr>
            <p:ph idx="1" type="body"/>
          </p:nvPr>
        </p:nvSpPr>
        <p:spPr>
          <a:xfrm>
            <a:off x="814387" y="849002"/>
            <a:ext cx="7253605" cy="339280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None/>
              <a:defRPr>
                <a:solidFill>
                  <a:srgbClr val="888888"/>
                </a:solidFill>
              </a:defRPr>
            </a:lvl1pPr>
            <a:lvl2pPr indent="0" lvl="1" marL="0" algn="r">
              <a:lnSpc>
                <a:spcPct val="100000"/>
              </a:lnSpc>
              <a:spcBef>
                <a:spcPts val="0"/>
              </a:spcBef>
              <a:spcAft>
                <a:spcPts val="0"/>
              </a:spcAft>
              <a:buNone/>
              <a:defRPr>
                <a:solidFill>
                  <a:srgbClr val="888888"/>
                </a:solidFill>
              </a:defRPr>
            </a:lvl2pPr>
            <a:lvl3pPr indent="0" lvl="2" marL="0" algn="r">
              <a:lnSpc>
                <a:spcPct val="100000"/>
              </a:lnSpc>
              <a:spcBef>
                <a:spcPts val="0"/>
              </a:spcBef>
              <a:spcAft>
                <a:spcPts val="0"/>
              </a:spcAft>
              <a:buNone/>
              <a:defRPr>
                <a:solidFill>
                  <a:srgbClr val="888888"/>
                </a:solidFill>
              </a:defRPr>
            </a:lvl3pPr>
            <a:lvl4pPr indent="0" lvl="3" marL="0" algn="r">
              <a:lnSpc>
                <a:spcPct val="100000"/>
              </a:lnSpc>
              <a:spcBef>
                <a:spcPts val="0"/>
              </a:spcBef>
              <a:spcAft>
                <a:spcPts val="0"/>
              </a:spcAft>
              <a:buNone/>
              <a:defRPr>
                <a:solidFill>
                  <a:srgbClr val="888888"/>
                </a:solidFill>
              </a:defRPr>
            </a:lvl4pPr>
            <a:lvl5pPr indent="0" lvl="4" marL="0" algn="r">
              <a:lnSpc>
                <a:spcPct val="100000"/>
              </a:lnSpc>
              <a:spcBef>
                <a:spcPts val="0"/>
              </a:spcBef>
              <a:spcAft>
                <a:spcPts val="0"/>
              </a:spcAft>
              <a:buNone/>
              <a:defRPr>
                <a:solidFill>
                  <a:srgbClr val="888888"/>
                </a:solidFill>
              </a:defRPr>
            </a:lvl5pPr>
            <a:lvl6pPr indent="0" lvl="5" marL="0" algn="r">
              <a:lnSpc>
                <a:spcPct val="100000"/>
              </a:lnSpc>
              <a:spcBef>
                <a:spcPts val="0"/>
              </a:spcBef>
              <a:spcAft>
                <a:spcPts val="0"/>
              </a:spcAft>
              <a:buNone/>
              <a:defRPr>
                <a:solidFill>
                  <a:srgbClr val="888888"/>
                </a:solidFill>
              </a:defRPr>
            </a:lvl6pPr>
            <a:lvl7pPr indent="0" lvl="6" marL="0" algn="r">
              <a:lnSpc>
                <a:spcPct val="100000"/>
              </a:lnSpc>
              <a:spcBef>
                <a:spcPts val="0"/>
              </a:spcBef>
              <a:spcAft>
                <a:spcPts val="0"/>
              </a:spcAft>
              <a:buNone/>
              <a:defRPr>
                <a:solidFill>
                  <a:srgbClr val="888888"/>
                </a:solidFill>
              </a:defRPr>
            </a:lvl7pPr>
            <a:lvl8pPr indent="0" lvl="7" marL="0" algn="r">
              <a:lnSpc>
                <a:spcPct val="100000"/>
              </a:lnSpc>
              <a:spcBef>
                <a:spcPts val="0"/>
              </a:spcBef>
              <a:spcAft>
                <a:spcPts val="0"/>
              </a:spcAft>
              <a:buNone/>
              <a:defRPr>
                <a:solidFill>
                  <a:srgbClr val="888888"/>
                </a:solidFill>
              </a:defRPr>
            </a:lvl8pPr>
            <a:lvl9pPr indent="0" lvl="8" mar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400" u="none" cap="none" strike="noStrike">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0" name="Shape 140"/>
        <p:cNvGrpSpPr/>
        <p:nvPr/>
      </p:nvGrpSpPr>
      <p:grpSpPr>
        <a:xfrm>
          <a:off x="0" y="0"/>
          <a:ext cx="0" cy="0"/>
          <a:chOff x="0" y="0"/>
          <a:chExt cx="0" cy="0"/>
        </a:xfrm>
      </p:grpSpPr>
      <p:sp>
        <p:nvSpPr>
          <p:cNvPr id="141" name="Google Shape;141;p15"/>
          <p:cNvSpPr txBox="1"/>
          <p:nvPr>
            <p:ph type="ctrTitle"/>
          </p:nvPr>
        </p:nvSpPr>
        <p:spPr>
          <a:xfrm>
            <a:off x="1478376" y="1235804"/>
            <a:ext cx="6187246" cy="16230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250">
                <a:solidFill>
                  <a:srgbClr val="233944"/>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None/>
              <a:defRPr>
                <a:solidFill>
                  <a:srgbClr val="888888"/>
                </a:solidFill>
              </a:defRPr>
            </a:lvl1pPr>
            <a:lvl2pPr indent="0" lvl="1" marL="0" algn="r">
              <a:lnSpc>
                <a:spcPct val="100000"/>
              </a:lnSpc>
              <a:spcBef>
                <a:spcPts val="0"/>
              </a:spcBef>
              <a:spcAft>
                <a:spcPts val="0"/>
              </a:spcAft>
              <a:buNone/>
              <a:defRPr>
                <a:solidFill>
                  <a:srgbClr val="888888"/>
                </a:solidFill>
              </a:defRPr>
            </a:lvl2pPr>
            <a:lvl3pPr indent="0" lvl="2" marL="0" algn="r">
              <a:lnSpc>
                <a:spcPct val="100000"/>
              </a:lnSpc>
              <a:spcBef>
                <a:spcPts val="0"/>
              </a:spcBef>
              <a:spcAft>
                <a:spcPts val="0"/>
              </a:spcAft>
              <a:buNone/>
              <a:defRPr>
                <a:solidFill>
                  <a:srgbClr val="888888"/>
                </a:solidFill>
              </a:defRPr>
            </a:lvl3pPr>
            <a:lvl4pPr indent="0" lvl="3" marL="0" algn="r">
              <a:lnSpc>
                <a:spcPct val="100000"/>
              </a:lnSpc>
              <a:spcBef>
                <a:spcPts val="0"/>
              </a:spcBef>
              <a:spcAft>
                <a:spcPts val="0"/>
              </a:spcAft>
              <a:buNone/>
              <a:defRPr>
                <a:solidFill>
                  <a:srgbClr val="888888"/>
                </a:solidFill>
              </a:defRPr>
            </a:lvl4pPr>
            <a:lvl5pPr indent="0" lvl="4" marL="0" algn="r">
              <a:lnSpc>
                <a:spcPct val="100000"/>
              </a:lnSpc>
              <a:spcBef>
                <a:spcPts val="0"/>
              </a:spcBef>
              <a:spcAft>
                <a:spcPts val="0"/>
              </a:spcAft>
              <a:buNone/>
              <a:defRPr>
                <a:solidFill>
                  <a:srgbClr val="888888"/>
                </a:solidFill>
              </a:defRPr>
            </a:lvl5pPr>
            <a:lvl6pPr indent="0" lvl="5" marL="0" algn="r">
              <a:lnSpc>
                <a:spcPct val="100000"/>
              </a:lnSpc>
              <a:spcBef>
                <a:spcPts val="0"/>
              </a:spcBef>
              <a:spcAft>
                <a:spcPts val="0"/>
              </a:spcAft>
              <a:buNone/>
              <a:defRPr>
                <a:solidFill>
                  <a:srgbClr val="888888"/>
                </a:solidFill>
              </a:defRPr>
            </a:lvl6pPr>
            <a:lvl7pPr indent="0" lvl="6" marL="0" algn="r">
              <a:lnSpc>
                <a:spcPct val="100000"/>
              </a:lnSpc>
              <a:spcBef>
                <a:spcPts val="0"/>
              </a:spcBef>
              <a:spcAft>
                <a:spcPts val="0"/>
              </a:spcAft>
              <a:buNone/>
              <a:defRPr>
                <a:solidFill>
                  <a:srgbClr val="888888"/>
                </a:solidFill>
              </a:defRPr>
            </a:lvl7pPr>
            <a:lvl8pPr indent="0" lvl="7" marL="0" algn="r">
              <a:lnSpc>
                <a:spcPct val="100000"/>
              </a:lnSpc>
              <a:spcBef>
                <a:spcPts val="0"/>
              </a:spcBef>
              <a:spcAft>
                <a:spcPts val="0"/>
              </a:spcAft>
              <a:buNone/>
              <a:defRPr>
                <a:solidFill>
                  <a:srgbClr val="888888"/>
                </a:solidFill>
              </a:defRPr>
            </a:lvl8pPr>
            <a:lvl9pPr indent="0" lvl="8" mar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400" u="none" cap="none" strike="noStrike">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46" name="Shape 146"/>
        <p:cNvGrpSpPr/>
        <p:nvPr/>
      </p:nvGrpSpPr>
      <p:grpSpPr>
        <a:xfrm>
          <a:off x="0" y="0"/>
          <a:ext cx="0" cy="0"/>
          <a:chOff x="0" y="0"/>
          <a:chExt cx="0" cy="0"/>
        </a:xfrm>
      </p:grpSpPr>
      <p:sp>
        <p:nvSpPr>
          <p:cNvPr id="147" name="Google Shape;147;p16"/>
          <p:cNvSpPr txBox="1"/>
          <p:nvPr>
            <p:ph type="title"/>
          </p:nvPr>
        </p:nvSpPr>
        <p:spPr>
          <a:xfrm>
            <a:off x="892175" y="904909"/>
            <a:ext cx="7359650" cy="848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700">
                <a:solidFill>
                  <a:srgbClr val="AE7A5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1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None/>
              <a:defRPr>
                <a:solidFill>
                  <a:srgbClr val="888888"/>
                </a:solidFill>
              </a:defRPr>
            </a:lvl1pPr>
            <a:lvl2pPr indent="0" lvl="1" marL="0" algn="r">
              <a:lnSpc>
                <a:spcPct val="100000"/>
              </a:lnSpc>
              <a:spcBef>
                <a:spcPts val="0"/>
              </a:spcBef>
              <a:spcAft>
                <a:spcPts val="0"/>
              </a:spcAft>
              <a:buNone/>
              <a:defRPr>
                <a:solidFill>
                  <a:srgbClr val="888888"/>
                </a:solidFill>
              </a:defRPr>
            </a:lvl2pPr>
            <a:lvl3pPr indent="0" lvl="2" marL="0" algn="r">
              <a:lnSpc>
                <a:spcPct val="100000"/>
              </a:lnSpc>
              <a:spcBef>
                <a:spcPts val="0"/>
              </a:spcBef>
              <a:spcAft>
                <a:spcPts val="0"/>
              </a:spcAft>
              <a:buNone/>
              <a:defRPr>
                <a:solidFill>
                  <a:srgbClr val="888888"/>
                </a:solidFill>
              </a:defRPr>
            </a:lvl3pPr>
            <a:lvl4pPr indent="0" lvl="3" marL="0" algn="r">
              <a:lnSpc>
                <a:spcPct val="100000"/>
              </a:lnSpc>
              <a:spcBef>
                <a:spcPts val="0"/>
              </a:spcBef>
              <a:spcAft>
                <a:spcPts val="0"/>
              </a:spcAft>
              <a:buNone/>
              <a:defRPr>
                <a:solidFill>
                  <a:srgbClr val="888888"/>
                </a:solidFill>
              </a:defRPr>
            </a:lvl4pPr>
            <a:lvl5pPr indent="0" lvl="4" marL="0" algn="r">
              <a:lnSpc>
                <a:spcPct val="100000"/>
              </a:lnSpc>
              <a:spcBef>
                <a:spcPts val="0"/>
              </a:spcBef>
              <a:spcAft>
                <a:spcPts val="0"/>
              </a:spcAft>
              <a:buNone/>
              <a:defRPr>
                <a:solidFill>
                  <a:srgbClr val="888888"/>
                </a:solidFill>
              </a:defRPr>
            </a:lvl5pPr>
            <a:lvl6pPr indent="0" lvl="5" marL="0" algn="r">
              <a:lnSpc>
                <a:spcPct val="100000"/>
              </a:lnSpc>
              <a:spcBef>
                <a:spcPts val="0"/>
              </a:spcBef>
              <a:spcAft>
                <a:spcPts val="0"/>
              </a:spcAft>
              <a:buNone/>
              <a:defRPr>
                <a:solidFill>
                  <a:srgbClr val="888888"/>
                </a:solidFill>
              </a:defRPr>
            </a:lvl6pPr>
            <a:lvl7pPr indent="0" lvl="6" marL="0" algn="r">
              <a:lnSpc>
                <a:spcPct val="100000"/>
              </a:lnSpc>
              <a:spcBef>
                <a:spcPts val="0"/>
              </a:spcBef>
              <a:spcAft>
                <a:spcPts val="0"/>
              </a:spcAft>
              <a:buNone/>
              <a:defRPr>
                <a:solidFill>
                  <a:srgbClr val="888888"/>
                </a:solidFill>
              </a:defRPr>
            </a:lvl7pPr>
            <a:lvl8pPr indent="0" lvl="7" marL="0" algn="r">
              <a:lnSpc>
                <a:spcPct val="100000"/>
              </a:lnSpc>
              <a:spcBef>
                <a:spcPts val="0"/>
              </a:spcBef>
              <a:spcAft>
                <a:spcPts val="0"/>
              </a:spcAft>
              <a:buNone/>
              <a:defRPr>
                <a:solidFill>
                  <a:srgbClr val="888888"/>
                </a:solidFill>
              </a:defRPr>
            </a:lvl8pPr>
            <a:lvl9pPr indent="0" lvl="8" mar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400" u="none" cap="none" strike="noStrike">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53" name="Shape 153"/>
        <p:cNvGrpSpPr/>
        <p:nvPr/>
      </p:nvGrpSpPr>
      <p:grpSpPr>
        <a:xfrm>
          <a:off x="0" y="0"/>
          <a:ext cx="0" cy="0"/>
          <a:chOff x="0" y="0"/>
          <a:chExt cx="0" cy="0"/>
        </a:xfrm>
      </p:grpSpPr>
      <p:sp>
        <p:nvSpPr>
          <p:cNvPr id="154" name="Google Shape;154;p17"/>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3394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5" name="Google Shape;155;p17"/>
          <p:cNvSpPr/>
          <p:nvPr/>
        </p:nvSpPr>
        <p:spPr>
          <a:xfrm>
            <a:off x="3582599" y="1550700"/>
            <a:ext cx="5561965" cy="3592829"/>
          </a:xfrm>
          <a:custGeom>
            <a:rect b="b" l="l" r="r" t="t"/>
            <a:pathLst>
              <a:path extrusionOk="0" h="3592829" w="5561965">
                <a:moveTo>
                  <a:pt x="5561399" y="3592799"/>
                </a:moveTo>
                <a:lnTo>
                  <a:pt x="0" y="3592799"/>
                </a:lnTo>
                <a:lnTo>
                  <a:pt x="5561399" y="0"/>
                </a:lnTo>
                <a:lnTo>
                  <a:pt x="5561399" y="3592799"/>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a:off x="30" y="2824500"/>
            <a:ext cx="7370445" cy="2319020"/>
          </a:xfrm>
          <a:custGeom>
            <a:rect b="b" l="l" r="r" t="t"/>
            <a:pathLst>
              <a:path extrusionOk="0" h="2319020" w="7370445">
                <a:moveTo>
                  <a:pt x="7370399" y="2318999"/>
                </a:moveTo>
                <a:lnTo>
                  <a:pt x="0" y="2318999"/>
                </a:lnTo>
                <a:lnTo>
                  <a:pt x="0" y="0"/>
                </a:lnTo>
                <a:lnTo>
                  <a:pt x="7370399" y="2318999"/>
                </a:lnTo>
                <a:close/>
              </a:path>
            </a:pathLst>
          </a:custGeom>
          <a:solidFill>
            <a:srgbClr val="C4A15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57" name="Google Shape;157;p17"/>
          <p:cNvPicPr preferRelativeResize="0"/>
          <p:nvPr/>
        </p:nvPicPr>
        <p:blipFill rotWithShape="1">
          <a:blip r:embed="rId2">
            <a:alphaModFix/>
          </a:blip>
          <a:srcRect b="0" l="0" r="0" t="0"/>
          <a:stretch/>
        </p:blipFill>
        <p:spPr>
          <a:xfrm>
            <a:off x="0" y="0"/>
            <a:ext cx="9143999" cy="5143499"/>
          </a:xfrm>
          <a:prstGeom prst="rect">
            <a:avLst/>
          </a:prstGeom>
          <a:noFill/>
          <a:ln>
            <a:noFill/>
          </a:ln>
        </p:spPr>
      </p:pic>
      <p:sp>
        <p:nvSpPr>
          <p:cNvPr id="158" name="Google Shape;158;p17"/>
          <p:cNvSpPr/>
          <p:nvPr/>
        </p:nvSpPr>
        <p:spPr>
          <a:xfrm>
            <a:off x="203224" y="206250"/>
            <a:ext cx="8737600" cy="4731385"/>
          </a:xfrm>
          <a:custGeom>
            <a:rect b="b" l="l" r="r" t="t"/>
            <a:pathLst>
              <a:path extrusionOk="0" h="4731385" w="8737600">
                <a:moveTo>
                  <a:pt x="8737499" y="4730999"/>
                </a:moveTo>
                <a:lnTo>
                  <a:pt x="0" y="4730999"/>
                </a:lnTo>
                <a:lnTo>
                  <a:pt x="0" y="0"/>
                </a:lnTo>
                <a:lnTo>
                  <a:pt x="8737499" y="0"/>
                </a:lnTo>
                <a:lnTo>
                  <a:pt x="8737499" y="473099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9" name="Google Shape;159;p17"/>
          <p:cNvSpPr txBox="1"/>
          <p:nvPr>
            <p:ph type="title"/>
          </p:nvPr>
        </p:nvSpPr>
        <p:spPr>
          <a:xfrm>
            <a:off x="892175" y="904909"/>
            <a:ext cx="7359650" cy="848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700">
                <a:solidFill>
                  <a:srgbClr val="AE7A5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None/>
              <a:defRPr>
                <a:solidFill>
                  <a:srgbClr val="888888"/>
                </a:solidFill>
              </a:defRPr>
            </a:lvl1pPr>
            <a:lvl2pPr indent="0" lvl="1" marL="0" algn="r">
              <a:lnSpc>
                <a:spcPct val="100000"/>
              </a:lnSpc>
              <a:spcBef>
                <a:spcPts val="0"/>
              </a:spcBef>
              <a:spcAft>
                <a:spcPts val="0"/>
              </a:spcAft>
              <a:buNone/>
              <a:defRPr>
                <a:solidFill>
                  <a:srgbClr val="888888"/>
                </a:solidFill>
              </a:defRPr>
            </a:lvl2pPr>
            <a:lvl3pPr indent="0" lvl="2" marL="0" algn="r">
              <a:lnSpc>
                <a:spcPct val="100000"/>
              </a:lnSpc>
              <a:spcBef>
                <a:spcPts val="0"/>
              </a:spcBef>
              <a:spcAft>
                <a:spcPts val="0"/>
              </a:spcAft>
              <a:buNone/>
              <a:defRPr>
                <a:solidFill>
                  <a:srgbClr val="888888"/>
                </a:solidFill>
              </a:defRPr>
            </a:lvl3pPr>
            <a:lvl4pPr indent="0" lvl="3" marL="0" algn="r">
              <a:lnSpc>
                <a:spcPct val="100000"/>
              </a:lnSpc>
              <a:spcBef>
                <a:spcPts val="0"/>
              </a:spcBef>
              <a:spcAft>
                <a:spcPts val="0"/>
              </a:spcAft>
              <a:buNone/>
              <a:defRPr>
                <a:solidFill>
                  <a:srgbClr val="888888"/>
                </a:solidFill>
              </a:defRPr>
            </a:lvl4pPr>
            <a:lvl5pPr indent="0" lvl="4" marL="0" algn="r">
              <a:lnSpc>
                <a:spcPct val="100000"/>
              </a:lnSpc>
              <a:spcBef>
                <a:spcPts val="0"/>
              </a:spcBef>
              <a:spcAft>
                <a:spcPts val="0"/>
              </a:spcAft>
              <a:buNone/>
              <a:defRPr>
                <a:solidFill>
                  <a:srgbClr val="888888"/>
                </a:solidFill>
              </a:defRPr>
            </a:lvl5pPr>
            <a:lvl6pPr indent="0" lvl="5" marL="0" algn="r">
              <a:lnSpc>
                <a:spcPct val="100000"/>
              </a:lnSpc>
              <a:spcBef>
                <a:spcPts val="0"/>
              </a:spcBef>
              <a:spcAft>
                <a:spcPts val="0"/>
              </a:spcAft>
              <a:buNone/>
              <a:defRPr>
                <a:solidFill>
                  <a:srgbClr val="888888"/>
                </a:solidFill>
              </a:defRPr>
            </a:lvl6pPr>
            <a:lvl7pPr indent="0" lvl="6" marL="0" algn="r">
              <a:lnSpc>
                <a:spcPct val="100000"/>
              </a:lnSpc>
              <a:spcBef>
                <a:spcPts val="0"/>
              </a:spcBef>
              <a:spcAft>
                <a:spcPts val="0"/>
              </a:spcAft>
              <a:buNone/>
              <a:defRPr>
                <a:solidFill>
                  <a:srgbClr val="888888"/>
                </a:solidFill>
              </a:defRPr>
            </a:lvl7pPr>
            <a:lvl8pPr indent="0" lvl="7" marL="0" algn="r">
              <a:lnSpc>
                <a:spcPct val="100000"/>
              </a:lnSpc>
              <a:spcBef>
                <a:spcPts val="0"/>
              </a:spcBef>
              <a:spcAft>
                <a:spcPts val="0"/>
              </a:spcAft>
              <a:buNone/>
              <a:defRPr>
                <a:solidFill>
                  <a:srgbClr val="888888"/>
                </a:solidFill>
              </a:defRPr>
            </a:lvl8pPr>
            <a:lvl9pPr indent="0" lvl="8" mar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400" u="none" cap="none" strike="noStrike">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959222" y="4119576"/>
            <a:ext cx="2520951" cy="1024165"/>
            <a:chOff x="6917201" y="0"/>
            <a:chExt cx="2227776"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6"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55" name="Google Shape;55;p4"/>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56" name="Google Shape;56;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7" name="Shape 57"/>
        <p:cNvGrpSpPr/>
        <p:nvPr/>
      </p:nvGrpSpPr>
      <p:grpSpPr>
        <a:xfrm>
          <a:off x="0" y="0"/>
          <a:ext cx="0" cy="0"/>
          <a:chOff x="0" y="0"/>
          <a:chExt cx="0" cy="0"/>
        </a:xfrm>
      </p:grpSpPr>
      <p:sp>
        <p:nvSpPr>
          <p:cNvPr id="58" name="Google Shape;58;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2" name="Google Shape;62;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4" name="Google Shape;64;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5" name="Shape 65"/>
        <p:cNvGrpSpPr/>
        <p:nvPr/>
      </p:nvGrpSpPr>
      <p:grpSpPr>
        <a:xfrm>
          <a:off x="0" y="0"/>
          <a:ext cx="0" cy="0"/>
          <a:chOff x="0" y="0"/>
          <a:chExt cx="0" cy="0"/>
        </a:xfrm>
      </p:grpSpPr>
      <p:sp>
        <p:nvSpPr>
          <p:cNvPr id="66" name="Google Shape;66;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 name="Google Shape;67;p6"/>
          <p:cNvGrpSpPr/>
          <p:nvPr/>
        </p:nvGrpSpPr>
        <p:grpSpPr>
          <a:xfrm>
            <a:off x="5594191" y="3961115"/>
            <a:ext cx="2910144" cy="1182340"/>
            <a:chOff x="6917201" y="0"/>
            <a:chExt cx="2227776" cy="863400"/>
          </a:xfrm>
        </p:grpSpPr>
        <p:sp>
          <p:nvSpPr>
            <p:cNvPr id="68" name="Google Shape;68;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6"/>
          <p:cNvGrpSpPr/>
          <p:nvPr/>
        </p:nvGrpSpPr>
        <p:grpSpPr>
          <a:xfrm>
            <a:off x="199149" y="2"/>
            <a:ext cx="2795413" cy="1083308"/>
            <a:chOff x="6917201" y="0"/>
            <a:chExt cx="2227776" cy="863400"/>
          </a:xfrm>
        </p:grpSpPr>
        <p:sp>
          <p:nvSpPr>
            <p:cNvPr id="72" name="Google Shape;72;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6" name="Google Shape;76;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77" name="Shape 77"/>
        <p:cNvGrpSpPr/>
        <p:nvPr/>
      </p:nvGrpSpPr>
      <p:grpSpPr>
        <a:xfrm>
          <a:off x="0" y="0"/>
          <a:ext cx="0" cy="0"/>
          <a:chOff x="0" y="0"/>
          <a:chExt cx="0" cy="0"/>
        </a:xfrm>
      </p:grpSpPr>
      <p:sp>
        <p:nvSpPr>
          <p:cNvPr id="78" name="Google Shape;78;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2" name="Google Shape;82;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3" name="Shape 83"/>
        <p:cNvGrpSpPr/>
        <p:nvPr/>
      </p:nvGrpSpPr>
      <p:grpSpPr>
        <a:xfrm>
          <a:off x="0" y="0"/>
          <a:ext cx="0" cy="0"/>
          <a:chOff x="0" y="0"/>
          <a:chExt cx="0" cy="0"/>
        </a:xfrm>
      </p:grpSpPr>
      <p:sp>
        <p:nvSpPr>
          <p:cNvPr id="84" name="Google Shape;84;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8" name="Google Shape;88;p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90" name="Shape 90"/>
        <p:cNvGrpSpPr/>
        <p:nvPr/>
      </p:nvGrpSpPr>
      <p:grpSpPr>
        <a:xfrm>
          <a:off x="0" y="0"/>
          <a:ext cx="0" cy="0"/>
          <a:chOff x="0" y="0"/>
          <a:chExt cx="0" cy="0"/>
        </a:xfrm>
      </p:grpSpPr>
      <p:sp>
        <p:nvSpPr>
          <p:cNvPr id="91" name="Google Shape;91;p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9"/>
          <p:cNvGrpSpPr/>
          <p:nvPr/>
        </p:nvGrpSpPr>
        <p:grpSpPr>
          <a:xfrm>
            <a:off x="255991" y="-118"/>
            <a:ext cx="2251347" cy="1043408"/>
            <a:chOff x="3961956" y="4383950"/>
            <a:chExt cx="1160548" cy="548700"/>
          </a:xfrm>
        </p:grpSpPr>
        <p:sp>
          <p:nvSpPr>
            <p:cNvPr id="94" name="Google Shape;94;p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9"/>
          <p:cNvGrpSpPr/>
          <p:nvPr/>
        </p:nvGrpSpPr>
        <p:grpSpPr>
          <a:xfrm>
            <a:off x="34934" y="4522125"/>
            <a:ext cx="1593305" cy="617072"/>
            <a:chOff x="6917201" y="0"/>
            <a:chExt cx="2227776" cy="863400"/>
          </a:xfrm>
        </p:grpSpPr>
        <p:sp>
          <p:nvSpPr>
            <p:cNvPr id="99" name="Google Shape;99;p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9"/>
          <p:cNvGrpSpPr/>
          <p:nvPr/>
        </p:nvGrpSpPr>
        <p:grpSpPr>
          <a:xfrm>
            <a:off x="5886353" y="1243"/>
            <a:ext cx="3257454" cy="1261514"/>
            <a:chOff x="6917201" y="0"/>
            <a:chExt cx="2227776" cy="863400"/>
          </a:xfrm>
        </p:grpSpPr>
        <p:sp>
          <p:nvSpPr>
            <p:cNvPr id="103" name="Google Shape;103;p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9"/>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07" name="Google Shape;107;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08" name="Shape 108"/>
        <p:cNvGrpSpPr/>
        <p:nvPr/>
      </p:nvGrpSpPr>
      <p:grpSpPr>
        <a:xfrm>
          <a:off x="0" y="0"/>
          <a:ext cx="0" cy="0"/>
          <a:chOff x="0" y="0"/>
          <a:chExt cx="0" cy="0"/>
        </a:xfrm>
      </p:grpSpPr>
      <p:sp>
        <p:nvSpPr>
          <p:cNvPr id="109" name="Google Shape;109;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3" name="Google Shape;113;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14" name="Google Shape;114;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5" name="Google Shape;115;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2"/>
          <p:cNvSpPr txBox="1"/>
          <p:nvPr>
            <p:ph type="title"/>
          </p:nvPr>
        </p:nvSpPr>
        <p:spPr>
          <a:xfrm>
            <a:off x="892175" y="904909"/>
            <a:ext cx="7359650" cy="8483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700" u="none" cap="none" strike="noStrike">
                <a:solidFill>
                  <a:srgbClr val="AE7A5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0" name="Google Shape;120;p12"/>
          <p:cNvSpPr txBox="1"/>
          <p:nvPr>
            <p:ph idx="1" type="body"/>
          </p:nvPr>
        </p:nvSpPr>
        <p:spPr>
          <a:xfrm>
            <a:off x="814387" y="849002"/>
            <a:ext cx="7253605" cy="339280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1" name="Google Shape;121;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2" name="Google Shape;122;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3" name="Google Shape;123;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ctrTitle"/>
          </p:nvPr>
        </p:nvSpPr>
        <p:spPr>
          <a:xfrm>
            <a:off x="1858700" y="1248425"/>
            <a:ext cx="5361300" cy="2222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US" sz="3300"/>
              <a:t>WOMEN AND CHILDREN COMPLAINT CENTRE</a:t>
            </a:r>
            <a:br>
              <a:rPr lang="en-US" sz="3300"/>
            </a:br>
            <a:r>
              <a:rPr lang="en-US" sz="3300"/>
              <a:t>(W3C)</a:t>
            </a:r>
            <a:endParaRPr/>
          </a:p>
        </p:txBody>
      </p:sp>
      <p:sp>
        <p:nvSpPr>
          <p:cNvPr id="168" name="Google Shape;168;p18"/>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US"/>
              <a:t>Go-to-Market / Sustainability Proposal</a:t>
            </a:r>
            <a:endParaRPr/>
          </a:p>
        </p:txBody>
      </p:sp>
      <p:pic>
        <p:nvPicPr>
          <p:cNvPr id="169" name="Google Shape;169;p18"/>
          <p:cNvPicPr preferRelativeResize="0"/>
          <p:nvPr/>
        </p:nvPicPr>
        <p:blipFill rotWithShape="1">
          <a:blip r:embed="rId3">
            <a:alphaModFix/>
          </a:blip>
          <a:srcRect b="0" l="0" r="0" t="0"/>
          <a:stretch/>
        </p:blipFill>
        <p:spPr>
          <a:xfrm>
            <a:off x="239900" y="251175"/>
            <a:ext cx="1307400" cy="35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7" name="Shape 247"/>
        <p:cNvGrpSpPr/>
        <p:nvPr/>
      </p:nvGrpSpPr>
      <p:grpSpPr>
        <a:xfrm>
          <a:off x="0" y="0"/>
          <a:ext cx="0" cy="0"/>
          <a:chOff x="0" y="0"/>
          <a:chExt cx="0" cy="0"/>
        </a:xfrm>
      </p:grpSpPr>
      <p:sp>
        <p:nvSpPr>
          <p:cNvPr id="248" name="Google Shape;248;p27"/>
          <p:cNvSpPr txBox="1"/>
          <p:nvPr>
            <p:ph idx="1" type="body"/>
          </p:nvPr>
        </p:nvSpPr>
        <p:spPr>
          <a:xfrm>
            <a:off x="398375" y="883025"/>
            <a:ext cx="2246100" cy="39813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n-US" sz="1305"/>
              <a:t>Commercial Value</a:t>
            </a:r>
            <a:endParaRPr b="1" sz="1305"/>
          </a:p>
          <a:p>
            <a:pPr indent="0" lvl="0" marL="0" rtl="0" algn="l">
              <a:lnSpc>
                <a:spcPct val="105000"/>
              </a:lnSpc>
              <a:spcBef>
                <a:spcPts val="1200"/>
              </a:spcBef>
              <a:spcAft>
                <a:spcPts val="0"/>
              </a:spcAft>
              <a:buSzPts val="935"/>
              <a:buNone/>
            </a:pPr>
            <a:r>
              <a:rPr lang="en-US" sz="1205"/>
              <a:t>Making applications to support the reduction of violence against women and children is very rare, so it will have a great opportunity for commercial value in making applications like this.</a:t>
            </a:r>
            <a:endParaRPr/>
          </a:p>
          <a:p>
            <a:pPr indent="0" lvl="0" marL="0" rtl="0" algn="l">
              <a:lnSpc>
                <a:spcPct val="105000"/>
              </a:lnSpc>
              <a:spcBef>
                <a:spcPts val="1200"/>
              </a:spcBef>
              <a:spcAft>
                <a:spcPts val="0"/>
              </a:spcAft>
              <a:buSzPts val="935"/>
              <a:buNone/>
            </a:pPr>
            <a:r>
              <a:rPr b="1" lang="en-US" sz="1305"/>
              <a:t>Business Opportunities</a:t>
            </a:r>
            <a:endParaRPr b="1" sz="1305"/>
          </a:p>
          <a:p>
            <a:pPr indent="0" lvl="0" marL="0" rtl="0" algn="l">
              <a:lnSpc>
                <a:spcPct val="105000"/>
              </a:lnSpc>
              <a:spcBef>
                <a:spcPts val="1200"/>
              </a:spcBef>
              <a:spcAft>
                <a:spcPts val="0"/>
              </a:spcAft>
              <a:buSzPts val="935"/>
              <a:buNone/>
            </a:pPr>
            <a:r>
              <a:rPr lang="en-US" sz="1205"/>
              <a:t>People who want to submit complaints regarding related problems can go through this application, with collaboration with the government or related institutions they can support developments in making this application.</a:t>
            </a:r>
            <a:endParaRPr b="1" sz="1205"/>
          </a:p>
          <a:p>
            <a:pPr indent="0" lvl="0" marL="0" rtl="0" algn="l">
              <a:lnSpc>
                <a:spcPct val="105000"/>
              </a:lnSpc>
              <a:spcBef>
                <a:spcPts val="1200"/>
              </a:spcBef>
              <a:spcAft>
                <a:spcPts val="1200"/>
              </a:spcAft>
              <a:buSzPts val="935"/>
              <a:buNone/>
            </a:pPr>
            <a:r>
              <a:t/>
            </a:r>
            <a:endParaRPr sz="1205"/>
          </a:p>
        </p:txBody>
      </p:sp>
      <p:sp>
        <p:nvSpPr>
          <p:cNvPr id="249" name="Google Shape;249;p27"/>
          <p:cNvSpPr txBox="1"/>
          <p:nvPr>
            <p:ph type="title"/>
          </p:nvPr>
        </p:nvSpPr>
        <p:spPr>
          <a:xfrm>
            <a:off x="313425" y="296825"/>
            <a:ext cx="7505700" cy="586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Your Roadmap</a:t>
            </a:r>
            <a:endParaRPr/>
          </a:p>
        </p:txBody>
      </p:sp>
      <p:sp>
        <p:nvSpPr>
          <p:cNvPr id="250" name="Google Shape;250;p27"/>
          <p:cNvSpPr txBox="1"/>
          <p:nvPr>
            <p:ph idx="2" type="body"/>
          </p:nvPr>
        </p:nvSpPr>
        <p:spPr>
          <a:xfrm>
            <a:off x="4452000" y="898500"/>
            <a:ext cx="1907700" cy="3346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US" sz="1200"/>
              <a:t>Tackling bigger problems in the future</a:t>
            </a:r>
            <a:endParaRPr/>
          </a:p>
          <a:p>
            <a:pPr indent="0" lvl="0" marL="0" rtl="0" algn="l">
              <a:lnSpc>
                <a:spcPct val="115000"/>
              </a:lnSpc>
              <a:spcBef>
                <a:spcPts val="1200"/>
              </a:spcBef>
              <a:spcAft>
                <a:spcPts val="0"/>
              </a:spcAft>
              <a:buSzPts val="1300"/>
              <a:buNone/>
            </a:pPr>
            <a:r>
              <a:rPr lang="en-US" sz="1200"/>
              <a:t>This is expected to help the community in sharing experiences and complaints regarding related issues and is also expected to reduce the number of violence against women and children in Indonesia.</a:t>
            </a:r>
            <a:endParaRPr/>
          </a:p>
        </p:txBody>
      </p:sp>
      <p:sp>
        <p:nvSpPr>
          <p:cNvPr id="251" name="Google Shape;251;p27"/>
          <p:cNvSpPr txBox="1"/>
          <p:nvPr>
            <p:ph idx="1" type="body"/>
          </p:nvPr>
        </p:nvSpPr>
        <p:spPr>
          <a:xfrm>
            <a:off x="2561250" y="883050"/>
            <a:ext cx="2010600" cy="39813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b="1" lang="en-US" sz="1307"/>
              <a:t>Technology Advantages</a:t>
            </a:r>
            <a:endParaRPr b="1" sz="1307"/>
          </a:p>
          <a:p>
            <a:pPr indent="0" lvl="0" marL="0" rtl="0" algn="l">
              <a:lnSpc>
                <a:spcPct val="105000"/>
              </a:lnSpc>
              <a:spcBef>
                <a:spcPts val="1200"/>
              </a:spcBef>
              <a:spcAft>
                <a:spcPts val="0"/>
              </a:spcAft>
              <a:buSzPts val="852"/>
              <a:buNone/>
            </a:pPr>
            <a:r>
              <a:rPr lang="en-US" sz="1107"/>
              <a:t>With current technological advances, the upgrade of violence complaint services must be more accessible and also used by the wider community. Using easy libraries and tools can have a significant impact on this problem.</a:t>
            </a:r>
            <a:endParaRPr/>
          </a:p>
          <a:p>
            <a:pPr indent="0" lvl="0" marL="0" rtl="0" algn="l">
              <a:lnSpc>
                <a:spcPct val="105000"/>
              </a:lnSpc>
              <a:spcBef>
                <a:spcPts val="1200"/>
              </a:spcBef>
              <a:spcAft>
                <a:spcPts val="1200"/>
              </a:spcAft>
              <a:buSzPts val="852"/>
              <a:buNone/>
            </a:pPr>
            <a:r>
              <a:t/>
            </a:r>
            <a:endParaRPr b="1" sz="1107"/>
          </a:p>
        </p:txBody>
      </p:sp>
      <p:sp>
        <p:nvSpPr>
          <p:cNvPr id="252" name="Google Shape;252;p27"/>
          <p:cNvSpPr txBox="1"/>
          <p:nvPr>
            <p:ph idx="1" type="body"/>
          </p:nvPr>
        </p:nvSpPr>
        <p:spPr>
          <a:xfrm>
            <a:off x="6359700" y="883025"/>
            <a:ext cx="2561100" cy="376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US" sz="1200"/>
              <a:t>Benefits for long-term</a:t>
            </a:r>
            <a:endParaRPr b="1" sz="1200"/>
          </a:p>
          <a:p>
            <a:pPr indent="0" lvl="0" marL="0" rtl="0" algn="l">
              <a:lnSpc>
                <a:spcPct val="115000"/>
              </a:lnSpc>
              <a:spcBef>
                <a:spcPts val="1200"/>
              </a:spcBef>
              <a:spcAft>
                <a:spcPts val="0"/>
              </a:spcAft>
              <a:buSzPts val="1300"/>
              <a:buNone/>
            </a:pPr>
            <a:r>
              <a:rPr lang="en-US" sz="1200"/>
              <a:t>This is expected to help the community in sharing experiences and complaints regarding related issues and is also expected to reduce the number of violence against women and children in Indonesia.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56" name="Shape 256"/>
        <p:cNvGrpSpPr/>
        <p:nvPr/>
      </p:nvGrpSpPr>
      <p:grpSpPr>
        <a:xfrm>
          <a:off x="0" y="0"/>
          <a:ext cx="0" cy="0"/>
          <a:chOff x="0" y="0"/>
          <a:chExt cx="0" cy="0"/>
        </a:xfrm>
      </p:grpSpPr>
      <p:sp>
        <p:nvSpPr>
          <p:cNvPr id="257" name="Google Shape;257;p28"/>
          <p:cNvSpPr txBox="1"/>
          <p:nvPr>
            <p:ph idx="1" type="body"/>
          </p:nvPr>
        </p:nvSpPr>
        <p:spPr>
          <a:xfrm>
            <a:off x="819125" y="1990725"/>
            <a:ext cx="1825200" cy="244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en-US"/>
              <a:t>Actual local (Indonesia) implementation of the project you’ve done - for the next six months</a:t>
            </a:r>
            <a:endParaRPr b="1"/>
          </a:p>
          <a:p>
            <a:pPr indent="0" lvl="0" marL="0" rtl="0" algn="l">
              <a:lnSpc>
                <a:spcPct val="115000"/>
              </a:lnSpc>
              <a:spcBef>
                <a:spcPts val="1200"/>
              </a:spcBef>
              <a:spcAft>
                <a:spcPts val="1200"/>
              </a:spcAft>
              <a:buSzPts val="1300"/>
              <a:buNone/>
            </a:pPr>
            <a:r>
              <a:rPr lang="en-US"/>
              <a:t>Make it in public, by release at Google Play Store and added some features to make it more usable for users.</a:t>
            </a:r>
            <a:endParaRPr/>
          </a:p>
        </p:txBody>
      </p:sp>
      <p:sp>
        <p:nvSpPr>
          <p:cNvPr id="258" name="Google Shape;258;p2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Your Possible Pilot/Trial on the next 6 months</a:t>
            </a:r>
            <a:endParaRPr/>
          </a:p>
        </p:txBody>
      </p:sp>
      <p:sp>
        <p:nvSpPr>
          <p:cNvPr id="259" name="Google Shape;259;p28"/>
          <p:cNvSpPr txBox="1"/>
          <p:nvPr>
            <p:ph idx="2" type="body"/>
          </p:nvPr>
        </p:nvSpPr>
        <p:spPr>
          <a:xfrm>
            <a:off x="4811119" y="1990725"/>
            <a:ext cx="18252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US"/>
              <a:t>Budgeting</a:t>
            </a:r>
            <a:endParaRPr b="1"/>
          </a:p>
          <a:p>
            <a:pPr indent="0" lvl="0" marL="0" rtl="0" algn="l">
              <a:lnSpc>
                <a:spcPct val="115000"/>
              </a:lnSpc>
              <a:spcBef>
                <a:spcPts val="1200"/>
              </a:spcBef>
              <a:spcAft>
                <a:spcPts val="1200"/>
              </a:spcAft>
              <a:buSzPts val="1300"/>
              <a:buNone/>
            </a:pPr>
            <a:r>
              <a:rPr lang="en-US"/>
              <a:t>$425 / Rp 6.185.025</a:t>
            </a:r>
            <a:endParaRPr/>
          </a:p>
        </p:txBody>
      </p:sp>
      <p:sp>
        <p:nvSpPr>
          <p:cNvPr id="260" name="Google Shape;260;p28"/>
          <p:cNvSpPr txBox="1"/>
          <p:nvPr>
            <p:ph idx="1" type="body"/>
          </p:nvPr>
        </p:nvSpPr>
        <p:spPr>
          <a:xfrm>
            <a:off x="2815135" y="1990725"/>
            <a:ext cx="1825200" cy="2448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85538"/>
              <a:buNone/>
            </a:pPr>
            <a:r>
              <a:rPr b="1" lang="en-US" sz="1643"/>
              <a:t>Timeline</a:t>
            </a:r>
            <a:endParaRPr b="1" sz="1643"/>
          </a:p>
          <a:p>
            <a:pPr indent="0" lvl="0" marL="0" rtl="0" algn="l">
              <a:lnSpc>
                <a:spcPct val="115000"/>
              </a:lnSpc>
              <a:spcBef>
                <a:spcPts val="1200"/>
              </a:spcBef>
              <a:spcAft>
                <a:spcPts val="0"/>
              </a:spcAft>
              <a:buSzPct val="107446"/>
              <a:buNone/>
            </a:pPr>
            <a:r>
              <a:rPr lang="en-US" sz="1308"/>
              <a:t>Menambah relasi dengan lembaga yang terkait seperti pihak berwajib, psikiater atau psikolog.</a:t>
            </a:r>
            <a:endParaRPr sz="1308"/>
          </a:p>
          <a:p>
            <a:pPr indent="0" lvl="0" marL="0" rtl="0" algn="l">
              <a:lnSpc>
                <a:spcPct val="115000"/>
              </a:lnSpc>
              <a:spcBef>
                <a:spcPts val="1600"/>
              </a:spcBef>
              <a:spcAft>
                <a:spcPts val="1600"/>
              </a:spcAft>
              <a:buSzPct val="107446"/>
              <a:buNone/>
            </a:pPr>
            <a:r>
              <a:rPr lang="en-US" sz="1308"/>
              <a:t>Add some features :</a:t>
            </a:r>
            <a:br>
              <a:rPr lang="en-US" sz="1308"/>
            </a:br>
            <a:r>
              <a:rPr lang="en-US" sz="1308"/>
              <a:t>Added a feature to consult a psychologist or the police.</a:t>
            </a:r>
            <a:endParaRPr sz="1200"/>
          </a:p>
        </p:txBody>
      </p:sp>
      <p:sp>
        <p:nvSpPr>
          <p:cNvPr id="261" name="Google Shape;261;p28"/>
          <p:cNvSpPr txBox="1"/>
          <p:nvPr>
            <p:ph idx="1" type="body"/>
          </p:nvPr>
        </p:nvSpPr>
        <p:spPr>
          <a:xfrm>
            <a:off x="6582529" y="1990725"/>
            <a:ext cx="18252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US"/>
              <a:t>Roles</a:t>
            </a:r>
            <a:endParaRPr b="1"/>
          </a:p>
          <a:p>
            <a:pPr indent="0" lvl="0" marL="0" rtl="0" algn="l">
              <a:lnSpc>
                <a:spcPct val="115000"/>
              </a:lnSpc>
              <a:spcBef>
                <a:spcPts val="1200"/>
              </a:spcBef>
              <a:spcAft>
                <a:spcPts val="1200"/>
              </a:spcAft>
              <a:buSzPts val="1300"/>
              <a:buNone/>
            </a:pPr>
            <a:r>
              <a:rPr lang="en-US"/>
              <a:t>Fix a dataset and accuracy by adding a training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65" name="Shape 265"/>
        <p:cNvGrpSpPr/>
        <p:nvPr/>
      </p:nvGrpSpPr>
      <p:grpSpPr>
        <a:xfrm>
          <a:off x="0" y="0"/>
          <a:ext cx="0" cy="0"/>
          <a:chOff x="0" y="0"/>
          <a:chExt cx="0" cy="0"/>
        </a:xfrm>
      </p:grpSpPr>
      <p:sp>
        <p:nvSpPr>
          <p:cNvPr id="266" name="Google Shape;266;p29"/>
          <p:cNvSpPr txBox="1"/>
          <p:nvPr>
            <p:ph type="title"/>
          </p:nvPr>
        </p:nvSpPr>
        <p:spPr>
          <a:xfrm>
            <a:off x="2173100" y="0"/>
            <a:ext cx="70104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US" sz="3940"/>
              <a:t>Project Milestones for 2022</a:t>
            </a:r>
            <a:endParaRPr sz="3940"/>
          </a:p>
          <a:p>
            <a:pPr indent="0" lvl="0" marL="0" rtl="0" algn="ctr">
              <a:lnSpc>
                <a:spcPct val="100000"/>
              </a:lnSpc>
              <a:spcBef>
                <a:spcPts val="0"/>
              </a:spcBef>
              <a:spcAft>
                <a:spcPts val="0"/>
              </a:spcAft>
              <a:buSzPts val="990"/>
              <a:buNone/>
            </a:pPr>
            <a:r>
              <a:rPr b="1" lang="en-US" sz="1740"/>
              <a:t>(to end of year)</a:t>
            </a:r>
            <a:endParaRPr b="1" sz="1740"/>
          </a:p>
        </p:txBody>
      </p:sp>
      <p:sp>
        <p:nvSpPr>
          <p:cNvPr id="267" name="Google Shape;267;p29"/>
          <p:cNvSpPr/>
          <p:nvPr/>
        </p:nvSpPr>
        <p:spPr>
          <a:xfrm rot="-711236">
            <a:off x="6465750"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9"/>
          <p:cNvSpPr/>
          <p:nvPr/>
        </p:nvSpPr>
        <p:spPr>
          <a:xfrm flipH="1" rot="711236">
            <a:off x="5181012"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9"/>
          <p:cNvSpPr/>
          <p:nvPr/>
        </p:nvSpPr>
        <p:spPr>
          <a:xfrm rot="-711236">
            <a:off x="3899938"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 name="Google Shape;270;p29"/>
          <p:cNvGrpSpPr/>
          <p:nvPr/>
        </p:nvGrpSpPr>
        <p:grpSpPr>
          <a:xfrm>
            <a:off x="4323288" y="1349278"/>
            <a:ext cx="1849078" cy="1334044"/>
            <a:chOff x="4398551" y="1188386"/>
            <a:chExt cx="1770300" cy="1278309"/>
          </a:xfrm>
        </p:grpSpPr>
        <p:sp>
          <p:nvSpPr>
            <p:cNvPr id="271" name="Google Shape;271;p29"/>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9"/>
            <p:cNvSpPr txBox="1"/>
            <p:nvPr/>
          </p:nvSpPr>
          <p:spPr>
            <a:xfrm>
              <a:off x="4921731" y="1985297"/>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i="0" lang="en-US" sz="1000" u="none" cap="none" strike="noStrike">
                  <a:solidFill>
                    <a:srgbClr val="5E5E5E"/>
                  </a:solidFill>
                  <a:latin typeface="Roboto"/>
                  <a:ea typeface="Roboto"/>
                  <a:cs typeface="Roboto"/>
                  <a:sym typeface="Roboto"/>
                </a:rPr>
                <a:t>July</a:t>
              </a:r>
              <a:endParaRPr b="1" i="0" sz="1000" u="none" cap="none" strike="noStrike">
                <a:solidFill>
                  <a:srgbClr val="5E5E5E"/>
                </a:solidFill>
                <a:latin typeface="Roboto"/>
                <a:ea typeface="Roboto"/>
                <a:cs typeface="Roboto"/>
                <a:sym typeface="Roboto"/>
              </a:endParaRPr>
            </a:p>
          </p:txBody>
        </p:sp>
        <p:sp>
          <p:nvSpPr>
            <p:cNvPr id="273" name="Google Shape;273;p29"/>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9"/>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9"/>
            <p:cNvSpPr txBox="1"/>
            <p:nvPr/>
          </p:nvSpPr>
          <p:spPr>
            <a:xfrm>
              <a:off x="4398551" y="1188386"/>
              <a:ext cx="1770300" cy="703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900"/>
                <a:buFont typeface="Arial"/>
                <a:buNone/>
              </a:pPr>
              <a:r>
                <a:rPr b="0" i="0" lang="en-US" sz="900" u="none" cap="none" strike="noStrike">
                  <a:solidFill>
                    <a:srgbClr val="5E5E5E"/>
                  </a:solidFill>
                  <a:latin typeface="Arial"/>
                  <a:ea typeface="Arial"/>
                  <a:cs typeface="Arial"/>
                  <a:sym typeface="Arial"/>
                </a:rPr>
                <a:t>Preparation to create new features in the form of UI design for W3C application development.</a:t>
              </a:r>
              <a:endParaRPr b="0" i="0" sz="900" u="none" cap="none" strike="noStrike">
                <a:solidFill>
                  <a:srgbClr val="5E5E5E"/>
                </a:solidFill>
                <a:latin typeface="Arial"/>
                <a:ea typeface="Arial"/>
                <a:cs typeface="Arial"/>
                <a:sym typeface="Arial"/>
              </a:endParaRPr>
            </a:p>
          </p:txBody>
        </p:sp>
      </p:grpSp>
      <p:sp>
        <p:nvSpPr>
          <p:cNvPr id="276" name="Google Shape;276;p29"/>
          <p:cNvSpPr/>
          <p:nvPr/>
        </p:nvSpPr>
        <p:spPr>
          <a:xfrm flipH="1" rot="711236">
            <a:off x="2608258" y="262720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 name="Google Shape;277;p29"/>
          <p:cNvGrpSpPr/>
          <p:nvPr/>
        </p:nvGrpSpPr>
        <p:grpSpPr>
          <a:xfrm>
            <a:off x="2953822" y="2814328"/>
            <a:ext cx="2022307" cy="1152491"/>
            <a:chOff x="2971310" y="2745058"/>
            <a:chExt cx="1873200" cy="1027455"/>
          </a:xfrm>
        </p:grpSpPr>
        <p:sp>
          <p:nvSpPr>
            <p:cNvPr id="278" name="Google Shape;278;p29"/>
            <p:cNvSpPr txBox="1"/>
            <p:nvPr/>
          </p:nvSpPr>
          <p:spPr>
            <a:xfrm>
              <a:off x="2971310" y="2745058"/>
              <a:ext cx="18732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i="0" lang="en-US" sz="1000" u="none" cap="none" strike="noStrike">
                  <a:solidFill>
                    <a:srgbClr val="701C7F"/>
                  </a:solidFill>
                  <a:latin typeface="Roboto"/>
                  <a:ea typeface="Roboto"/>
                  <a:cs typeface="Roboto"/>
                  <a:sym typeface="Roboto"/>
                </a:rPr>
                <a:t>May-June</a:t>
              </a:r>
              <a:endParaRPr b="1" i="0" sz="1000" u="none" cap="none" strike="noStrike">
                <a:solidFill>
                  <a:srgbClr val="701C7F"/>
                </a:solidFill>
                <a:latin typeface="Roboto"/>
                <a:ea typeface="Roboto"/>
                <a:cs typeface="Roboto"/>
                <a:sym typeface="Roboto"/>
              </a:endParaRPr>
            </a:p>
          </p:txBody>
        </p:sp>
        <p:sp>
          <p:nvSpPr>
            <p:cNvPr id="279" name="Google Shape;279;p29"/>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9"/>
            <p:cNvSpPr txBox="1"/>
            <p:nvPr/>
          </p:nvSpPr>
          <p:spPr>
            <a:xfrm>
              <a:off x="3066229" y="3097246"/>
              <a:ext cx="1624200" cy="489312"/>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900"/>
                <a:buFont typeface="Arial"/>
                <a:buNone/>
              </a:pPr>
              <a:r>
                <a:rPr b="0" i="0" lang="en-US" sz="900" u="none" cap="none" strike="noStrike">
                  <a:solidFill>
                    <a:srgbClr val="FFFFFF"/>
                  </a:solidFill>
                  <a:latin typeface="Arial"/>
                  <a:ea typeface="Arial"/>
                  <a:cs typeface="Arial"/>
                  <a:sym typeface="Arial"/>
                </a:rPr>
                <a:t>Create predictive models and create UI/UX designs and also deploy models.</a:t>
              </a:r>
              <a:endParaRPr b="0" i="0" sz="900" u="none" cap="none" strike="noStrike">
                <a:solidFill>
                  <a:srgbClr val="FFFFFF"/>
                </a:solidFill>
                <a:latin typeface="Arial"/>
                <a:ea typeface="Arial"/>
                <a:cs typeface="Arial"/>
                <a:sym typeface="Arial"/>
              </a:endParaRPr>
            </a:p>
          </p:txBody>
        </p:sp>
        <p:sp>
          <p:nvSpPr>
            <p:cNvPr id="281" name="Google Shape;281;p29"/>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2" name="Google Shape;282;p29"/>
          <p:cNvSpPr/>
          <p:nvPr/>
        </p:nvSpPr>
        <p:spPr>
          <a:xfrm rot="-711236">
            <a:off x="1334133" y="262720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3" name="Google Shape;283;p29"/>
          <p:cNvGrpSpPr/>
          <p:nvPr/>
        </p:nvGrpSpPr>
        <p:grpSpPr>
          <a:xfrm>
            <a:off x="5586175" y="2683244"/>
            <a:ext cx="1712700" cy="1230715"/>
            <a:chOff x="5796625" y="2541798"/>
            <a:chExt cx="1712700" cy="1230715"/>
          </a:xfrm>
        </p:grpSpPr>
        <p:sp>
          <p:nvSpPr>
            <p:cNvPr id="284" name="Google Shape;284;p29"/>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9"/>
            <p:cNvSpPr txBox="1"/>
            <p:nvPr/>
          </p:nvSpPr>
          <p:spPr>
            <a:xfrm>
              <a:off x="6190517" y="2681553"/>
              <a:ext cx="924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i="0" lang="en-US" sz="1000" u="none" cap="none" strike="noStrike">
                  <a:solidFill>
                    <a:srgbClr val="5E5E5E"/>
                  </a:solidFill>
                  <a:latin typeface="Roboto"/>
                  <a:ea typeface="Roboto"/>
                  <a:cs typeface="Roboto"/>
                  <a:sym typeface="Roboto"/>
                </a:rPr>
                <a:t>August</a:t>
              </a:r>
              <a:endParaRPr b="1" i="0" sz="1000" u="none" cap="none" strike="noStrike">
                <a:solidFill>
                  <a:srgbClr val="5E5E5E"/>
                </a:solidFill>
                <a:latin typeface="Roboto"/>
                <a:ea typeface="Roboto"/>
                <a:cs typeface="Roboto"/>
                <a:sym typeface="Roboto"/>
              </a:endParaRPr>
            </a:p>
          </p:txBody>
        </p:sp>
        <p:sp>
          <p:nvSpPr>
            <p:cNvPr id="286" name="Google Shape;286;p29"/>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9"/>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5E5E5E"/>
                </a:solidFill>
                <a:latin typeface="Arial"/>
                <a:ea typeface="Arial"/>
                <a:cs typeface="Arial"/>
                <a:sym typeface="Arial"/>
              </a:endParaRPr>
            </a:p>
          </p:txBody>
        </p:sp>
        <p:sp>
          <p:nvSpPr>
            <p:cNvPr id="288" name="Google Shape;288;p29"/>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9" name="Google Shape;289;p29"/>
          <p:cNvSpPr/>
          <p:nvPr/>
        </p:nvSpPr>
        <p:spPr>
          <a:xfrm rot="-711236">
            <a:off x="6465750"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9"/>
          <p:cNvSpPr/>
          <p:nvPr/>
        </p:nvSpPr>
        <p:spPr>
          <a:xfrm flipH="1" rot="711236">
            <a:off x="5180987"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1" name="Google Shape;291;p29"/>
          <p:cNvGrpSpPr/>
          <p:nvPr/>
        </p:nvGrpSpPr>
        <p:grpSpPr>
          <a:xfrm>
            <a:off x="1789875" y="1349278"/>
            <a:ext cx="1712700" cy="1279547"/>
            <a:chOff x="1637475" y="1187148"/>
            <a:chExt cx="1712700" cy="1279547"/>
          </a:xfrm>
        </p:grpSpPr>
        <p:sp>
          <p:nvSpPr>
            <p:cNvPr id="292" name="Google Shape;292;p29"/>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9"/>
            <p:cNvSpPr txBox="1"/>
            <p:nvPr/>
          </p:nvSpPr>
          <p:spPr>
            <a:xfrm>
              <a:off x="2144544" y="1985297"/>
              <a:ext cx="6969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i="0" lang="en-US" sz="1000" u="none" cap="none" strike="noStrike">
                  <a:solidFill>
                    <a:srgbClr val="701C7F"/>
                  </a:solidFill>
                  <a:latin typeface="Roboto"/>
                  <a:ea typeface="Roboto"/>
                  <a:cs typeface="Roboto"/>
                  <a:sym typeface="Roboto"/>
                </a:rPr>
                <a:t>April</a:t>
              </a:r>
              <a:endParaRPr b="1" i="0" sz="1000" u="none" cap="none" strike="noStrike">
                <a:solidFill>
                  <a:srgbClr val="701C7F"/>
                </a:solidFill>
                <a:latin typeface="Roboto"/>
                <a:ea typeface="Roboto"/>
                <a:cs typeface="Roboto"/>
                <a:sym typeface="Roboto"/>
              </a:endParaRPr>
            </a:p>
          </p:txBody>
        </p:sp>
        <p:sp>
          <p:nvSpPr>
            <p:cNvPr id="294" name="Google Shape;294;p29"/>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9"/>
            <p:cNvSpPr txBox="1"/>
            <p:nvPr/>
          </p:nvSpPr>
          <p:spPr>
            <a:xfrm>
              <a:off x="1677818" y="1187148"/>
              <a:ext cx="1624200" cy="62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900"/>
                <a:buFont typeface="Arial"/>
                <a:buNone/>
              </a:pPr>
              <a:r>
                <a:rPr b="0" i="0" lang="en-US" sz="900" u="none" cap="none" strike="noStrike">
                  <a:solidFill>
                    <a:srgbClr val="FFFFFF"/>
                  </a:solidFill>
                  <a:latin typeface="Roboto"/>
                  <a:ea typeface="Roboto"/>
                  <a:cs typeface="Roboto"/>
                  <a:sym typeface="Roboto"/>
                </a:rPr>
                <a:t>Forming a team, determining the theme and also making project proposals.</a:t>
              </a:r>
              <a:endParaRPr b="0" i="0" sz="900" u="none" cap="none" strike="noStrike">
                <a:solidFill>
                  <a:srgbClr val="FFFFFF"/>
                </a:solidFill>
                <a:latin typeface="Arial"/>
                <a:ea typeface="Arial"/>
                <a:cs typeface="Arial"/>
                <a:sym typeface="Arial"/>
              </a:endParaRPr>
            </a:p>
          </p:txBody>
        </p:sp>
        <p:sp>
          <p:nvSpPr>
            <p:cNvPr id="296" name="Google Shape;296;p29"/>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 name="Google Shape;297;p29"/>
          <p:cNvSpPr/>
          <p:nvPr/>
        </p:nvSpPr>
        <p:spPr>
          <a:xfrm rot="-1789476">
            <a:off x="3852803" y="2712524"/>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9"/>
          <p:cNvSpPr txBox="1"/>
          <p:nvPr/>
        </p:nvSpPr>
        <p:spPr>
          <a:xfrm>
            <a:off x="5610850" y="3191128"/>
            <a:ext cx="1663334" cy="1072819"/>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900"/>
              <a:buFont typeface="Arial"/>
              <a:buNone/>
            </a:pPr>
            <a:r>
              <a:rPr b="0" i="0" lang="en-US" sz="900" u="none" cap="none" strike="noStrike">
                <a:solidFill>
                  <a:srgbClr val="5E5E5E"/>
                </a:solidFill>
                <a:latin typeface="Arial"/>
                <a:ea typeface="Arial"/>
                <a:cs typeface="Arial"/>
                <a:sym typeface="Arial"/>
              </a:rPr>
              <a:t>Preparation of cooperation with government institutions and mental health institutions.</a:t>
            </a:r>
            <a:endParaRPr b="0" i="0" sz="900" u="none" cap="none" strike="noStrike">
              <a:solidFill>
                <a:srgbClr val="5E5E5E"/>
              </a:solidFill>
              <a:latin typeface="Arial"/>
              <a:ea typeface="Arial"/>
              <a:cs typeface="Arial"/>
              <a:sym typeface="Arial"/>
            </a:endParaRPr>
          </a:p>
        </p:txBody>
      </p:sp>
      <p:grpSp>
        <p:nvGrpSpPr>
          <p:cNvPr id="299" name="Google Shape;299;p29"/>
          <p:cNvGrpSpPr/>
          <p:nvPr/>
        </p:nvGrpSpPr>
        <p:grpSpPr>
          <a:xfrm>
            <a:off x="6993075" y="1382059"/>
            <a:ext cx="1712700" cy="1041366"/>
            <a:chOff x="4409300" y="1219942"/>
            <a:chExt cx="1712700" cy="1041366"/>
          </a:xfrm>
        </p:grpSpPr>
        <p:sp>
          <p:nvSpPr>
            <p:cNvPr id="300" name="Google Shape;300;p29"/>
            <p:cNvSpPr txBox="1"/>
            <p:nvPr/>
          </p:nvSpPr>
          <p:spPr>
            <a:xfrm>
              <a:off x="4825748" y="1985308"/>
              <a:ext cx="924300" cy="276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000"/>
                <a:buFont typeface="Arial"/>
                <a:buNone/>
              </a:pPr>
              <a:r>
                <a:rPr b="1" i="0" lang="en-US" sz="1000" u="none" cap="none" strike="noStrike">
                  <a:solidFill>
                    <a:srgbClr val="5E5E5E"/>
                  </a:solidFill>
                  <a:latin typeface="Roboto"/>
                  <a:ea typeface="Roboto"/>
                  <a:cs typeface="Roboto"/>
                  <a:sym typeface="Roboto"/>
                </a:rPr>
                <a:t>September</a:t>
              </a:r>
              <a:endParaRPr b="1" i="0" sz="1000" u="none" cap="none" strike="noStrike">
                <a:solidFill>
                  <a:srgbClr val="5E5E5E"/>
                </a:solidFill>
                <a:latin typeface="Roboto"/>
                <a:ea typeface="Roboto"/>
                <a:cs typeface="Roboto"/>
                <a:sym typeface="Roboto"/>
              </a:endParaRPr>
            </a:p>
          </p:txBody>
        </p:sp>
        <p:sp>
          <p:nvSpPr>
            <p:cNvPr id="301" name="Google Shape;301;p29"/>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9"/>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9"/>
            <p:cNvSpPr txBox="1"/>
            <p:nvPr/>
          </p:nvSpPr>
          <p:spPr>
            <a:xfrm>
              <a:off x="4433725" y="1266288"/>
              <a:ext cx="1663800" cy="620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900"/>
                <a:buFont typeface="Arial"/>
                <a:buNone/>
              </a:pPr>
              <a:r>
                <a:rPr b="0" i="0" lang="en-US" sz="900" u="none" cap="none" strike="noStrike">
                  <a:solidFill>
                    <a:srgbClr val="5E5E5E"/>
                  </a:solidFill>
                  <a:latin typeface="Arial"/>
                  <a:ea typeface="Arial"/>
                  <a:cs typeface="Arial"/>
                  <a:sym typeface="Arial"/>
                </a:rPr>
                <a:t>Develop a feature that is lacking and try to use it for the public.</a:t>
              </a:r>
              <a:endParaRPr b="0" i="0" sz="900" u="none" cap="none" strike="noStrike">
                <a:solidFill>
                  <a:srgbClr val="5E5E5E"/>
                </a:solidFill>
                <a:latin typeface="Arial"/>
                <a:ea typeface="Arial"/>
                <a:cs typeface="Arial"/>
                <a:sym typeface="Arial"/>
              </a:endParaRPr>
            </a:p>
          </p:txBody>
        </p:sp>
      </p:grpSp>
      <p:sp>
        <p:nvSpPr>
          <p:cNvPr id="304" name="Google Shape;304;p29"/>
          <p:cNvSpPr/>
          <p:nvPr/>
        </p:nvSpPr>
        <p:spPr>
          <a:xfrm rot="-1789476">
            <a:off x="7791453" y="2452699"/>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41B47"/>
        </a:solidFill>
      </p:bgPr>
    </p:bg>
    <p:spTree>
      <p:nvGrpSpPr>
        <p:cNvPr id="308" name="Shape 308"/>
        <p:cNvGrpSpPr/>
        <p:nvPr/>
      </p:nvGrpSpPr>
      <p:grpSpPr>
        <a:xfrm>
          <a:off x="0" y="0"/>
          <a:ext cx="0" cy="0"/>
          <a:chOff x="0" y="0"/>
          <a:chExt cx="0" cy="0"/>
        </a:xfrm>
      </p:grpSpPr>
      <p:sp>
        <p:nvSpPr>
          <p:cNvPr id="309" name="Google Shape;309;p30"/>
          <p:cNvSpPr txBox="1"/>
          <p:nvPr>
            <p:ph type="title"/>
          </p:nvPr>
        </p:nvSpPr>
        <p:spPr>
          <a:xfrm>
            <a:off x="819150" y="288225"/>
            <a:ext cx="7505700" cy="565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Budgeting - 1 - USD 5k / IDR 70m</a:t>
            </a:r>
            <a:endParaRPr/>
          </a:p>
        </p:txBody>
      </p:sp>
      <p:graphicFrame>
        <p:nvGraphicFramePr>
          <p:cNvPr id="310" name="Google Shape;310;p30"/>
          <p:cNvGraphicFramePr/>
          <p:nvPr/>
        </p:nvGraphicFramePr>
        <p:xfrm>
          <a:off x="819150" y="853765"/>
          <a:ext cx="3000000" cy="3000000"/>
        </p:xfrm>
        <a:graphic>
          <a:graphicData uri="http://schemas.openxmlformats.org/drawingml/2006/table">
            <a:tbl>
              <a:tblPr>
                <a:noFill/>
                <a:tableStyleId>{69CF783C-BF69-490B-B3CD-D92A45755D19}</a:tableStyleId>
              </a:tblPr>
              <a:tblGrid>
                <a:gridCol w="3040925"/>
                <a:gridCol w="1785075"/>
                <a:gridCol w="2413000"/>
              </a:tblGrid>
              <a:tr h="4860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Category</a:t>
                      </a:r>
                      <a:endParaRPr b="1" sz="1400" u="none" cap="none" strike="noStrike"/>
                    </a:p>
                  </a:txBody>
                  <a:tcPr marT="91425" marB="91425" marR="91425" marL="91425">
                    <a:solidFill>
                      <a:srgbClr val="76A5A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Proportions (max)</a:t>
                      </a:r>
                      <a:endParaRPr b="1" sz="1400" u="none" cap="none" strike="noStrike"/>
                    </a:p>
                  </a:txBody>
                  <a:tcPr marT="91425" marB="91425" marR="91425" marL="91425">
                    <a:solidFill>
                      <a:srgbClr val="76A5A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Budget (max) in USD</a:t>
                      </a:r>
                      <a:endParaRPr b="1" sz="1400" u="none" cap="none" strike="noStrike"/>
                    </a:p>
                  </a:txBody>
                  <a:tcPr marT="91425" marB="91425" marR="91425" marL="91425">
                    <a:solidFill>
                      <a:srgbClr val="76A5AF"/>
                    </a:solidFill>
                  </a:tcPr>
                </a:tc>
              </a:tr>
              <a:tr h="486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Team Salary (4 person)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$1.500 / Rp 21.951.750</a:t>
                      </a:r>
                      <a:endParaRPr sz="1400" u="none" cap="none" strike="noStrike"/>
                    </a:p>
                  </a:txBody>
                  <a:tcPr marT="91425" marB="91425" marR="91425" marL="91425"/>
                </a:tc>
              </a:tr>
              <a:tr h="4905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Research / Operational</a:t>
                      </a:r>
                      <a:endParaRPr sz="1200" u="none" cap="none" strike="noStrike"/>
                    </a:p>
                  </a:txBody>
                  <a:tcPr marT="91425" marB="91425" marR="91425" marL="91425">
                    <a:solidFill>
                      <a:srgbClr val="76A5A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70%</a:t>
                      </a:r>
                      <a:endParaRPr sz="1400" u="none" cap="none" strike="noStrike"/>
                    </a:p>
                  </a:txBody>
                  <a:tcPr marT="91425" marB="91425" marR="91425" marL="91425">
                    <a:solidFill>
                      <a:srgbClr val="76A5A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$4.000 / Rp 58.476.000</a:t>
                      </a:r>
                      <a:endParaRPr sz="1400" u="none" cap="none" strike="noStrike"/>
                    </a:p>
                  </a:txBody>
                  <a:tcPr marT="91425" marB="91425" marR="91425" marL="91425">
                    <a:solidFill>
                      <a:srgbClr val="76A5AF"/>
                    </a:solidFill>
                  </a:tcPr>
                </a:tc>
              </a:tr>
              <a:tr h="536500">
                <a:tc>
                  <a:txBody>
                    <a:bodyPr/>
                    <a:lstStyle/>
                    <a:p>
                      <a:pPr indent="-311150" lvl="0" marL="457200" marR="0" rtl="0" algn="l">
                        <a:lnSpc>
                          <a:spcPct val="100000"/>
                        </a:lnSpc>
                        <a:spcBef>
                          <a:spcPts val="0"/>
                        </a:spcBef>
                        <a:spcAft>
                          <a:spcPts val="0"/>
                        </a:spcAft>
                        <a:buClr>
                          <a:srgbClr val="000000"/>
                        </a:buClr>
                        <a:buSzPts val="1300"/>
                        <a:buFont typeface="Arial"/>
                        <a:buChar char="-"/>
                      </a:pPr>
                      <a:r>
                        <a:rPr lang="en-US" sz="1300" u="none" cap="none" strike="noStrike"/>
                        <a:t>Prototyping</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$1.250 / Rp 18.268.750</a:t>
                      </a:r>
                      <a:endParaRPr sz="1400" u="none" cap="none" strike="noStrike"/>
                    </a:p>
                  </a:txBody>
                  <a:tcPr marT="91425" marB="91425" marR="91425" marL="91425"/>
                </a:tc>
              </a:tr>
              <a:tr h="490575">
                <a:tc>
                  <a:txBody>
                    <a:bodyPr/>
                    <a:lstStyle/>
                    <a:p>
                      <a:pPr indent="-311150" lvl="0" marL="457200" marR="0" rtl="0" algn="l">
                        <a:lnSpc>
                          <a:spcPct val="100000"/>
                        </a:lnSpc>
                        <a:spcBef>
                          <a:spcPts val="0"/>
                        </a:spcBef>
                        <a:spcAft>
                          <a:spcPts val="0"/>
                        </a:spcAft>
                        <a:buClr>
                          <a:srgbClr val="000000"/>
                        </a:buClr>
                        <a:buSzPts val="1300"/>
                        <a:buFont typeface="Arial"/>
                        <a:buChar char="-"/>
                      </a:pPr>
                      <a:r>
                        <a:rPr lang="en-US" sz="1400" u="none" cap="none" strike="noStrike"/>
                        <a:t>learning/capacity building, survey/FGD/data collections</a:t>
                      </a:r>
                      <a:endParaRPr sz="16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$1.000 / Rp 14.615.000</a:t>
                      </a:r>
                      <a:endParaRPr sz="1400" u="none" cap="none" strike="noStrike"/>
                    </a:p>
                  </a:txBody>
                  <a:tcPr marT="91425" marB="91425" marR="91425" marL="91425"/>
                </a:tc>
              </a:tr>
              <a:tr h="472200">
                <a:tc>
                  <a:txBody>
                    <a:bodyPr/>
                    <a:lstStyle/>
                    <a:p>
                      <a:pPr indent="-304800" lvl="0" marL="457200" marR="0" rtl="0" algn="l">
                        <a:lnSpc>
                          <a:spcPct val="100000"/>
                        </a:lnSpc>
                        <a:spcBef>
                          <a:spcPts val="0"/>
                        </a:spcBef>
                        <a:spcAft>
                          <a:spcPts val="0"/>
                        </a:spcAft>
                        <a:buClr>
                          <a:srgbClr val="000000"/>
                        </a:buClr>
                        <a:buSzPts val="1200"/>
                        <a:buFont typeface="Arial"/>
                        <a:buChar char="-"/>
                      </a:pPr>
                      <a:r>
                        <a:rPr lang="en-US" sz="1400" u="none" cap="none" strike="noStrike">
                          <a:latin typeface="Arial"/>
                          <a:ea typeface="Arial"/>
                          <a:cs typeface="Arial"/>
                          <a:sym typeface="Arial"/>
                        </a:rPr>
                        <a:t>transportation expenses</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$700 / Rp 10.230.500</a:t>
                      </a:r>
                      <a:endParaRPr sz="1400" u="none" cap="none" strike="noStrike"/>
                    </a:p>
                  </a:txBody>
                  <a:tcPr marT="91425" marB="91425" marR="91425" marL="91425"/>
                </a:tc>
              </a:tr>
              <a:tr h="472200">
                <a:tc>
                  <a:txBody>
                    <a:bodyPr/>
                    <a:lstStyle/>
                    <a:p>
                      <a:pPr indent="-304800" lvl="0" marL="457200" marR="0" rtl="0" algn="l">
                        <a:lnSpc>
                          <a:spcPct val="100000"/>
                        </a:lnSpc>
                        <a:spcBef>
                          <a:spcPts val="0"/>
                        </a:spcBef>
                        <a:spcAft>
                          <a:spcPts val="0"/>
                        </a:spcAft>
                        <a:buClr>
                          <a:srgbClr val="000000"/>
                        </a:buClr>
                        <a:buSzPts val="1200"/>
                        <a:buFont typeface="Arial"/>
                        <a:buChar char="-"/>
                      </a:pPr>
                      <a:r>
                        <a:rPr lang="en-US" sz="1200" u="none" cap="none" strike="noStrike"/>
                        <a:t>legalities, patent/copyright registration, product certificate</a:t>
                      </a:r>
                      <a:r>
                        <a:rPr lang="en-US" sz="1200" u="none" cap="none" strike="noStrike">
                          <a:solidFill>
                            <a:schemeClr val="dk1"/>
                          </a:solidFill>
                        </a:rPr>
                        <a:t>ion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$550 / Rp 8.038.250</a:t>
                      </a:r>
                      <a:endParaRPr sz="1600" u="none" cap="none" strike="noStrike"/>
                    </a:p>
                  </a:txBody>
                  <a:tcPr marT="91425" marB="91425" marR="91425" marL="91425"/>
                </a:tc>
              </a:tr>
            </a:tbl>
          </a:graphicData>
        </a:graphic>
      </p:graphicFrame>
      <p:sp>
        <p:nvSpPr>
          <p:cNvPr id="311" name="Google Shape;311;p30"/>
          <p:cNvSpPr txBox="1"/>
          <p:nvPr/>
        </p:nvSpPr>
        <p:spPr>
          <a:xfrm>
            <a:off x="819150" y="4501775"/>
            <a:ext cx="1532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2" name="Google Shape;312;p30"/>
          <p:cNvSpPr txBox="1"/>
          <p:nvPr/>
        </p:nvSpPr>
        <p:spPr>
          <a:xfrm>
            <a:off x="761675" y="4440725"/>
            <a:ext cx="1360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Calibri"/>
                <a:ea typeface="Calibri"/>
                <a:cs typeface="Calibri"/>
                <a:sym typeface="Calibri"/>
              </a:rPr>
              <a:t>*1 USD = Rp 14.643</a:t>
            </a:r>
            <a:endParaRPr b="1" i="0" sz="11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6" name="Shape 316"/>
        <p:cNvGrpSpPr/>
        <p:nvPr/>
      </p:nvGrpSpPr>
      <p:grpSpPr>
        <a:xfrm>
          <a:off x="0" y="0"/>
          <a:ext cx="0" cy="0"/>
          <a:chOff x="0" y="0"/>
          <a:chExt cx="0" cy="0"/>
        </a:xfrm>
      </p:grpSpPr>
      <p:sp>
        <p:nvSpPr>
          <p:cNvPr id="317" name="Google Shape;317;p31"/>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731B4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18" name="Google Shape;318;p31"/>
          <p:cNvGrpSpPr/>
          <p:nvPr/>
        </p:nvGrpSpPr>
        <p:grpSpPr>
          <a:xfrm>
            <a:off x="0" y="0"/>
            <a:ext cx="9144564" cy="5143529"/>
            <a:chOff x="0" y="0"/>
            <a:chExt cx="9144564" cy="5143529"/>
          </a:xfrm>
        </p:grpSpPr>
        <p:sp>
          <p:nvSpPr>
            <p:cNvPr id="319" name="Google Shape;319;p31"/>
            <p:cNvSpPr/>
            <p:nvPr/>
          </p:nvSpPr>
          <p:spPr>
            <a:xfrm>
              <a:off x="3582599" y="1550700"/>
              <a:ext cx="5561965" cy="3592829"/>
            </a:xfrm>
            <a:custGeom>
              <a:rect b="b" l="l" r="r" t="t"/>
              <a:pathLst>
                <a:path extrusionOk="0" h="3592829" w="5561965">
                  <a:moveTo>
                    <a:pt x="5561399" y="3592799"/>
                  </a:moveTo>
                  <a:lnTo>
                    <a:pt x="0" y="3592799"/>
                  </a:lnTo>
                  <a:lnTo>
                    <a:pt x="5561399" y="0"/>
                  </a:lnTo>
                  <a:lnTo>
                    <a:pt x="5561399" y="3592799"/>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31"/>
            <p:cNvSpPr/>
            <p:nvPr/>
          </p:nvSpPr>
          <p:spPr>
            <a:xfrm>
              <a:off x="30" y="2824500"/>
              <a:ext cx="7370445" cy="2319020"/>
            </a:xfrm>
            <a:custGeom>
              <a:rect b="b" l="l" r="r" t="t"/>
              <a:pathLst>
                <a:path extrusionOk="0" h="2319020" w="7370445">
                  <a:moveTo>
                    <a:pt x="7370399" y="2318999"/>
                  </a:moveTo>
                  <a:lnTo>
                    <a:pt x="0" y="2318999"/>
                  </a:lnTo>
                  <a:lnTo>
                    <a:pt x="0" y="0"/>
                  </a:lnTo>
                  <a:lnTo>
                    <a:pt x="7370399" y="2318999"/>
                  </a:lnTo>
                  <a:close/>
                </a:path>
              </a:pathLst>
            </a:custGeom>
            <a:solidFill>
              <a:srgbClr val="C4A15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321" name="Google Shape;321;p31"/>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322" name="Google Shape;322;p31"/>
            <p:cNvSpPr/>
            <p:nvPr/>
          </p:nvSpPr>
          <p:spPr>
            <a:xfrm>
              <a:off x="203224" y="206250"/>
              <a:ext cx="8737600" cy="4731385"/>
            </a:xfrm>
            <a:custGeom>
              <a:rect b="b" l="l" r="r" t="t"/>
              <a:pathLst>
                <a:path extrusionOk="0" h="4731385" w="8737600">
                  <a:moveTo>
                    <a:pt x="8737499" y="4730999"/>
                  </a:moveTo>
                  <a:lnTo>
                    <a:pt x="0" y="4730999"/>
                  </a:lnTo>
                  <a:lnTo>
                    <a:pt x="0" y="0"/>
                  </a:lnTo>
                  <a:lnTo>
                    <a:pt x="8737499" y="0"/>
                  </a:lnTo>
                  <a:lnTo>
                    <a:pt x="8737499" y="473099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23" name="Google Shape;323;p31"/>
          <p:cNvSpPr txBox="1"/>
          <p:nvPr>
            <p:ph type="title"/>
          </p:nvPr>
        </p:nvSpPr>
        <p:spPr>
          <a:xfrm>
            <a:off x="892175" y="347533"/>
            <a:ext cx="571246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Budgeting - 2 - USD 10k / IDR 140m</a:t>
            </a:r>
            <a:endParaRPr/>
          </a:p>
        </p:txBody>
      </p:sp>
      <p:graphicFrame>
        <p:nvGraphicFramePr>
          <p:cNvPr id="324" name="Google Shape;324;p31"/>
          <p:cNvGraphicFramePr/>
          <p:nvPr/>
        </p:nvGraphicFramePr>
        <p:xfrm>
          <a:off x="814387" y="849002"/>
          <a:ext cx="3000000" cy="3000000"/>
        </p:xfrm>
        <a:graphic>
          <a:graphicData uri="http://schemas.openxmlformats.org/drawingml/2006/table">
            <a:tbl>
              <a:tblPr bandRow="1" firstRow="1">
                <a:noFill/>
                <a:tableStyleId>{C6888B4F-2977-469B-AC03-5B916188678B}</a:tableStyleId>
              </a:tblPr>
              <a:tblGrid>
                <a:gridCol w="3041025"/>
                <a:gridCol w="1784975"/>
                <a:gridCol w="2413000"/>
              </a:tblGrid>
              <a:tr h="396200">
                <a:tc>
                  <a:txBody>
                    <a:bodyPr/>
                    <a:lstStyle/>
                    <a:p>
                      <a:pPr indent="0" lvl="0" marL="85725" marR="0" rtl="0" algn="l">
                        <a:lnSpc>
                          <a:spcPct val="100000"/>
                        </a:lnSpc>
                        <a:spcBef>
                          <a:spcPts val="0"/>
                        </a:spcBef>
                        <a:spcAft>
                          <a:spcPts val="0"/>
                        </a:spcAft>
                        <a:buNone/>
                      </a:pPr>
                      <a:r>
                        <a:rPr b="1" lang="en-US" sz="1400" u="none" cap="none" strike="noStrike">
                          <a:latin typeface="Arial"/>
                          <a:ea typeface="Arial"/>
                          <a:cs typeface="Arial"/>
                          <a:sym typeface="Arial"/>
                        </a:rPr>
                        <a:t>Category</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b="1" lang="en-US" sz="1400" u="none" cap="none" strike="noStrike">
                          <a:latin typeface="Arial"/>
                          <a:ea typeface="Arial"/>
                          <a:cs typeface="Arial"/>
                          <a:sym typeface="Arial"/>
                        </a:rPr>
                        <a:t>Proportions</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b="1" lang="en-US" sz="1400" u="none" cap="none" strike="noStrike">
                          <a:latin typeface="Arial"/>
                          <a:ea typeface="Arial"/>
                          <a:cs typeface="Arial"/>
                          <a:sym typeface="Arial"/>
                        </a:rPr>
                        <a:t>Budget (max) in USD</a:t>
                      </a:r>
                      <a:endParaRPr sz="1400" u="none" cap="none" strike="noStrike">
                        <a:latin typeface="Arial"/>
                        <a:ea typeface="Arial"/>
                        <a:cs typeface="Arial"/>
                        <a:sym typeface="Arial"/>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All aspects covered in Budgeting - 1</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50%</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$5.000 / Rp 73.172.500</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Additional Budget for Team Salary</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15%</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$1.500 / Rp 21.951.750</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Additional Budget for Research/Ops</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20%</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$1.750/ Rp 25.618.250</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Marketing and Sales</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20%</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$1.850 / Rp 27.082.150</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609550">
                <a:tc>
                  <a:txBody>
                    <a:bodyPr/>
                    <a:lstStyle/>
                    <a:p>
                      <a:pPr indent="0" lvl="0" marL="85725" marR="368935" rtl="0" algn="l">
                        <a:lnSpc>
                          <a:spcPct val="100000"/>
                        </a:lnSpc>
                        <a:spcBef>
                          <a:spcPts val="0"/>
                        </a:spcBef>
                        <a:spcAft>
                          <a:spcPts val="0"/>
                        </a:spcAft>
                        <a:buNone/>
                      </a:pPr>
                      <a:r>
                        <a:rPr lang="en-US" sz="1400" u="none" cap="none" strike="noStrike">
                          <a:latin typeface="Arial"/>
                          <a:ea typeface="Arial"/>
                          <a:cs typeface="Arial"/>
                          <a:sym typeface="Arial"/>
                        </a:rPr>
                        <a:t>Market research and competitive  analysis</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10%</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$1.000 / Rp 14.639.500</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11350">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Future Development / R&amp;D</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20%</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$2.000 / Rp 29.279.000</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Tax</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7%</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85725" marR="0" rtl="0" algn="l">
                        <a:lnSpc>
                          <a:spcPct val="100000"/>
                        </a:lnSpc>
                        <a:spcBef>
                          <a:spcPts val="0"/>
                        </a:spcBef>
                        <a:spcAft>
                          <a:spcPts val="0"/>
                        </a:spcAft>
                        <a:buNone/>
                      </a:pPr>
                      <a:r>
                        <a:rPr lang="en-US" sz="1400" u="none" cap="none" strike="noStrike">
                          <a:latin typeface="Arial"/>
                          <a:ea typeface="Arial"/>
                          <a:cs typeface="Arial"/>
                          <a:sym typeface="Arial"/>
                        </a:rPr>
                        <a:t>$750 / Rp 10.979.625</a:t>
                      </a:r>
                      <a:endParaRPr sz="1400" u="none" cap="none" strike="noStrike">
                        <a:latin typeface="Arial"/>
                        <a:ea typeface="Arial"/>
                        <a:cs typeface="Arial"/>
                        <a:sym typeface="Arial"/>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t>Sustainability</a:t>
            </a:r>
            <a:endParaRPr/>
          </a:p>
        </p:txBody>
      </p:sp>
      <p:sp>
        <p:nvSpPr>
          <p:cNvPr id="330" name="Google Shape;330;p32"/>
          <p:cNvSpPr txBox="1"/>
          <p:nvPr>
            <p:ph idx="1" type="body"/>
          </p:nvPr>
        </p:nvSpPr>
        <p:spPr>
          <a:xfrm>
            <a:off x="819150" y="2384775"/>
            <a:ext cx="4168800" cy="205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US"/>
              <a:t>Sales (penjualan) App: $1.750 / Rp </a:t>
            </a:r>
            <a:r>
              <a:rPr lang="en-US">
                <a:latin typeface="Arial"/>
                <a:ea typeface="Arial"/>
                <a:cs typeface="Arial"/>
                <a:sym typeface="Arial"/>
              </a:rPr>
              <a:t>25.618.250</a:t>
            </a:r>
            <a:r>
              <a:rPr lang="en-US"/>
              <a:t> </a:t>
            </a:r>
            <a:endParaRPr/>
          </a:p>
          <a:p>
            <a:pPr indent="0" lvl="0" marL="0" rtl="0" algn="l">
              <a:lnSpc>
                <a:spcPct val="115000"/>
              </a:lnSpc>
              <a:spcBef>
                <a:spcPts val="1200"/>
              </a:spcBef>
              <a:spcAft>
                <a:spcPts val="0"/>
              </a:spcAft>
              <a:buSzPts val="1300"/>
              <a:buNone/>
            </a:pPr>
            <a:r>
              <a:rPr lang="en-US"/>
              <a:t>Ads : $45 / Rp 658.701 per Month</a:t>
            </a:r>
            <a:endParaRPr/>
          </a:p>
          <a:p>
            <a:pPr indent="0" lvl="0" marL="0" rtl="0" algn="l">
              <a:lnSpc>
                <a:spcPct val="115000"/>
              </a:lnSpc>
              <a:spcBef>
                <a:spcPts val="1200"/>
              </a:spcBef>
              <a:spcAft>
                <a:spcPts val="0"/>
              </a:spcAft>
              <a:buSzPts val="1300"/>
              <a:buNone/>
            </a:pPr>
            <a:r>
              <a:rPr lang="en-US"/>
              <a:t>Subscription (langganan):   $1 (Rp 14.268) / Month</a:t>
            </a:r>
            <a:endParaRPr/>
          </a:p>
          <a:p>
            <a:pPr indent="0" lvl="0" marL="0" rtl="0" algn="l">
              <a:lnSpc>
                <a:spcPct val="115000"/>
              </a:lnSpc>
              <a:spcBef>
                <a:spcPts val="1200"/>
              </a:spcBef>
              <a:spcAft>
                <a:spcPts val="1200"/>
              </a:spcAft>
              <a:buSzPts val="1300"/>
              <a:buNone/>
            </a:pPr>
            <a:r>
              <a:rPr lang="en-US"/>
              <a:t>Rounds of Funding (pembiayaan): $425 / Rp 6.221.065 per Month</a:t>
            </a:r>
            <a:endParaRPr/>
          </a:p>
        </p:txBody>
      </p:sp>
      <p:sp>
        <p:nvSpPr>
          <p:cNvPr id="331" name="Google Shape;331;p32"/>
          <p:cNvSpPr txBox="1"/>
          <p:nvPr>
            <p:ph idx="1" type="body"/>
          </p:nvPr>
        </p:nvSpPr>
        <p:spPr>
          <a:xfrm>
            <a:off x="5045300" y="2349550"/>
            <a:ext cx="3682200" cy="2089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rPr lang="en-US"/>
              <a:t>Running with bare-minimum operations</a:t>
            </a:r>
            <a:endParaRPr/>
          </a:p>
          <a:p>
            <a:pPr indent="-311150" lvl="0" marL="457200" rtl="0" algn="l">
              <a:lnSpc>
                <a:spcPct val="115000"/>
              </a:lnSpc>
              <a:spcBef>
                <a:spcPts val="0"/>
              </a:spcBef>
              <a:spcAft>
                <a:spcPts val="0"/>
              </a:spcAft>
              <a:buSzPts val="1300"/>
              <a:buAutoNum type="arabicPeriod"/>
            </a:pPr>
            <a:r>
              <a:rPr lang="en-US"/>
              <a:t>Reducing overhead and unnecessary costs</a:t>
            </a:r>
            <a:endParaRPr/>
          </a:p>
          <a:p>
            <a:pPr indent="-311150" lvl="0" marL="457200" rtl="0" algn="l">
              <a:lnSpc>
                <a:spcPct val="115000"/>
              </a:lnSpc>
              <a:spcBef>
                <a:spcPts val="0"/>
              </a:spcBef>
              <a:spcAft>
                <a:spcPts val="0"/>
              </a:spcAft>
              <a:buSzPts val="1300"/>
              <a:buAutoNum type="arabicPeriod"/>
            </a:pPr>
            <a:r>
              <a:rPr lang="en-US"/>
              <a:t>Choose appropriate services and third-party vendors</a:t>
            </a:r>
            <a:endParaRPr/>
          </a:p>
        </p:txBody>
      </p:sp>
      <p:sp>
        <p:nvSpPr>
          <p:cNvPr id="332" name="Google Shape;332;p32"/>
          <p:cNvSpPr txBox="1"/>
          <p:nvPr>
            <p:ph idx="1" type="body"/>
          </p:nvPr>
        </p:nvSpPr>
        <p:spPr>
          <a:xfrm>
            <a:off x="819150" y="1990725"/>
            <a:ext cx="3682200" cy="358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b="1" lang="en-US" sz="1302"/>
              <a:t>Sources of Income</a:t>
            </a:r>
            <a:endParaRPr b="1" sz="1302"/>
          </a:p>
        </p:txBody>
      </p:sp>
      <p:sp>
        <p:nvSpPr>
          <p:cNvPr id="333" name="Google Shape;333;p32"/>
          <p:cNvSpPr txBox="1"/>
          <p:nvPr>
            <p:ph idx="1" type="body"/>
          </p:nvPr>
        </p:nvSpPr>
        <p:spPr>
          <a:xfrm>
            <a:off x="4987950" y="1895463"/>
            <a:ext cx="3682200" cy="358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b="1" lang="en-US" sz="1302"/>
              <a:t>Efficiency Priority</a:t>
            </a:r>
            <a:endParaRPr b="1" sz="130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Based on the 5k/10k USD Budgeting, expectations are</a:t>
            </a:r>
            <a:endParaRPr/>
          </a:p>
        </p:txBody>
      </p:sp>
      <p:sp>
        <p:nvSpPr>
          <p:cNvPr id="339" name="Google Shape;339;p33"/>
          <p:cNvSpPr txBox="1"/>
          <p:nvPr>
            <p:ph idx="1" type="body"/>
          </p:nvPr>
        </p:nvSpPr>
        <p:spPr>
          <a:xfrm>
            <a:off x="819150" y="2384775"/>
            <a:ext cx="3682200" cy="205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US"/>
              <a:t>Expected Runway: 12 months / years</a:t>
            </a:r>
            <a:endParaRPr/>
          </a:p>
          <a:p>
            <a:pPr indent="0" lvl="0" marL="0" rtl="0" algn="l">
              <a:lnSpc>
                <a:spcPct val="115000"/>
              </a:lnSpc>
              <a:spcBef>
                <a:spcPts val="1200"/>
              </a:spcBef>
              <a:spcAft>
                <a:spcPts val="0"/>
              </a:spcAft>
              <a:buSzPts val="1300"/>
              <a:buNone/>
            </a:pPr>
            <a:r>
              <a:rPr lang="en-US"/>
              <a:t>Expected Headcount:  8  people</a:t>
            </a:r>
            <a:endParaRPr/>
          </a:p>
          <a:p>
            <a:pPr indent="0" lvl="0" marL="0" rtl="0" algn="l">
              <a:lnSpc>
                <a:spcPct val="115000"/>
              </a:lnSpc>
              <a:spcBef>
                <a:spcPts val="1200"/>
              </a:spcBef>
              <a:spcAft>
                <a:spcPts val="0"/>
              </a:spcAft>
              <a:buSzPts val="1300"/>
              <a:buNone/>
            </a:pPr>
            <a:r>
              <a:rPr lang="en-US"/>
              <a:t>Assets: - patent/copyright</a:t>
            </a:r>
            <a:endParaRPr/>
          </a:p>
          <a:p>
            <a:pPr indent="0" lvl="0" marL="0" rtl="0" algn="l">
              <a:lnSpc>
                <a:spcPct val="115000"/>
              </a:lnSpc>
              <a:spcBef>
                <a:spcPts val="1200"/>
              </a:spcBef>
              <a:spcAft>
                <a:spcPts val="0"/>
              </a:spcAft>
              <a:buSzPts val="1300"/>
              <a:buNone/>
            </a:pPr>
            <a:r>
              <a:rPr lang="en-US"/>
              <a:t>              - data</a:t>
            </a:r>
            <a:endParaRPr/>
          </a:p>
          <a:p>
            <a:pPr indent="0" lvl="0" marL="0" rtl="0" algn="l">
              <a:lnSpc>
                <a:spcPct val="115000"/>
              </a:lnSpc>
              <a:spcBef>
                <a:spcPts val="1200"/>
              </a:spcBef>
              <a:spcAft>
                <a:spcPts val="0"/>
              </a:spcAft>
              <a:buSzPts val="1300"/>
              <a:buNone/>
            </a:pPr>
            <a:r>
              <a:rPr lang="en-US"/>
              <a:t>              - nventory</a:t>
            </a:r>
            <a:endParaRPr/>
          </a:p>
        </p:txBody>
      </p:sp>
      <p:sp>
        <p:nvSpPr>
          <p:cNvPr id="340" name="Google Shape;340;p33"/>
          <p:cNvSpPr txBox="1"/>
          <p:nvPr>
            <p:ph idx="1" type="body"/>
          </p:nvPr>
        </p:nvSpPr>
        <p:spPr>
          <a:xfrm>
            <a:off x="4642650" y="2349525"/>
            <a:ext cx="3682200" cy="208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US"/>
              <a:t>Expected Runway:  20  months / 1.6  years</a:t>
            </a:r>
            <a:endParaRPr/>
          </a:p>
          <a:p>
            <a:pPr indent="0" lvl="0" marL="0" rtl="0" algn="l">
              <a:lnSpc>
                <a:spcPct val="115000"/>
              </a:lnSpc>
              <a:spcBef>
                <a:spcPts val="1200"/>
              </a:spcBef>
              <a:spcAft>
                <a:spcPts val="0"/>
              </a:spcAft>
              <a:buSzPts val="1300"/>
              <a:buNone/>
            </a:pPr>
            <a:r>
              <a:rPr lang="en-US"/>
              <a:t>Expected Headcount: 14  people</a:t>
            </a:r>
            <a:endParaRPr/>
          </a:p>
          <a:p>
            <a:pPr indent="0" lvl="0" marL="0" rtl="0" algn="l">
              <a:lnSpc>
                <a:spcPct val="115000"/>
              </a:lnSpc>
              <a:spcBef>
                <a:spcPts val="1200"/>
              </a:spcBef>
              <a:spcAft>
                <a:spcPts val="0"/>
              </a:spcAft>
              <a:buSzPts val="1300"/>
              <a:buNone/>
            </a:pPr>
            <a:r>
              <a:rPr lang="en-US"/>
              <a:t>Market Positioning: </a:t>
            </a:r>
            <a:endParaRPr/>
          </a:p>
          <a:p>
            <a:pPr indent="0" lvl="0" marL="0" rtl="0" algn="l">
              <a:lnSpc>
                <a:spcPct val="115000"/>
              </a:lnSpc>
              <a:spcBef>
                <a:spcPts val="1200"/>
              </a:spcBef>
              <a:spcAft>
                <a:spcPts val="0"/>
              </a:spcAft>
              <a:buSzPts val="1300"/>
              <a:buNone/>
            </a:pPr>
            <a:r>
              <a:rPr lang="en-US"/>
              <a:t>Assets: - knowledge / trained persons</a:t>
            </a:r>
            <a:endParaRPr/>
          </a:p>
          <a:p>
            <a:pPr indent="0" lvl="0" marL="0" rtl="0" algn="l">
              <a:lnSpc>
                <a:spcPct val="115000"/>
              </a:lnSpc>
              <a:spcBef>
                <a:spcPts val="1200"/>
              </a:spcBef>
              <a:spcAft>
                <a:spcPts val="1200"/>
              </a:spcAft>
              <a:buSzPts val="1300"/>
              <a:buNone/>
            </a:pPr>
            <a:r>
              <a:rPr lang="en-US"/>
              <a:t>              - data</a:t>
            </a:r>
            <a:endParaRPr/>
          </a:p>
        </p:txBody>
      </p:sp>
      <p:sp>
        <p:nvSpPr>
          <p:cNvPr id="341" name="Google Shape;341;p33"/>
          <p:cNvSpPr txBox="1"/>
          <p:nvPr>
            <p:ph idx="1" type="body"/>
          </p:nvPr>
        </p:nvSpPr>
        <p:spPr>
          <a:xfrm>
            <a:off x="819150" y="1990725"/>
            <a:ext cx="3682200" cy="358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b="1" lang="en-US" sz="1302"/>
              <a:t>5K Funding</a:t>
            </a:r>
            <a:endParaRPr b="1" sz="1302"/>
          </a:p>
        </p:txBody>
      </p:sp>
      <p:sp>
        <p:nvSpPr>
          <p:cNvPr id="342" name="Google Shape;342;p33"/>
          <p:cNvSpPr txBox="1"/>
          <p:nvPr>
            <p:ph idx="1" type="body"/>
          </p:nvPr>
        </p:nvSpPr>
        <p:spPr>
          <a:xfrm>
            <a:off x="4642650" y="1924400"/>
            <a:ext cx="3682200" cy="358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b="1" lang="en-US" sz="1302"/>
              <a:t>10K Funding</a:t>
            </a:r>
            <a:endParaRPr b="1" sz="130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t>Intro of your capstone team</a:t>
            </a:r>
            <a:endParaRPr/>
          </a:p>
        </p:txBody>
      </p:sp>
      <p:sp>
        <p:nvSpPr>
          <p:cNvPr id="175" name="Google Shape;175;p19"/>
          <p:cNvSpPr txBox="1"/>
          <p:nvPr>
            <p:ph idx="1" type="body"/>
          </p:nvPr>
        </p:nvSpPr>
        <p:spPr>
          <a:xfrm>
            <a:off x="819150" y="1720000"/>
            <a:ext cx="7505700" cy="2448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US">
                <a:latin typeface="Times New Roman"/>
                <a:ea typeface="Times New Roman"/>
                <a:cs typeface="Times New Roman"/>
                <a:sym typeface="Times New Roman"/>
              </a:rPr>
              <a:t>The capstone project C22-PS071 team consists of six people, four are active members and the other two are inactive members. This team has three learning paths that have different tasks, namely Machine Learning, Cloud Computing, and Mobile Development. Each learning path consists of two people. For Machine Learning, the members are Nissa Syifa Yuni Sagita from Ahmad Dahlan University and Rosydatul Muawanah from Billfath University. For Mobile Development, the members are Mohammad Akhdaan Juliandra from Muhammadiyah University, Prof. Dr. Hamka and Irfanka Ichtisan Shoeh Abdillah from Duta Bangsa University, Surakarta. Two members of Cloud Computing are inactive members, namely Muhammad Iqbal Tri Atmojo and Faisal Parsakh Nursyamsyi from Muhammadiyah University Prof Dr Hamka.</a:t>
            </a:r>
            <a:endParaRPr/>
          </a:p>
          <a:p>
            <a:pPr indent="0" lvl="0" marL="0" rtl="0" algn="l">
              <a:lnSpc>
                <a:spcPct val="115000"/>
              </a:lnSpc>
              <a:spcBef>
                <a:spcPts val="0"/>
              </a:spcBef>
              <a:spcAft>
                <a:spcPts val="0"/>
              </a:spcAft>
              <a:buSzPct val="108108"/>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SzPct val="108108"/>
              <a:buNone/>
            </a:pPr>
            <a:r>
              <a:rPr lang="en-US">
                <a:latin typeface="Times New Roman"/>
                <a:ea typeface="Times New Roman"/>
                <a:cs typeface="Times New Roman"/>
                <a:sym typeface="Times New Roman"/>
              </a:rPr>
              <a:t>Our team chose the theme Women Empowerment, Child Protection, and Accessibility as the final project from Bankid Academy 2022 which was named the Women and Children Complaint Center (W3C). This application is expected to reduce the rate of increase in violence against women and children in Indonesia.</a:t>
            </a:r>
            <a:endParaRPr>
              <a:latin typeface="Times New Roman"/>
              <a:ea typeface="Times New Roman"/>
              <a:cs typeface="Times New Roman"/>
              <a:sym typeface="Times New Roman"/>
            </a:endParaRPr>
          </a:p>
        </p:txBody>
      </p:sp>
      <p:pic>
        <p:nvPicPr>
          <p:cNvPr id="176" name="Google Shape;176;p19"/>
          <p:cNvPicPr preferRelativeResize="0"/>
          <p:nvPr/>
        </p:nvPicPr>
        <p:blipFill rotWithShape="1">
          <a:blip r:embed="rId3">
            <a:alphaModFix/>
          </a:blip>
          <a:srcRect b="0" l="0" r="0" t="0"/>
          <a:stretch/>
        </p:blipFill>
        <p:spPr>
          <a:xfrm>
            <a:off x="7388825" y="275500"/>
            <a:ext cx="1444501" cy="1444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509"/>
          </a:srgbClr>
        </a:solidFill>
      </p:bgPr>
    </p:bg>
    <p:spTree>
      <p:nvGrpSpPr>
        <p:cNvPr id="180" name="Shape 180"/>
        <p:cNvGrpSpPr/>
        <p:nvPr/>
      </p:nvGrpSpPr>
      <p:grpSpPr>
        <a:xfrm>
          <a:off x="0" y="0"/>
          <a:ext cx="0" cy="0"/>
          <a:chOff x="0" y="0"/>
          <a:chExt cx="0" cy="0"/>
        </a:xfrm>
      </p:grpSpPr>
      <p:sp>
        <p:nvSpPr>
          <p:cNvPr id="181" name="Google Shape;181;p20"/>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US" sz="5240"/>
              <a:t>Backgrounder Facts</a:t>
            </a:r>
            <a:endParaRPr sz="5240"/>
          </a:p>
        </p:txBody>
      </p:sp>
      <p:sp>
        <p:nvSpPr>
          <p:cNvPr id="182" name="Google Shape;182;p20"/>
          <p:cNvSpPr txBox="1"/>
          <p:nvPr>
            <p:ph idx="1" type="body"/>
          </p:nvPr>
        </p:nvSpPr>
        <p:spPr>
          <a:xfrm>
            <a:off x="1385850" y="2863850"/>
            <a:ext cx="6372300" cy="19551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rPr lang="en-US" sz="2400">
                <a:solidFill>
                  <a:schemeClr val="accent2"/>
                </a:solidFill>
              </a:rPr>
              <a:t>98 %</a:t>
            </a:r>
            <a:r>
              <a:rPr lang="en-US" sz="3050"/>
              <a:t> </a:t>
            </a:r>
            <a:endParaRPr sz="3050"/>
          </a:p>
          <a:p>
            <a:pPr indent="0" lvl="0" marL="0" rtl="0" algn="ctr">
              <a:lnSpc>
                <a:spcPct val="115000"/>
              </a:lnSpc>
              <a:spcBef>
                <a:spcPts val="1200"/>
              </a:spcBef>
              <a:spcAft>
                <a:spcPts val="1200"/>
              </a:spcAft>
              <a:buSzPts val="1300"/>
              <a:buNone/>
            </a:pPr>
            <a:r>
              <a:rPr lang="en-US"/>
              <a:t>of the surveys we conducted agreed to make this application to solve the problems raised.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6" name="Shape 186"/>
        <p:cNvGrpSpPr/>
        <p:nvPr/>
      </p:nvGrpSpPr>
      <p:grpSpPr>
        <a:xfrm>
          <a:off x="0" y="0"/>
          <a:ext cx="0" cy="0"/>
          <a:chOff x="0" y="0"/>
          <a:chExt cx="0" cy="0"/>
        </a:xfrm>
      </p:grpSpPr>
      <p:sp>
        <p:nvSpPr>
          <p:cNvPr id="187" name="Google Shape;187;p2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t>Intro of your capstone project</a:t>
            </a:r>
            <a:endParaRPr/>
          </a:p>
        </p:txBody>
      </p:sp>
      <p:sp>
        <p:nvSpPr>
          <p:cNvPr id="188" name="Google Shape;188;p21"/>
          <p:cNvSpPr txBox="1"/>
          <p:nvPr>
            <p:ph idx="1" type="body"/>
          </p:nvPr>
        </p:nvSpPr>
        <p:spPr>
          <a:xfrm>
            <a:off x="819150" y="1592374"/>
            <a:ext cx="7505700" cy="3275625"/>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n-US" sz="1305"/>
              <a:t>Why your capstone project is built in the first place?</a:t>
            </a:r>
            <a:endParaRPr b="1" sz="1305"/>
          </a:p>
          <a:p>
            <a:pPr indent="0" lvl="0" marL="0" rtl="0" algn="l">
              <a:lnSpc>
                <a:spcPct val="105000"/>
              </a:lnSpc>
              <a:spcBef>
                <a:spcPts val="1200"/>
              </a:spcBef>
              <a:spcAft>
                <a:spcPts val="0"/>
              </a:spcAft>
              <a:buSzPts val="935"/>
              <a:buNone/>
            </a:pPr>
            <a:r>
              <a:rPr lang="en-US" sz="1305"/>
              <a:t>With this capstone project, you can implement the knowledge gained during the training at Bangkit Academy 2022. This knowledge can be implemented to create a work to be implemented in the problems that are being discussed. One of the implementations is making an application in the form of a question and answer forum to reduce the number of violence against women and children in Indonesia. By using several libraries and also tools in the process, this application is designed to make it easier for people who are survivors of violence to consult and also tell stories comfortably without including their identity.</a:t>
            </a:r>
            <a:endParaRPr/>
          </a:p>
          <a:p>
            <a:pPr indent="0" lvl="0" marL="0" rtl="0" algn="l">
              <a:lnSpc>
                <a:spcPct val="105000"/>
              </a:lnSpc>
              <a:spcBef>
                <a:spcPts val="1200"/>
              </a:spcBef>
              <a:spcAft>
                <a:spcPts val="0"/>
              </a:spcAft>
              <a:buSzPts val="935"/>
              <a:buNone/>
            </a:pPr>
            <a:r>
              <a:rPr b="1" lang="en-US" sz="1305"/>
              <a:t>What are the advantages of your capstone project?</a:t>
            </a:r>
            <a:endParaRPr/>
          </a:p>
          <a:p>
            <a:pPr indent="-140016" lvl="0" marL="171450" rtl="0" algn="l">
              <a:lnSpc>
                <a:spcPct val="100000"/>
              </a:lnSpc>
              <a:spcBef>
                <a:spcPts val="1200"/>
              </a:spcBef>
              <a:spcAft>
                <a:spcPts val="0"/>
              </a:spcAft>
              <a:buSzPts val="1305"/>
              <a:buChar char="-"/>
            </a:pPr>
            <a:r>
              <a:rPr lang="en-US" sz="1305"/>
              <a:t>The appearance of the application is comfortable and easy to use.</a:t>
            </a:r>
            <a:endParaRPr/>
          </a:p>
          <a:p>
            <a:pPr indent="-140016" lvl="0" marL="171450" rtl="0" algn="l">
              <a:lnSpc>
                <a:spcPct val="100000"/>
              </a:lnSpc>
              <a:spcBef>
                <a:spcPts val="1200"/>
              </a:spcBef>
              <a:spcAft>
                <a:spcPts val="0"/>
              </a:spcAft>
              <a:buSzPts val="1305"/>
              <a:buChar char="-"/>
            </a:pPr>
            <a:r>
              <a:rPr lang="en-US" sz="1305"/>
              <a:t>User identity can be disguised.</a:t>
            </a:r>
            <a:endParaRPr/>
          </a:p>
          <a:p>
            <a:pPr indent="-140016" lvl="0" marL="171450" rtl="0" algn="l">
              <a:lnSpc>
                <a:spcPct val="100000"/>
              </a:lnSpc>
              <a:spcBef>
                <a:spcPts val="1200"/>
              </a:spcBef>
              <a:spcAft>
                <a:spcPts val="0"/>
              </a:spcAft>
              <a:buSzPts val="1305"/>
              <a:buChar char="-"/>
            </a:pPr>
            <a:r>
              <a:rPr lang="en-US" sz="1305"/>
              <a:t>There are not many features that can interfere when using the application.</a:t>
            </a:r>
            <a:endParaRPr sz="1305"/>
          </a:p>
        </p:txBody>
      </p:sp>
      <p:pic>
        <p:nvPicPr>
          <p:cNvPr id="189" name="Google Shape;189;p21"/>
          <p:cNvPicPr preferRelativeResize="0"/>
          <p:nvPr/>
        </p:nvPicPr>
        <p:blipFill rotWithShape="1">
          <a:blip r:embed="rId3">
            <a:alphaModFix/>
          </a:blip>
          <a:srcRect b="0" l="0" r="0" t="0"/>
          <a:stretch/>
        </p:blipFill>
        <p:spPr>
          <a:xfrm>
            <a:off x="7388825" y="275500"/>
            <a:ext cx="1444501" cy="1444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t>Backgrounder</a:t>
            </a:r>
            <a:endParaRPr/>
          </a:p>
        </p:txBody>
      </p:sp>
      <p:sp>
        <p:nvSpPr>
          <p:cNvPr id="195" name="Google Shape;195;p22"/>
          <p:cNvSpPr txBox="1"/>
          <p:nvPr>
            <p:ph idx="1" type="body"/>
          </p:nvPr>
        </p:nvSpPr>
        <p:spPr>
          <a:xfrm>
            <a:off x="673677" y="2106075"/>
            <a:ext cx="3686100" cy="2562000"/>
          </a:xfrm>
          <a:prstGeom prst="rect">
            <a:avLst/>
          </a:prstGeom>
          <a:noFill/>
          <a:ln>
            <a:noFill/>
          </a:ln>
        </p:spPr>
        <p:txBody>
          <a:bodyPr anchorCtr="0" anchor="t" bIns="91425" lIns="91425" spcFirstLastPara="1" rIns="91425" wrap="square" tIns="91425">
            <a:noAutofit/>
          </a:bodyPr>
          <a:lstStyle/>
          <a:p>
            <a:pPr indent="0" lvl="0" marL="146050" rtl="0" algn="just">
              <a:lnSpc>
                <a:spcPct val="115000"/>
              </a:lnSpc>
              <a:spcBef>
                <a:spcPts val="0"/>
              </a:spcBef>
              <a:spcAft>
                <a:spcPts val="0"/>
              </a:spcAft>
              <a:buSzPts val="1300"/>
              <a:buNone/>
            </a:pPr>
            <a:r>
              <a:rPr lang="en-US" sz="1200">
                <a:latin typeface="Calibri"/>
                <a:ea typeface="Calibri"/>
                <a:cs typeface="Calibri"/>
                <a:sym typeface="Calibri"/>
              </a:rPr>
              <a:t>There are still many cases of violence against women and children in Indonesia. The complaint service made by the government for the community has not had a significant effect so that many of the community have difficulty when faced with this problem. Therefore, our team tries to make an application that is easily accessible for anyone to tell stories or file complaints on related issues.</a:t>
            </a:r>
            <a:endParaRPr sz="1200">
              <a:latin typeface="Calibri"/>
              <a:ea typeface="Calibri"/>
              <a:cs typeface="Calibri"/>
              <a:sym typeface="Calibri"/>
            </a:endParaRPr>
          </a:p>
        </p:txBody>
      </p:sp>
      <p:sp>
        <p:nvSpPr>
          <p:cNvPr id="196" name="Google Shape;196;p22"/>
          <p:cNvSpPr txBox="1"/>
          <p:nvPr>
            <p:ph idx="2" type="body"/>
          </p:nvPr>
        </p:nvSpPr>
        <p:spPr>
          <a:xfrm>
            <a:off x="4703500" y="2106675"/>
            <a:ext cx="3686100" cy="24480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1200"/>
              </a:spcAft>
              <a:buSzPts val="1300"/>
              <a:buNone/>
            </a:pPr>
            <a:r>
              <a:rPr lang="en-US">
                <a:latin typeface="Calibri"/>
                <a:ea typeface="Calibri"/>
                <a:cs typeface="Calibri"/>
                <a:sym typeface="Calibri"/>
              </a:rPr>
              <a:t>The government has facilitated the community by setting up a call center for Sahabat Perempuan dan Anak (SAPA) 129. This service is in the form of direct complaints via telephone. Judging from the use of these services, there are several problems that have not been optimally implemented to the community. The creation of this application is expected to help the community to more easily tell stories or make a complaint regarding related problems.</a:t>
            </a:r>
            <a:endParaRPr>
              <a:latin typeface="Calibri"/>
              <a:ea typeface="Calibri"/>
              <a:cs typeface="Calibri"/>
              <a:sym typeface="Calibri"/>
            </a:endParaRPr>
          </a:p>
        </p:txBody>
      </p:sp>
      <p:sp>
        <p:nvSpPr>
          <p:cNvPr id="197" name="Google Shape;197;p22"/>
          <p:cNvSpPr txBox="1"/>
          <p:nvPr/>
        </p:nvSpPr>
        <p:spPr>
          <a:xfrm>
            <a:off x="819150" y="1720575"/>
            <a:ext cx="3000000" cy="38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8"/>
              <a:buFont typeface="Arial"/>
              <a:buNone/>
            </a:pPr>
            <a:r>
              <a:rPr b="1" i="0" lang="en-US" sz="1308" u="none" cap="none" strike="noStrike">
                <a:solidFill>
                  <a:schemeClr val="dk2"/>
                </a:solidFill>
                <a:latin typeface="Calibri"/>
                <a:ea typeface="Calibri"/>
                <a:cs typeface="Calibri"/>
                <a:sym typeface="Calibri"/>
              </a:rPr>
              <a:t>What are you trying to achieve/solve?</a:t>
            </a:r>
            <a:endParaRPr b="1" i="0" sz="1308" u="none" cap="none" strike="noStrike">
              <a:solidFill>
                <a:schemeClr val="dk2"/>
              </a:solidFill>
              <a:latin typeface="Calibri"/>
              <a:ea typeface="Calibri"/>
              <a:cs typeface="Calibri"/>
              <a:sym typeface="Calibri"/>
            </a:endParaRPr>
          </a:p>
        </p:txBody>
      </p:sp>
      <p:sp>
        <p:nvSpPr>
          <p:cNvPr id="198" name="Google Shape;198;p22"/>
          <p:cNvSpPr txBox="1"/>
          <p:nvPr/>
        </p:nvSpPr>
        <p:spPr>
          <a:xfrm>
            <a:off x="4703500" y="1721175"/>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1" i="0" lang="en-US" sz="1300" u="none" cap="none" strike="noStrike">
                <a:solidFill>
                  <a:schemeClr val="dk2"/>
                </a:solidFill>
                <a:latin typeface="Calibri"/>
                <a:ea typeface="Calibri"/>
                <a:cs typeface="Calibri"/>
                <a:sym typeface="Calibri"/>
              </a:rPr>
              <a:t>Is there anything been done before?</a:t>
            </a:r>
            <a:endParaRPr b="0" i="0" sz="1400" u="none" cap="none" strike="noStrike">
              <a:solidFill>
                <a:srgbClr val="000000"/>
              </a:solidFill>
              <a:latin typeface="Arial"/>
              <a:ea typeface="Arial"/>
              <a:cs typeface="Arial"/>
              <a:sym typeface="Arial"/>
            </a:endParaRPr>
          </a:p>
        </p:txBody>
      </p:sp>
      <p:pic>
        <p:nvPicPr>
          <p:cNvPr id="199" name="Google Shape;199;p22"/>
          <p:cNvPicPr preferRelativeResize="0"/>
          <p:nvPr/>
        </p:nvPicPr>
        <p:blipFill rotWithShape="1">
          <a:blip r:embed="rId3">
            <a:alphaModFix/>
          </a:blip>
          <a:srcRect b="0" l="0" r="0" t="0"/>
          <a:stretch/>
        </p:blipFill>
        <p:spPr>
          <a:xfrm>
            <a:off x="7388825" y="275500"/>
            <a:ext cx="1444501" cy="1444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p:nvPr/>
        </p:nvSpPr>
        <p:spPr>
          <a:xfrm>
            <a:off x="341103" y="590550"/>
            <a:ext cx="2142900" cy="4035425"/>
          </a:xfrm>
          <a:custGeom>
            <a:rect b="b" l="l" r="r" t="t"/>
            <a:pathLst>
              <a:path extrusionOk="0" h="2739" w="1393">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00224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6" name="Google Shape;206;p23"/>
          <p:cNvSpPr/>
          <p:nvPr/>
        </p:nvSpPr>
        <p:spPr>
          <a:xfrm>
            <a:off x="1286428" y="4190219"/>
            <a:ext cx="312128" cy="331050"/>
          </a:xfrm>
          <a:prstGeom prst="ellipse">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7" name="Google Shape;207;p23"/>
          <p:cNvSpPr/>
          <p:nvPr/>
        </p:nvSpPr>
        <p:spPr>
          <a:xfrm>
            <a:off x="1184505" y="739775"/>
            <a:ext cx="76361" cy="80991"/>
          </a:xfrm>
          <a:custGeom>
            <a:rect b="b" l="l" r="r" t="t"/>
            <a:pathLst>
              <a:path extrusionOk="0" h="50" w="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dk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8" name="Google Shape;208;p23"/>
          <p:cNvSpPr/>
          <p:nvPr/>
        </p:nvSpPr>
        <p:spPr>
          <a:xfrm>
            <a:off x="1363305" y="770037"/>
            <a:ext cx="385146" cy="45938"/>
          </a:xfrm>
          <a:custGeom>
            <a:rect b="b" l="l" r="r" t="t"/>
            <a:pathLst>
              <a:path extrusionOk="0" h="23" w="221">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dk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9" name="Google Shape;209;p23"/>
          <p:cNvSpPr/>
          <p:nvPr/>
        </p:nvSpPr>
        <p:spPr>
          <a:xfrm>
            <a:off x="2459502" y="590550"/>
            <a:ext cx="2142900" cy="4035425"/>
          </a:xfrm>
          <a:custGeom>
            <a:rect b="b" l="l" r="r" t="t"/>
            <a:pathLst>
              <a:path extrusionOk="0" h="2739" w="1393">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00224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0" name="Google Shape;210;p23"/>
          <p:cNvSpPr/>
          <p:nvPr/>
        </p:nvSpPr>
        <p:spPr>
          <a:xfrm>
            <a:off x="3404827" y="4190219"/>
            <a:ext cx="312128" cy="331050"/>
          </a:xfrm>
          <a:prstGeom prst="ellipse">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1" name="Google Shape;211;p23"/>
          <p:cNvSpPr/>
          <p:nvPr/>
        </p:nvSpPr>
        <p:spPr>
          <a:xfrm>
            <a:off x="3302904" y="739775"/>
            <a:ext cx="76361" cy="80991"/>
          </a:xfrm>
          <a:custGeom>
            <a:rect b="b" l="l" r="r" t="t"/>
            <a:pathLst>
              <a:path extrusionOk="0" h="50" w="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dk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2" name="Google Shape;212;p23"/>
          <p:cNvSpPr/>
          <p:nvPr/>
        </p:nvSpPr>
        <p:spPr>
          <a:xfrm>
            <a:off x="3481704" y="770037"/>
            <a:ext cx="385146" cy="45938"/>
          </a:xfrm>
          <a:custGeom>
            <a:rect b="b" l="l" r="r" t="t"/>
            <a:pathLst>
              <a:path extrusionOk="0" h="23" w="221">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dk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3" name="Google Shape;213;p23"/>
          <p:cNvSpPr/>
          <p:nvPr/>
        </p:nvSpPr>
        <p:spPr>
          <a:xfrm>
            <a:off x="4577901" y="590550"/>
            <a:ext cx="2142900" cy="4035425"/>
          </a:xfrm>
          <a:custGeom>
            <a:rect b="b" l="l" r="r" t="t"/>
            <a:pathLst>
              <a:path extrusionOk="0" h="2739" w="1393">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00224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4" name="Google Shape;214;p23"/>
          <p:cNvSpPr/>
          <p:nvPr/>
        </p:nvSpPr>
        <p:spPr>
          <a:xfrm>
            <a:off x="5523226" y="4190219"/>
            <a:ext cx="312128" cy="331050"/>
          </a:xfrm>
          <a:prstGeom prst="ellipse">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5" name="Google Shape;215;p23"/>
          <p:cNvSpPr/>
          <p:nvPr/>
        </p:nvSpPr>
        <p:spPr>
          <a:xfrm>
            <a:off x="5421303" y="739775"/>
            <a:ext cx="76361" cy="80991"/>
          </a:xfrm>
          <a:custGeom>
            <a:rect b="b" l="l" r="r" t="t"/>
            <a:pathLst>
              <a:path extrusionOk="0" h="50" w="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dk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6" name="Google Shape;216;p23"/>
          <p:cNvSpPr/>
          <p:nvPr/>
        </p:nvSpPr>
        <p:spPr>
          <a:xfrm>
            <a:off x="5600103" y="770037"/>
            <a:ext cx="385146" cy="45938"/>
          </a:xfrm>
          <a:custGeom>
            <a:rect b="b" l="l" r="r" t="t"/>
            <a:pathLst>
              <a:path extrusionOk="0" h="23" w="221">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dk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7" name="Google Shape;217;p23"/>
          <p:cNvSpPr/>
          <p:nvPr/>
        </p:nvSpPr>
        <p:spPr>
          <a:xfrm>
            <a:off x="6696300" y="590550"/>
            <a:ext cx="2142900" cy="4035425"/>
          </a:xfrm>
          <a:custGeom>
            <a:rect b="b" l="l" r="r" t="t"/>
            <a:pathLst>
              <a:path extrusionOk="0" h="2739" w="1393">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00224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8" name="Google Shape;218;p23"/>
          <p:cNvSpPr/>
          <p:nvPr/>
        </p:nvSpPr>
        <p:spPr>
          <a:xfrm>
            <a:off x="7641625" y="4190219"/>
            <a:ext cx="312128" cy="331050"/>
          </a:xfrm>
          <a:prstGeom prst="ellipse">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9" name="Google Shape;219;p23"/>
          <p:cNvSpPr/>
          <p:nvPr/>
        </p:nvSpPr>
        <p:spPr>
          <a:xfrm>
            <a:off x="7539702" y="739775"/>
            <a:ext cx="76361" cy="80991"/>
          </a:xfrm>
          <a:custGeom>
            <a:rect b="b" l="l" r="r" t="t"/>
            <a:pathLst>
              <a:path extrusionOk="0" h="50" w="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dk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0" name="Google Shape;220;p23"/>
          <p:cNvSpPr/>
          <p:nvPr/>
        </p:nvSpPr>
        <p:spPr>
          <a:xfrm>
            <a:off x="7718502" y="770037"/>
            <a:ext cx="385146" cy="45938"/>
          </a:xfrm>
          <a:custGeom>
            <a:rect b="b" l="l" r="r" t="t"/>
            <a:pathLst>
              <a:path extrusionOk="0" h="23" w="221">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dk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221" name="Google Shape;221;p23"/>
          <p:cNvPicPr preferRelativeResize="0"/>
          <p:nvPr/>
        </p:nvPicPr>
        <p:blipFill rotWithShape="1">
          <a:blip r:embed="rId3">
            <a:alphaModFix/>
          </a:blip>
          <a:srcRect b="0" l="0" r="0" t="0"/>
          <a:stretch/>
        </p:blipFill>
        <p:spPr>
          <a:xfrm>
            <a:off x="2661990" y="971109"/>
            <a:ext cx="1757610" cy="3124641"/>
          </a:xfrm>
          <a:prstGeom prst="rect">
            <a:avLst/>
          </a:prstGeom>
          <a:noFill/>
          <a:ln>
            <a:noFill/>
          </a:ln>
        </p:spPr>
      </p:pic>
      <p:pic>
        <p:nvPicPr>
          <p:cNvPr id="222" name="Google Shape;222;p23"/>
          <p:cNvPicPr preferRelativeResize="0"/>
          <p:nvPr/>
        </p:nvPicPr>
        <p:blipFill rotWithShape="1">
          <a:blip r:embed="rId4">
            <a:alphaModFix/>
          </a:blip>
          <a:srcRect b="0" l="0" r="0" t="0"/>
          <a:stretch/>
        </p:blipFill>
        <p:spPr>
          <a:xfrm>
            <a:off x="4749238" y="971550"/>
            <a:ext cx="1800225" cy="3124200"/>
          </a:xfrm>
          <a:prstGeom prst="rect">
            <a:avLst/>
          </a:prstGeom>
          <a:noFill/>
          <a:ln>
            <a:noFill/>
          </a:ln>
        </p:spPr>
      </p:pic>
      <p:pic>
        <p:nvPicPr>
          <p:cNvPr id="223" name="Google Shape;223;p23"/>
          <p:cNvPicPr preferRelativeResize="0"/>
          <p:nvPr/>
        </p:nvPicPr>
        <p:blipFill rotWithShape="1">
          <a:blip r:embed="rId5">
            <a:alphaModFix/>
          </a:blip>
          <a:srcRect b="0" l="0" r="0" t="0"/>
          <a:stretch/>
        </p:blipFill>
        <p:spPr>
          <a:xfrm>
            <a:off x="6867637" y="1005699"/>
            <a:ext cx="1800225" cy="3090051"/>
          </a:xfrm>
          <a:prstGeom prst="rect">
            <a:avLst/>
          </a:prstGeom>
          <a:noFill/>
          <a:ln>
            <a:noFill/>
          </a:ln>
        </p:spPr>
      </p:pic>
      <p:pic>
        <p:nvPicPr>
          <p:cNvPr id="224" name="Google Shape;224;p23"/>
          <p:cNvPicPr preferRelativeResize="0"/>
          <p:nvPr/>
        </p:nvPicPr>
        <p:blipFill rotWithShape="1">
          <a:blip r:embed="rId6">
            <a:alphaModFix/>
          </a:blip>
          <a:srcRect b="0" l="0" r="0" t="0"/>
          <a:stretch/>
        </p:blipFill>
        <p:spPr>
          <a:xfrm>
            <a:off x="515343" y="940777"/>
            <a:ext cx="1782111" cy="31246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8" name="Shape 228"/>
        <p:cNvGrpSpPr/>
        <p:nvPr/>
      </p:nvGrpSpPr>
      <p:grpSpPr>
        <a:xfrm>
          <a:off x="0" y="0"/>
          <a:ext cx="0" cy="0"/>
          <a:chOff x="0" y="0"/>
          <a:chExt cx="0" cy="0"/>
        </a:xfrm>
      </p:grpSpPr>
      <p:sp>
        <p:nvSpPr>
          <p:cNvPr id="229" name="Google Shape;229;p2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t>Target Market or Personas</a:t>
            </a:r>
            <a:endParaRPr/>
          </a:p>
        </p:txBody>
      </p:sp>
      <p:pic>
        <p:nvPicPr>
          <p:cNvPr id="230" name="Google Shape;230;p24"/>
          <p:cNvPicPr preferRelativeResize="0"/>
          <p:nvPr/>
        </p:nvPicPr>
        <p:blipFill rotWithShape="1">
          <a:blip r:embed="rId3">
            <a:alphaModFix/>
          </a:blip>
          <a:srcRect b="0" l="0" r="0" t="0"/>
          <a:stretch/>
        </p:blipFill>
        <p:spPr>
          <a:xfrm>
            <a:off x="7351275" y="270725"/>
            <a:ext cx="1475251" cy="1475251"/>
          </a:xfrm>
          <a:prstGeom prst="rect">
            <a:avLst/>
          </a:prstGeom>
          <a:noFill/>
          <a:ln>
            <a:noFill/>
          </a:ln>
        </p:spPr>
      </p:pic>
      <p:sp>
        <p:nvSpPr>
          <p:cNvPr id="231" name="Google Shape;231;p24"/>
          <p:cNvSpPr txBox="1"/>
          <p:nvPr/>
        </p:nvSpPr>
        <p:spPr>
          <a:xfrm>
            <a:off x="1304059" y="2156251"/>
            <a:ext cx="4701885"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The target market for users of this application are survivors of violence from all walks of life, both women, children, and men from toddlers to elderly women. There is no age or profession limit in using the application, all people can access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5" name="Shape 235"/>
        <p:cNvGrpSpPr/>
        <p:nvPr/>
      </p:nvGrpSpPr>
      <p:grpSpPr>
        <a:xfrm>
          <a:off x="0" y="0"/>
          <a:ext cx="0" cy="0"/>
          <a:chOff x="0" y="0"/>
          <a:chExt cx="0" cy="0"/>
        </a:xfrm>
      </p:grpSpPr>
      <p:sp>
        <p:nvSpPr>
          <p:cNvPr id="236" name="Google Shape;236;p2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Why your target market needs your solution?</a:t>
            </a:r>
            <a:endParaRPr/>
          </a:p>
        </p:txBody>
      </p:sp>
      <p:sp>
        <p:nvSpPr>
          <p:cNvPr id="237" name="Google Shape;237;p25"/>
          <p:cNvSpPr txBox="1"/>
          <p:nvPr/>
        </p:nvSpPr>
        <p:spPr>
          <a:xfrm>
            <a:off x="2114549" y="1685900"/>
            <a:ext cx="4644736" cy="249299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Supported by case information data that has been inputted by the government, cases of violence like this still occur in Indonesia and continue to increase every year. The government has services to overcome these problems, but when viewed from its use it is still not optimal to support the community in submitting complaints. Therefore, with the application that we made, it is hoped that it will be able to assist the government in handling this case as a first step in preventing the increase in cases.</a:t>
            </a:r>
            <a:endParaRPr/>
          </a:p>
          <a:p>
            <a:pPr indent="0" lvl="0" marL="0" marR="0" rtl="0" algn="just">
              <a:lnSpc>
                <a:spcPct val="100000"/>
              </a:lnSpc>
              <a:spcBef>
                <a:spcPts val="0"/>
              </a:spcBef>
              <a:spcAft>
                <a:spcPts val="0"/>
              </a:spcAft>
              <a:buNone/>
            </a:pPr>
            <a:r>
              <a:t/>
            </a:r>
            <a:endParaRPr b="0" i="0" sz="12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project can collaborate with several government institutions that are in accordance with the chosen theme, such as services for handling violence against women and children which have been stated in the legislation in local government.</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3A44">
            <a:alpha val="14509"/>
          </a:srgbClr>
        </a:solidFill>
      </p:bgPr>
    </p:bg>
    <p:spTree>
      <p:nvGrpSpPr>
        <p:cNvPr id="241" name="Shape 241"/>
        <p:cNvGrpSpPr/>
        <p:nvPr/>
      </p:nvGrpSpPr>
      <p:grpSpPr>
        <a:xfrm>
          <a:off x="0" y="0"/>
          <a:ext cx="0" cy="0"/>
          <a:chOff x="0" y="0"/>
          <a:chExt cx="0" cy="0"/>
        </a:xfrm>
      </p:grpSpPr>
      <p:sp>
        <p:nvSpPr>
          <p:cNvPr id="242" name="Google Shape;242;p26"/>
          <p:cNvSpPr txBox="1"/>
          <p:nvPr>
            <p:ph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US" sz="5240"/>
              <a:t>Comparison to similar services/apps</a:t>
            </a:r>
            <a:endParaRPr sz="5240"/>
          </a:p>
        </p:txBody>
      </p:sp>
      <p:sp>
        <p:nvSpPr>
          <p:cNvPr id="243" name="Google Shape;243;p26"/>
          <p:cNvSpPr txBox="1"/>
          <p:nvPr>
            <p:ph idx="1" type="body"/>
          </p:nvPr>
        </p:nvSpPr>
        <p:spPr>
          <a:xfrm>
            <a:off x="1945400" y="3046775"/>
            <a:ext cx="6372300" cy="19551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rPr lang="en-US" sz="2400">
                <a:solidFill>
                  <a:schemeClr val="accent2"/>
                </a:solidFill>
              </a:rPr>
              <a:t>90 % better</a:t>
            </a:r>
            <a:r>
              <a:rPr lang="en-US" sz="3050"/>
              <a:t> </a:t>
            </a:r>
            <a:endParaRPr sz="3050"/>
          </a:p>
          <a:p>
            <a:pPr indent="0" lvl="0" marL="0" rtl="0" algn="ctr">
              <a:lnSpc>
                <a:spcPct val="115000"/>
              </a:lnSpc>
              <a:spcBef>
                <a:spcPts val="1200"/>
              </a:spcBef>
              <a:spcAft>
                <a:spcPts val="1200"/>
              </a:spcAft>
              <a:buSzPts val="1300"/>
              <a:buNone/>
            </a:pPr>
            <a:r>
              <a:rPr lang="en-US"/>
              <a:t>(Based On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