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5" r:id="rId2"/>
    <p:sldId id="310" r:id="rId3"/>
    <p:sldId id="311" r:id="rId4"/>
    <p:sldId id="313" r:id="rId5"/>
    <p:sldId id="320" r:id="rId6"/>
    <p:sldId id="325" r:id="rId7"/>
    <p:sldId id="326" r:id="rId8"/>
    <p:sldId id="316" r:id="rId9"/>
    <p:sldId id="322" r:id="rId10"/>
    <p:sldId id="323" r:id="rId11"/>
    <p:sldId id="324" r:id="rId12"/>
    <p:sldId id="327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5" d="100"/>
          <a:sy n="85" d="100"/>
        </p:scale>
        <p:origin x="590" y="6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12CC64-B8DE-4DA6-9815-14F6C6FB9563}" type="doc">
      <dgm:prSet loTypeId="urn:microsoft.com/office/officeart/2005/8/layout/vList3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D1277457-C006-4A78-BA85-1BD94396B676}">
      <dgm:prSet custT="1"/>
      <dgm:spPr/>
      <dgm:t>
        <a:bodyPr/>
        <a:lstStyle/>
        <a:p>
          <a:r>
            <a:rPr lang="en-US" sz="2000" dirty="0">
              <a:latin typeface="Book Antiqua" panose="02040602050305030304" pitchFamily="18" charset="0"/>
            </a:rPr>
            <a:t>In this project, we aim to predict whether a bank client will subscribe to a term deposit based on their interaction with previous marketing campaigns. The goal is to effectively target customers for future campaigns, reducing costs and improving conversion rates.“</a:t>
          </a:r>
          <a:endParaRPr lang="en-IN" sz="2000" dirty="0">
            <a:latin typeface="Book Antiqua" panose="02040602050305030304" pitchFamily="18" charset="0"/>
          </a:endParaRPr>
        </a:p>
      </dgm:t>
    </dgm:pt>
    <dgm:pt modelId="{311A7CC2-2C9A-4BF2-9C7F-0E24440D65D1}" type="parTrans" cxnId="{8402826D-8390-46C0-A9DA-670C1096A6EA}">
      <dgm:prSet/>
      <dgm:spPr/>
      <dgm:t>
        <a:bodyPr/>
        <a:lstStyle/>
        <a:p>
          <a:endParaRPr lang="en-IN"/>
        </a:p>
      </dgm:t>
    </dgm:pt>
    <dgm:pt modelId="{77DB7B28-8B5A-43A9-B8FF-CA68A2D1ECD3}" type="sibTrans" cxnId="{8402826D-8390-46C0-A9DA-670C1096A6EA}">
      <dgm:prSet/>
      <dgm:spPr/>
      <dgm:t>
        <a:bodyPr/>
        <a:lstStyle/>
        <a:p>
          <a:endParaRPr lang="en-IN"/>
        </a:p>
      </dgm:t>
    </dgm:pt>
    <dgm:pt modelId="{F6B7CBB1-D70A-47FD-8FF0-F8ABC06F8CC4}" type="pres">
      <dgm:prSet presAssocID="{A912CC64-B8DE-4DA6-9815-14F6C6FB9563}" presName="linearFlow" presStyleCnt="0">
        <dgm:presLayoutVars>
          <dgm:dir/>
          <dgm:resizeHandles val="exact"/>
        </dgm:presLayoutVars>
      </dgm:prSet>
      <dgm:spPr/>
    </dgm:pt>
    <dgm:pt modelId="{9866A5C5-A081-4C08-8067-7AC7B039FB48}" type="pres">
      <dgm:prSet presAssocID="{D1277457-C006-4A78-BA85-1BD94396B676}" presName="composite" presStyleCnt="0"/>
      <dgm:spPr/>
    </dgm:pt>
    <dgm:pt modelId="{96957C10-6A92-495F-8363-B374FBC84F0F}" type="pres">
      <dgm:prSet presAssocID="{D1277457-C006-4A78-BA85-1BD94396B676}" presName="imgShp" presStyleLbl="fgImgPlace1" presStyleIdx="0" presStyleCnt="1" custLinFactNeighborX="-14427" custLinFactNeighborY="197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0201F9EA-C8FA-4699-946A-FCE333EDE57F}" type="pres">
      <dgm:prSet presAssocID="{D1277457-C006-4A78-BA85-1BD94396B676}" presName="txShp" presStyleLbl="node1" presStyleIdx="0" presStyleCnt="1">
        <dgm:presLayoutVars>
          <dgm:bulletEnabled val="1"/>
        </dgm:presLayoutVars>
      </dgm:prSet>
      <dgm:spPr/>
    </dgm:pt>
  </dgm:ptLst>
  <dgm:cxnLst>
    <dgm:cxn modelId="{09717E2F-8AD0-4D51-907F-2240F24D76EC}" type="presOf" srcId="{D1277457-C006-4A78-BA85-1BD94396B676}" destId="{0201F9EA-C8FA-4699-946A-FCE333EDE57F}" srcOrd="0" destOrd="0" presId="urn:microsoft.com/office/officeart/2005/8/layout/vList3"/>
    <dgm:cxn modelId="{8402826D-8390-46C0-A9DA-670C1096A6EA}" srcId="{A912CC64-B8DE-4DA6-9815-14F6C6FB9563}" destId="{D1277457-C006-4A78-BA85-1BD94396B676}" srcOrd="0" destOrd="0" parTransId="{311A7CC2-2C9A-4BF2-9C7F-0E24440D65D1}" sibTransId="{77DB7B28-8B5A-43A9-B8FF-CA68A2D1ECD3}"/>
    <dgm:cxn modelId="{C07558ED-EBF8-4768-8C17-DE1DB6196AAC}" type="presOf" srcId="{A912CC64-B8DE-4DA6-9815-14F6C6FB9563}" destId="{F6B7CBB1-D70A-47FD-8FF0-F8ABC06F8CC4}" srcOrd="0" destOrd="0" presId="urn:microsoft.com/office/officeart/2005/8/layout/vList3"/>
    <dgm:cxn modelId="{C951DEE4-C29B-4B94-8CD5-D817C97AB757}" type="presParOf" srcId="{F6B7CBB1-D70A-47FD-8FF0-F8ABC06F8CC4}" destId="{9866A5C5-A081-4C08-8067-7AC7B039FB48}" srcOrd="0" destOrd="0" presId="urn:microsoft.com/office/officeart/2005/8/layout/vList3"/>
    <dgm:cxn modelId="{9829BB42-6BD6-4ACD-9AE3-5D8C9109452E}" type="presParOf" srcId="{9866A5C5-A081-4C08-8067-7AC7B039FB48}" destId="{96957C10-6A92-495F-8363-B374FBC84F0F}" srcOrd="0" destOrd="0" presId="urn:microsoft.com/office/officeart/2005/8/layout/vList3"/>
    <dgm:cxn modelId="{5C5F8287-900D-4D35-9E42-537013AC4851}" type="presParOf" srcId="{9866A5C5-A081-4C08-8067-7AC7B039FB48}" destId="{0201F9EA-C8FA-4699-946A-FCE333EDE57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EC522E-2796-4588-BA4B-7EE07BD4B4F2}" type="doc">
      <dgm:prSet loTypeId="urn:microsoft.com/office/officeart/2005/8/layout/hProcess11" loCatId="process" qsTypeId="urn:microsoft.com/office/officeart/2005/8/quickstyle/3d3" qsCatId="3D" csTypeId="urn:microsoft.com/office/officeart/2005/8/colors/accent1_3" csCatId="accent1"/>
      <dgm:spPr/>
      <dgm:t>
        <a:bodyPr/>
        <a:lstStyle/>
        <a:p>
          <a:endParaRPr lang="en-IN"/>
        </a:p>
      </dgm:t>
    </dgm:pt>
    <dgm:pt modelId="{CCDF5505-5A82-49BB-B690-766AD32069B7}">
      <dgm:prSet custT="1"/>
      <dgm:spPr/>
      <dgm:t>
        <a:bodyPr/>
        <a:lstStyle/>
        <a:p>
          <a:r>
            <a:rPr lang="en-US" sz="1400" dirty="0">
              <a:latin typeface="Book Antiqua" panose="02040602050305030304" pitchFamily="18" charset="0"/>
            </a:rPr>
            <a:t>Exploratory Data Analysis (EDA) was conducted to understand the dataset, check for missing values, and identify trends. Key steps included:</a:t>
          </a:r>
          <a:endParaRPr lang="en-IN" sz="1400" dirty="0">
            <a:latin typeface="Book Antiqua" panose="02040602050305030304" pitchFamily="18" charset="0"/>
          </a:endParaRPr>
        </a:p>
      </dgm:t>
    </dgm:pt>
    <dgm:pt modelId="{4BFE4A57-5295-4EB3-BC54-9EF4D8852A01}" type="parTrans" cxnId="{94892FBB-509A-4F59-977C-54446D335358}">
      <dgm:prSet/>
      <dgm:spPr/>
      <dgm:t>
        <a:bodyPr/>
        <a:lstStyle/>
        <a:p>
          <a:endParaRPr lang="en-IN"/>
        </a:p>
      </dgm:t>
    </dgm:pt>
    <dgm:pt modelId="{8CCDE288-68D8-434E-AF61-B09B458D61B6}" type="sibTrans" cxnId="{94892FBB-509A-4F59-977C-54446D335358}">
      <dgm:prSet/>
      <dgm:spPr/>
      <dgm:t>
        <a:bodyPr/>
        <a:lstStyle/>
        <a:p>
          <a:endParaRPr lang="en-IN"/>
        </a:p>
      </dgm:t>
    </dgm:pt>
    <dgm:pt modelId="{B34C1E6A-2B9C-4D36-BAF8-0ED57BB53430}">
      <dgm:prSet custT="1"/>
      <dgm:spPr/>
      <dgm:t>
        <a:bodyPr/>
        <a:lstStyle/>
        <a:p>
          <a:r>
            <a:rPr lang="en-US" sz="1400" b="1" dirty="0">
              <a:latin typeface="Book Antiqua" panose="02040602050305030304" pitchFamily="18" charset="0"/>
            </a:rPr>
            <a:t>Data Summary</a:t>
          </a:r>
          <a:r>
            <a:rPr lang="en-US" sz="1400" dirty="0">
              <a:latin typeface="Book Antiqua" panose="02040602050305030304" pitchFamily="18" charset="0"/>
            </a:rPr>
            <a:t>: Columns analyzed include client demographics, contact details, and marketing campaign results</a:t>
          </a:r>
          <a:r>
            <a:rPr lang="en-US" sz="1300" dirty="0"/>
            <a:t>.</a:t>
          </a:r>
          <a:endParaRPr lang="en-IN" sz="1300" dirty="0"/>
        </a:p>
      </dgm:t>
    </dgm:pt>
    <dgm:pt modelId="{BE165920-780C-49F5-995E-53C094EF0E4D}" type="parTrans" cxnId="{A9B454C3-FA54-4F0A-8419-B0BA0123FD89}">
      <dgm:prSet/>
      <dgm:spPr/>
      <dgm:t>
        <a:bodyPr/>
        <a:lstStyle/>
        <a:p>
          <a:endParaRPr lang="en-IN"/>
        </a:p>
      </dgm:t>
    </dgm:pt>
    <dgm:pt modelId="{E6302A41-9713-4DF6-946D-9AA6BC7FA7DE}" type="sibTrans" cxnId="{A9B454C3-FA54-4F0A-8419-B0BA0123FD89}">
      <dgm:prSet/>
      <dgm:spPr/>
      <dgm:t>
        <a:bodyPr/>
        <a:lstStyle/>
        <a:p>
          <a:endParaRPr lang="en-IN"/>
        </a:p>
      </dgm:t>
    </dgm:pt>
    <dgm:pt modelId="{D80D9BC0-D90B-4FAD-81D5-7423C2E192A1}">
      <dgm:prSet custT="1"/>
      <dgm:spPr/>
      <dgm:t>
        <a:bodyPr/>
        <a:lstStyle/>
        <a:p>
          <a:r>
            <a:rPr lang="en-US" sz="1400" b="1" dirty="0">
              <a:latin typeface="Book Antiqua" panose="02040602050305030304" pitchFamily="18" charset="0"/>
            </a:rPr>
            <a:t>Data Cleaning</a:t>
          </a:r>
          <a:r>
            <a:rPr lang="en-US" sz="1400" dirty="0">
              <a:latin typeface="Book Antiqua" panose="02040602050305030304" pitchFamily="18" charset="0"/>
            </a:rPr>
            <a:t>: Handled missing values and outliers, and transformed categorical variables into numerical formats for modeling</a:t>
          </a:r>
          <a:r>
            <a:rPr lang="en-US" sz="1300" dirty="0"/>
            <a:t>.</a:t>
          </a:r>
          <a:endParaRPr lang="en-IN" sz="1300" dirty="0"/>
        </a:p>
      </dgm:t>
    </dgm:pt>
    <dgm:pt modelId="{A5A65F3D-224A-40BB-AEA5-EF644437CC16}" type="parTrans" cxnId="{52366130-9B36-4333-85D4-C095E847BC86}">
      <dgm:prSet/>
      <dgm:spPr/>
      <dgm:t>
        <a:bodyPr/>
        <a:lstStyle/>
        <a:p>
          <a:endParaRPr lang="en-IN"/>
        </a:p>
      </dgm:t>
    </dgm:pt>
    <dgm:pt modelId="{6CCBC25C-BECD-4C96-AE89-F13B04532B81}" type="sibTrans" cxnId="{52366130-9B36-4333-85D4-C095E847BC86}">
      <dgm:prSet/>
      <dgm:spPr/>
      <dgm:t>
        <a:bodyPr/>
        <a:lstStyle/>
        <a:p>
          <a:endParaRPr lang="en-IN"/>
        </a:p>
      </dgm:t>
    </dgm:pt>
    <dgm:pt modelId="{A65767EE-7842-45B7-9618-F25055EB4A13}">
      <dgm:prSet custT="1"/>
      <dgm:spPr/>
      <dgm:t>
        <a:bodyPr/>
        <a:lstStyle/>
        <a:p>
          <a:r>
            <a:rPr lang="en-US" sz="1400" b="1" dirty="0">
              <a:latin typeface="Book Antiqua" panose="02040602050305030304" pitchFamily="18" charset="0"/>
            </a:rPr>
            <a:t>Visualizing Relationships</a:t>
          </a:r>
          <a:r>
            <a:rPr lang="en-US" sz="1400" dirty="0">
              <a:latin typeface="Book Antiqua" panose="02040602050305030304" pitchFamily="18" charset="0"/>
            </a:rPr>
            <a:t>: We used Python to generate visualizations like histograms, box plots, and correlation heatmaps to identify patterns and dependencies."</a:t>
          </a:r>
          <a:endParaRPr lang="en-IN" sz="1400" dirty="0">
            <a:latin typeface="Book Antiqua" panose="02040602050305030304" pitchFamily="18" charset="0"/>
          </a:endParaRPr>
        </a:p>
      </dgm:t>
    </dgm:pt>
    <dgm:pt modelId="{B7DACCAE-6EB0-4717-AABD-23F8553AB95C}" type="parTrans" cxnId="{A6F3D713-5280-4D3A-96B7-19638A72AD17}">
      <dgm:prSet/>
      <dgm:spPr/>
      <dgm:t>
        <a:bodyPr/>
        <a:lstStyle/>
        <a:p>
          <a:endParaRPr lang="en-IN"/>
        </a:p>
      </dgm:t>
    </dgm:pt>
    <dgm:pt modelId="{DE4A7F9C-789A-4DAF-9C3D-75EFCE0E1C0B}" type="sibTrans" cxnId="{A6F3D713-5280-4D3A-96B7-19638A72AD17}">
      <dgm:prSet/>
      <dgm:spPr/>
      <dgm:t>
        <a:bodyPr/>
        <a:lstStyle/>
        <a:p>
          <a:endParaRPr lang="en-IN"/>
        </a:p>
      </dgm:t>
    </dgm:pt>
    <dgm:pt modelId="{DDB29EB6-A307-4F0E-A439-401CA82B14F5}" type="pres">
      <dgm:prSet presAssocID="{EAEC522E-2796-4588-BA4B-7EE07BD4B4F2}" presName="Name0" presStyleCnt="0">
        <dgm:presLayoutVars>
          <dgm:dir/>
          <dgm:resizeHandles val="exact"/>
        </dgm:presLayoutVars>
      </dgm:prSet>
      <dgm:spPr/>
    </dgm:pt>
    <dgm:pt modelId="{64A76BDD-6CB3-4EAD-AAD8-31E18D0972C5}" type="pres">
      <dgm:prSet presAssocID="{EAEC522E-2796-4588-BA4B-7EE07BD4B4F2}" presName="arrow" presStyleLbl="bgShp" presStyleIdx="0" presStyleCnt="1"/>
      <dgm:spPr/>
    </dgm:pt>
    <dgm:pt modelId="{2E0AE8EC-E42B-4372-A41F-B7653E5A2ED8}" type="pres">
      <dgm:prSet presAssocID="{EAEC522E-2796-4588-BA4B-7EE07BD4B4F2}" presName="points" presStyleCnt="0"/>
      <dgm:spPr/>
    </dgm:pt>
    <dgm:pt modelId="{38D6868D-5445-4F7C-8C4F-AACE33437A80}" type="pres">
      <dgm:prSet presAssocID="{CCDF5505-5A82-49BB-B690-766AD32069B7}" presName="compositeA" presStyleCnt="0"/>
      <dgm:spPr/>
    </dgm:pt>
    <dgm:pt modelId="{3035C1A3-DE03-4165-8845-F1F11ACDFF5A}" type="pres">
      <dgm:prSet presAssocID="{CCDF5505-5A82-49BB-B690-766AD32069B7}" presName="textA" presStyleLbl="revTx" presStyleIdx="0" presStyleCnt="4">
        <dgm:presLayoutVars>
          <dgm:bulletEnabled val="1"/>
        </dgm:presLayoutVars>
      </dgm:prSet>
      <dgm:spPr/>
    </dgm:pt>
    <dgm:pt modelId="{C3D91D1D-7F47-4D4D-88B7-3C9B3CE51260}" type="pres">
      <dgm:prSet presAssocID="{CCDF5505-5A82-49BB-B690-766AD32069B7}" presName="circleA" presStyleLbl="node1" presStyleIdx="0" presStyleCnt="4"/>
      <dgm:spPr/>
    </dgm:pt>
    <dgm:pt modelId="{756D14F5-712E-432A-9634-0D904F3F619E}" type="pres">
      <dgm:prSet presAssocID="{CCDF5505-5A82-49BB-B690-766AD32069B7}" presName="spaceA" presStyleCnt="0"/>
      <dgm:spPr/>
    </dgm:pt>
    <dgm:pt modelId="{55691A03-1730-467A-AB69-FEF2E2E05E51}" type="pres">
      <dgm:prSet presAssocID="{8CCDE288-68D8-434E-AF61-B09B458D61B6}" presName="space" presStyleCnt="0"/>
      <dgm:spPr/>
    </dgm:pt>
    <dgm:pt modelId="{90652969-DA7D-4746-A63F-B8EA02CA9BD0}" type="pres">
      <dgm:prSet presAssocID="{B34C1E6A-2B9C-4D36-BAF8-0ED57BB53430}" presName="compositeB" presStyleCnt="0"/>
      <dgm:spPr/>
    </dgm:pt>
    <dgm:pt modelId="{4373EE7D-24AC-4EB6-8237-BEF946830427}" type="pres">
      <dgm:prSet presAssocID="{B34C1E6A-2B9C-4D36-BAF8-0ED57BB53430}" presName="textB" presStyleLbl="revTx" presStyleIdx="1" presStyleCnt="4">
        <dgm:presLayoutVars>
          <dgm:bulletEnabled val="1"/>
        </dgm:presLayoutVars>
      </dgm:prSet>
      <dgm:spPr/>
    </dgm:pt>
    <dgm:pt modelId="{2287B671-D2FB-46CA-83B3-9F6EC47E21E4}" type="pres">
      <dgm:prSet presAssocID="{B34C1E6A-2B9C-4D36-BAF8-0ED57BB53430}" presName="circleB" presStyleLbl="node1" presStyleIdx="1" presStyleCnt="4"/>
      <dgm:spPr/>
    </dgm:pt>
    <dgm:pt modelId="{DAEFE602-919B-4E9B-9A92-6BFBE36D761F}" type="pres">
      <dgm:prSet presAssocID="{B34C1E6A-2B9C-4D36-BAF8-0ED57BB53430}" presName="spaceB" presStyleCnt="0"/>
      <dgm:spPr/>
    </dgm:pt>
    <dgm:pt modelId="{35C7DE2A-6D1A-4783-92D1-2A36674E4226}" type="pres">
      <dgm:prSet presAssocID="{E6302A41-9713-4DF6-946D-9AA6BC7FA7DE}" presName="space" presStyleCnt="0"/>
      <dgm:spPr/>
    </dgm:pt>
    <dgm:pt modelId="{3922EBA9-F71B-431D-9A91-2E0DF86A984A}" type="pres">
      <dgm:prSet presAssocID="{D80D9BC0-D90B-4FAD-81D5-7423C2E192A1}" presName="compositeA" presStyleCnt="0"/>
      <dgm:spPr/>
    </dgm:pt>
    <dgm:pt modelId="{0411EFBE-12DD-47AC-B7F3-20D1BB3C319C}" type="pres">
      <dgm:prSet presAssocID="{D80D9BC0-D90B-4FAD-81D5-7423C2E192A1}" presName="textA" presStyleLbl="revTx" presStyleIdx="2" presStyleCnt="4">
        <dgm:presLayoutVars>
          <dgm:bulletEnabled val="1"/>
        </dgm:presLayoutVars>
      </dgm:prSet>
      <dgm:spPr/>
    </dgm:pt>
    <dgm:pt modelId="{3A7CBF5D-DA1B-4ACB-B205-B4B9FC64FF20}" type="pres">
      <dgm:prSet presAssocID="{D80D9BC0-D90B-4FAD-81D5-7423C2E192A1}" presName="circleA" presStyleLbl="node1" presStyleIdx="2" presStyleCnt="4"/>
      <dgm:spPr/>
    </dgm:pt>
    <dgm:pt modelId="{AED582DD-A150-44DA-BF7E-73CF3E990856}" type="pres">
      <dgm:prSet presAssocID="{D80D9BC0-D90B-4FAD-81D5-7423C2E192A1}" presName="spaceA" presStyleCnt="0"/>
      <dgm:spPr/>
    </dgm:pt>
    <dgm:pt modelId="{71C3BD46-1D7E-4821-9036-69693063B832}" type="pres">
      <dgm:prSet presAssocID="{6CCBC25C-BECD-4C96-AE89-F13B04532B81}" presName="space" presStyleCnt="0"/>
      <dgm:spPr/>
    </dgm:pt>
    <dgm:pt modelId="{8DB8C0B2-5D3C-45E9-B39C-92B43CC903D6}" type="pres">
      <dgm:prSet presAssocID="{A65767EE-7842-45B7-9618-F25055EB4A13}" presName="compositeB" presStyleCnt="0"/>
      <dgm:spPr/>
    </dgm:pt>
    <dgm:pt modelId="{E3B48900-0274-4B05-9559-918DC7B2125C}" type="pres">
      <dgm:prSet presAssocID="{A65767EE-7842-45B7-9618-F25055EB4A13}" presName="textB" presStyleLbl="revTx" presStyleIdx="3" presStyleCnt="4">
        <dgm:presLayoutVars>
          <dgm:bulletEnabled val="1"/>
        </dgm:presLayoutVars>
      </dgm:prSet>
      <dgm:spPr/>
    </dgm:pt>
    <dgm:pt modelId="{0F3C4E3E-7DA8-4D3D-BCFA-86AC94E6CB3B}" type="pres">
      <dgm:prSet presAssocID="{A65767EE-7842-45B7-9618-F25055EB4A13}" presName="circleB" presStyleLbl="node1" presStyleIdx="3" presStyleCnt="4"/>
      <dgm:spPr/>
    </dgm:pt>
    <dgm:pt modelId="{8C30BB63-590C-473E-AC1F-B554FEBD0149}" type="pres">
      <dgm:prSet presAssocID="{A65767EE-7842-45B7-9618-F25055EB4A13}" presName="spaceB" presStyleCnt="0"/>
      <dgm:spPr/>
    </dgm:pt>
  </dgm:ptLst>
  <dgm:cxnLst>
    <dgm:cxn modelId="{A6F3D713-5280-4D3A-96B7-19638A72AD17}" srcId="{EAEC522E-2796-4588-BA4B-7EE07BD4B4F2}" destId="{A65767EE-7842-45B7-9618-F25055EB4A13}" srcOrd="3" destOrd="0" parTransId="{B7DACCAE-6EB0-4717-AABD-23F8553AB95C}" sibTransId="{DE4A7F9C-789A-4DAF-9C3D-75EFCE0E1C0B}"/>
    <dgm:cxn modelId="{93F9AA2D-0075-4BAC-B163-35EA524BCD5B}" type="presOf" srcId="{D80D9BC0-D90B-4FAD-81D5-7423C2E192A1}" destId="{0411EFBE-12DD-47AC-B7F3-20D1BB3C319C}" srcOrd="0" destOrd="0" presId="urn:microsoft.com/office/officeart/2005/8/layout/hProcess11"/>
    <dgm:cxn modelId="{52366130-9B36-4333-85D4-C095E847BC86}" srcId="{EAEC522E-2796-4588-BA4B-7EE07BD4B4F2}" destId="{D80D9BC0-D90B-4FAD-81D5-7423C2E192A1}" srcOrd="2" destOrd="0" parTransId="{A5A65F3D-224A-40BB-AEA5-EF644437CC16}" sibTransId="{6CCBC25C-BECD-4C96-AE89-F13B04532B81}"/>
    <dgm:cxn modelId="{E7C7625F-7282-48C2-9407-94F2EF066195}" type="presOf" srcId="{EAEC522E-2796-4588-BA4B-7EE07BD4B4F2}" destId="{DDB29EB6-A307-4F0E-A439-401CA82B14F5}" srcOrd="0" destOrd="0" presId="urn:microsoft.com/office/officeart/2005/8/layout/hProcess11"/>
    <dgm:cxn modelId="{EA07D398-5761-4008-8D23-67E98A38C69D}" type="presOf" srcId="{A65767EE-7842-45B7-9618-F25055EB4A13}" destId="{E3B48900-0274-4B05-9559-918DC7B2125C}" srcOrd="0" destOrd="0" presId="urn:microsoft.com/office/officeart/2005/8/layout/hProcess11"/>
    <dgm:cxn modelId="{6EDE61AF-461F-4E5E-AE72-6B7A188E2863}" type="presOf" srcId="{B34C1E6A-2B9C-4D36-BAF8-0ED57BB53430}" destId="{4373EE7D-24AC-4EB6-8237-BEF946830427}" srcOrd="0" destOrd="0" presId="urn:microsoft.com/office/officeart/2005/8/layout/hProcess11"/>
    <dgm:cxn modelId="{94892FBB-509A-4F59-977C-54446D335358}" srcId="{EAEC522E-2796-4588-BA4B-7EE07BD4B4F2}" destId="{CCDF5505-5A82-49BB-B690-766AD32069B7}" srcOrd="0" destOrd="0" parTransId="{4BFE4A57-5295-4EB3-BC54-9EF4D8852A01}" sibTransId="{8CCDE288-68D8-434E-AF61-B09B458D61B6}"/>
    <dgm:cxn modelId="{A9B454C3-FA54-4F0A-8419-B0BA0123FD89}" srcId="{EAEC522E-2796-4588-BA4B-7EE07BD4B4F2}" destId="{B34C1E6A-2B9C-4D36-BAF8-0ED57BB53430}" srcOrd="1" destOrd="0" parTransId="{BE165920-780C-49F5-995E-53C094EF0E4D}" sibTransId="{E6302A41-9713-4DF6-946D-9AA6BC7FA7DE}"/>
    <dgm:cxn modelId="{B3B9CFF5-6D38-4F89-A2A5-C8DBF8E27116}" type="presOf" srcId="{CCDF5505-5A82-49BB-B690-766AD32069B7}" destId="{3035C1A3-DE03-4165-8845-F1F11ACDFF5A}" srcOrd="0" destOrd="0" presId="urn:microsoft.com/office/officeart/2005/8/layout/hProcess11"/>
    <dgm:cxn modelId="{7CFAA87E-2B4E-45B8-B871-AE0184C0413D}" type="presParOf" srcId="{DDB29EB6-A307-4F0E-A439-401CA82B14F5}" destId="{64A76BDD-6CB3-4EAD-AAD8-31E18D0972C5}" srcOrd="0" destOrd="0" presId="urn:microsoft.com/office/officeart/2005/8/layout/hProcess11"/>
    <dgm:cxn modelId="{2F954254-CA67-4010-9B08-1CD44C11074A}" type="presParOf" srcId="{DDB29EB6-A307-4F0E-A439-401CA82B14F5}" destId="{2E0AE8EC-E42B-4372-A41F-B7653E5A2ED8}" srcOrd="1" destOrd="0" presId="urn:microsoft.com/office/officeart/2005/8/layout/hProcess11"/>
    <dgm:cxn modelId="{56237CCA-DF77-42DA-8FC3-8A9579E38022}" type="presParOf" srcId="{2E0AE8EC-E42B-4372-A41F-B7653E5A2ED8}" destId="{38D6868D-5445-4F7C-8C4F-AACE33437A80}" srcOrd="0" destOrd="0" presId="urn:microsoft.com/office/officeart/2005/8/layout/hProcess11"/>
    <dgm:cxn modelId="{1059CDD6-271A-4D00-8861-0E42466077F5}" type="presParOf" srcId="{38D6868D-5445-4F7C-8C4F-AACE33437A80}" destId="{3035C1A3-DE03-4165-8845-F1F11ACDFF5A}" srcOrd="0" destOrd="0" presId="urn:microsoft.com/office/officeart/2005/8/layout/hProcess11"/>
    <dgm:cxn modelId="{400A9636-9673-4816-9869-8F124A04610A}" type="presParOf" srcId="{38D6868D-5445-4F7C-8C4F-AACE33437A80}" destId="{C3D91D1D-7F47-4D4D-88B7-3C9B3CE51260}" srcOrd="1" destOrd="0" presId="urn:microsoft.com/office/officeart/2005/8/layout/hProcess11"/>
    <dgm:cxn modelId="{9FBDD572-637C-4D52-ADE5-3A74C188424B}" type="presParOf" srcId="{38D6868D-5445-4F7C-8C4F-AACE33437A80}" destId="{756D14F5-712E-432A-9634-0D904F3F619E}" srcOrd="2" destOrd="0" presId="urn:microsoft.com/office/officeart/2005/8/layout/hProcess11"/>
    <dgm:cxn modelId="{18C3D17A-5007-439D-996C-D4BC2695D061}" type="presParOf" srcId="{2E0AE8EC-E42B-4372-A41F-B7653E5A2ED8}" destId="{55691A03-1730-467A-AB69-FEF2E2E05E51}" srcOrd="1" destOrd="0" presId="urn:microsoft.com/office/officeart/2005/8/layout/hProcess11"/>
    <dgm:cxn modelId="{249A9E4E-F81D-4CCD-8036-9FA457E1E420}" type="presParOf" srcId="{2E0AE8EC-E42B-4372-A41F-B7653E5A2ED8}" destId="{90652969-DA7D-4746-A63F-B8EA02CA9BD0}" srcOrd="2" destOrd="0" presId="urn:microsoft.com/office/officeart/2005/8/layout/hProcess11"/>
    <dgm:cxn modelId="{1B8D679C-AD88-403C-A444-B22D8DC3D19F}" type="presParOf" srcId="{90652969-DA7D-4746-A63F-B8EA02CA9BD0}" destId="{4373EE7D-24AC-4EB6-8237-BEF946830427}" srcOrd="0" destOrd="0" presId="urn:microsoft.com/office/officeart/2005/8/layout/hProcess11"/>
    <dgm:cxn modelId="{A6ADA57B-78C9-448D-A799-AD241BFDEF72}" type="presParOf" srcId="{90652969-DA7D-4746-A63F-B8EA02CA9BD0}" destId="{2287B671-D2FB-46CA-83B3-9F6EC47E21E4}" srcOrd="1" destOrd="0" presId="urn:microsoft.com/office/officeart/2005/8/layout/hProcess11"/>
    <dgm:cxn modelId="{93AB5A94-946D-4BF6-A70E-58E7C6C80BFA}" type="presParOf" srcId="{90652969-DA7D-4746-A63F-B8EA02CA9BD0}" destId="{DAEFE602-919B-4E9B-9A92-6BFBE36D761F}" srcOrd="2" destOrd="0" presId="urn:microsoft.com/office/officeart/2005/8/layout/hProcess11"/>
    <dgm:cxn modelId="{C19FA78A-807B-4BCD-ABBA-47E10B0728B1}" type="presParOf" srcId="{2E0AE8EC-E42B-4372-A41F-B7653E5A2ED8}" destId="{35C7DE2A-6D1A-4783-92D1-2A36674E4226}" srcOrd="3" destOrd="0" presId="urn:microsoft.com/office/officeart/2005/8/layout/hProcess11"/>
    <dgm:cxn modelId="{80304048-8970-4612-93CC-97452E20292F}" type="presParOf" srcId="{2E0AE8EC-E42B-4372-A41F-B7653E5A2ED8}" destId="{3922EBA9-F71B-431D-9A91-2E0DF86A984A}" srcOrd="4" destOrd="0" presId="urn:microsoft.com/office/officeart/2005/8/layout/hProcess11"/>
    <dgm:cxn modelId="{9262832F-4E76-4CCA-ADF5-986C797F9465}" type="presParOf" srcId="{3922EBA9-F71B-431D-9A91-2E0DF86A984A}" destId="{0411EFBE-12DD-47AC-B7F3-20D1BB3C319C}" srcOrd="0" destOrd="0" presId="urn:microsoft.com/office/officeart/2005/8/layout/hProcess11"/>
    <dgm:cxn modelId="{7C625E5F-8279-429E-8DC5-094FB908AD5B}" type="presParOf" srcId="{3922EBA9-F71B-431D-9A91-2E0DF86A984A}" destId="{3A7CBF5D-DA1B-4ACB-B205-B4B9FC64FF20}" srcOrd="1" destOrd="0" presId="urn:microsoft.com/office/officeart/2005/8/layout/hProcess11"/>
    <dgm:cxn modelId="{85A01D50-A264-4EA7-BF08-1AE76B04E038}" type="presParOf" srcId="{3922EBA9-F71B-431D-9A91-2E0DF86A984A}" destId="{AED582DD-A150-44DA-BF7E-73CF3E990856}" srcOrd="2" destOrd="0" presId="urn:microsoft.com/office/officeart/2005/8/layout/hProcess11"/>
    <dgm:cxn modelId="{BC98A5BC-9A6F-493D-B479-DC4597C021A5}" type="presParOf" srcId="{2E0AE8EC-E42B-4372-A41F-B7653E5A2ED8}" destId="{71C3BD46-1D7E-4821-9036-69693063B832}" srcOrd="5" destOrd="0" presId="urn:microsoft.com/office/officeart/2005/8/layout/hProcess11"/>
    <dgm:cxn modelId="{7471CC27-1ED8-4A81-916E-1019DE71686F}" type="presParOf" srcId="{2E0AE8EC-E42B-4372-A41F-B7653E5A2ED8}" destId="{8DB8C0B2-5D3C-45E9-B39C-92B43CC903D6}" srcOrd="6" destOrd="0" presId="urn:microsoft.com/office/officeart/2005/8/layout/hProcess11"/>
    <dgm:cxn modelId="{874C6174-713C-4205-9DDD-555D52C95775}" type="presParOf" srcId="{8DB8C0B2-5D3C-45E9-B39C-92B43CC903D6}" destId="{E3B48900-0274-4B05-9559-918DC7B2125C}" srcOrd="0" destOrd="0" presId="urn:microsoft.com/office/officeart/2005/8/layout/hProcess11"/>
    <dgm:cxn modelId="{513BE125-7786-4DA8-8E62-F66262454591}" type="presParOf" srcId="{8DB8C0B2-5D3C-45E9-B39C-92B43CC903D6}" destId="{0F3C4E3E-7DA8-4D3D-BCFA-86AC94E6CB3B}" srcOrd="1" destOrd="0" presId="urn:microsoft.com/office/officeart/2005/8/layout/hProcess11"/>
    <dgm:cxn modelId="{E882987F-E289-455F-8307-7CA6D5445B1A}" type="presParOf" srcId="{8DB8C0B2-5D3C-45E9-B39C-92B43CC903D6}" destId="{8C30BB63-590C-473E-AC1F-B554FEBD014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B9CD6A-DB95-435D-BC48-2878735751BE}" type="doc">
      <dgm:prSet loTypeId="urn:microsoft.com/office/officeart/2005/8/layout/orgChart1" loCatId="hierarchy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85308BB9-375C-4868-BB5F-6EB6BC8F399E}">
      <dgm:prSet/>
      <dgm:spPr/>
      <dgm:t>
        <a:bodyPr/>
        <a:lstStyle/>
        <a:p>
          <a:r>
            <a:rPr lang="en-US" b="1" dirty="0"/>
            <a:t> </a:t>
          </a:r>
          <a:br>
            <a:rPr lang="en-US" dirty="0"/>
          </a:br>
          <a:r>
            <a:rPr lang="en-US" dirty="0"/>
            <a:t>"For predicting whether a client will subscribe to a term deposit, we used </a:t>
          </a:r>
          <a:r>
            <a:rPr lang="en-US" b="1" dirty="0"/>
            <a:t>Random Forest</a:t>
          </a:r>
          <a:r>
            <a:rPr lang="en-US" dirty="0"/>
            <a:t> as our classification model. The process included:</a:t>
          </a:r>
          <a:endParaRPr lang="en-IN" dirty="0"/>
        </a:p>
      </dgm:t>
    </dgm:pt>
    <dgm:pt modelId="{71A52848-42C8-4842-9DA6-802147FDEA6C}" type="parTrans" cxnId="{7BB7896A-D669-4B52-A79C-1AEF1B12B4F8}">
      <dgm:prSet/>
      <dgm:spPr/>
      <dgm:t>
        <a:bodyPr/>
        <a:lstStyle/>
        <a:p>
          <a:endParaRPr lang="en-IN"/>
        </a:p>
      </dgm:t>
    </dgm:pt>
    <dgm:pt modelId="{2588534E-D8B6-478B-82AC-627E4C2908F0}" type="sibTrans" cxnId="{7BB7896A-D669-4B52-A79C-1AEF1B12B4F8}">
      <dgm:prSet/>
      <dgm:spPr/>
      <dgm:t>
        <a:bodyPr/>
        <a:lstStyle/>
        <a:p>
          <a:endParaRPr lang="en-IN"/>
        </a:p>
      </dgm:t>
    </dgm:pt>
    <dgm:pt modelId="{832340A5-7147-45C8-AF00-E06A3B33060B}">
      <dgm:prSet/>
      <dgm:spPr/>
      <dgm:t>
        <a:bodyPr/>
        <a:lstStyle/>
        <a:p>
          <a:r>
            <a:rPr lang="en-US" b="1"/>
            <a:t>Data Preprocessing</a:t>
          </a:r>
          <a:r>
            <a:rPr lang="en-US"/>
            <a:t>: Encoding categorical variables, handling missing values, and scaling numerical features.</a:t>
          </a:r>
          <a:endParaRPr lang="en-IN"/>
        </a:p>
      </dgm:t>
    </dgm:pt>
    <dgm:pt modelId="{09F41359-55EB-4B8F-961E-B221E7A132D3}" type="parTrans" cxnId="{B9266A3C-7B1E-49F5-AD00-6B9510F3A682}">
      <dgm:prSet/>
      <dgm:spPr/>
      <dgm:t>
        <a:bodyPr/>
        <a:lstStyle/>
        <a:p>
          <a:endParaRPr lang="en-IN"/>
        </a:p>
      </dgm:t>
    </dgm:pt>
    <dgm:pt modelId="{0D5A3DD5-F848-4B29-8EB3-1BB33194D985}" type="sibTrans" cxnId="{B9266A3C-7B1E-49F5-AD00-6B9510F3A682}">
      <dgm:prSet/>
      <dgm:spPr/>
      <dgm:t>
        <a:bodyPr/>
        <a:lstStyle/>
        <a:p>
          <a:endParaRPr lang="en-IN"/>
        </a:p>
      </dgm:t>
    </dgm:pt>
    <dgm:pt modelId="{15C8242F-E921-473E-A1D6-775F3C3BE15C}">
      <dgm:prSet/>
      <dgm:spPr/>
      <dgm:t>
        <a:bodyPr/>
        <a:lstStyle/>
        <a:p>
          <a:r>
            <a:rPr lang="en-US" b="1" dirty="0"/>
            <a:t>Model Training</a:t>
          </a:r>
          <a:r>
            <a:rPr lang="en-US" dirty="0"/>
            <a:t>: We trained the Random Forest model using the processed training data, ensuring proper cross-validation to avoid overfitting.</a:t>
          </a:r>
          <a:endParaRPr lang="en-IN" dirty="0"/>
        </a:p>
      </dgm:t>
    </dgm:pt>
    <dgm:pt modelId="{EF928EAF-F1FD-450B-B44C-95197B657693}" type="parTrans" cxnId="{4B143FD8-D3BB-49FA-8ED9-46226B263118}">
      <dgm:prSet/>
      <dgm:spPr/>
      <dgm:t>
        <a:bodyPr/>
        <a:lstStyle/>
        <a:p>
          <a:endParaRPr lang="en-IN"/>
        </a:p>
      </dgm:t>
    </dgm:pt>
    <dgm:pt modelId="{42AF0B29-6282-4F68-B0DF-A3227CF7EF1E}" type="sibTrans" cxnId="{4B143FD8-D3BB-49FA-8ED9-46226B263118}">
      <dgm:prSet/>
      <dgm:spPr/>
      <dgm:t>
        <a:bodyPr/>
        <a:lstStyle/>
        <a:p>
          <a:endParaRPr lang="en-IN"/>
        </a:p>
      </dgm:t>
    </dgm:pt>
    <dgm:pt modelId="{6F573BF9-341B-4C7B-AA90-E096003C6776}">
      <dgm:prSet/>
      <dgm:spPr/>
      <dgm:t>
        <a:bodyPr/>
        <a:lstStyle/>
        <a:p>
          <a:r>
            <a:rPr lang="en-US" b="1"/>
            <a:t>Model Evaluation</a:t>
          </a:r>
          <a:r>
            <a:rPr lang="en-US"/>
            <a:t>: Performance was evaluated using metrics such as accuracy, precision, recall, and AUC-ROC."</a:t>
          </a:r>
          <a:endParaRPr lang="en-IN"/>
        </a:p>
      </dgm:t>
    </dgm:pt>
    <dgm:pt modelId="{341A4DEE-7E57-4C07-AE32-5B14639E0256}" type="parTrans" cxnId="{CD034596-B377-495D-AFA8-8A83FB43DAAC}">
      <dgm:prSet/>
      <dgm:spPr/>
      <dgm:t>
        <a:bodyPr/>
        <a:lstStyle/>
        <a:p>
          <a:endParaRPr lang="en-IN"/>
        </a:p>
      </dgm:t>
    </dgm:pt>
    <dgm:pt modelId="{B4A7E3C7-F6FF-4B0A-A480-98F14E90C7E5}" type="sibTrans" cxnId="{CD034596-B377-495D-AFA8-8A83FB43DAAC}">
      <dgm:prSet/>
      <dgm:spPr/>
      <dgm:t>
        <a:bodyPr/>
        <a:lstStyle/>
        <a:p>
          <a:endParaRPr lang="en-IN"/>
        </a:p>
      </dgm:t>
    </dgm:pt>
    <dgm:pt modelId="{866222E7-DD12-430C-9917-3E469CBC0789}" type="pres">
      <dgm:prSet presAssocID="{6FB9CD6A-DB95-435D-BC48-2878735751B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9AC4A84-4044-4BF6-9E43-36FB03B6DAF3}" type="pres">
      <dgm:prSet presAssocID="{85308BB9-375C-4868-BB5F-6EB6BC8F399E}" presName="hierRoot1" presStyleCnt="0">
        <dgm:presLayoutVars>
          <dgm:hierBranch val="init"/>
        </dgm:presLayoutVars>
      </dgm:prSet>
      <dgm:spPr/>
    </dgm:pt>
    <dgm:pt modelId="{952E23AA-21C6-4A28-A771-8531F3474F9E}" type="pres">
      <dgm:prSet presAssocID="{85308BB9-375C-4868-BB5F-6EB6BC8F399E}" presName="rootComposite1" presStyleCnt="0"/>
      <dgm:spPr/>
    </dgm:pt>
    <dgm:pt modelId="{EBBC03CA-0D39-434D-9288-36E685D70724}" type="pres">
      <dgm:prSet presAssocID="{85308BB9-375C-4868-BB5F-6EB6BC8F399E}" presName="rootText1" presStyleLbl="node0" presStyleIdx="0" presStyleCnt="1">
        <dgm:presLayoutVars>
          <dgm:chPref val="3"/>
        </dgm:presLayoutVars>
      </dgm:prSet>
      <dgm:spPr/>
    </dgm:pt>
    <dgm:pt modelId="{2BC30C64-B286-418E-85A6-D54792E9413E}" type="pres">
      <dgm:prSet presAssocID="{85308BB9-375C-4868-BB5F-6EB6BC8F399E}" presName="rootConnector1" presStyleLbl="node1" presStyleIdx="0" presStyleCnt="0"/>
      <dgm:spPr/>
    </dgm:pt>
    <dgm:pt modelId="{3D34381F-DEDE-455A-B8F5-1C38496AB768}" type="pres">
      <dgm:prSet presAssocID="{85308BB9-375C-4868-BB5F-6EB6BC8F399E}" presName="hierChild2" presStyleCnt="0"/>
      <dgm:spPr/>
    </dgm:pt>
    <dgm:pt modelId="{9C19CC8B-C315-402D-A548-3401375717DC}" type="pres">
      <dgm:prSet presAssocID="{09F41359-55EB-4B8F-961E-B221E7A132D3}" presName="Name37" presStyleLbl="parChTrans1D2" presStyleIdx="0" presStyleCnt="3"/>
      <dgm:spPr/>
    </dgm:pt>
    <dgm:pt modelId="{86474E9F-4B3C-4744-8E60-BC2D07291F72}" type="pres">
      <dgm:prSet presAssocID="{832340A5-7147-45C8-AF00-E06A3B33060B}" presName="hierRoot2" presStyleCnt="0">
        <dgm:presLayoutVars>
          <dgm:hierBranch val="init"/>
        </dgm:presLayoutVars>
      </dgm:prSet>
      <dgm:spPr/>
    </dgm:pt>
    <dgm:pt modelId="{689A835D-4661-4DF0-8E0B-0DB6B521FFB3}" type="pres">
      <dgm:prSet presAssocID="{832340A5-7147-45C8-AF00-E06A3B33060B}" presName="rootComposite" presStyleCnt="0"/>
      <dgm:spPr/>
    </dgm:pt>
    <dgm:pt modelId="{2B998A80-DAAA-4937-BBFF-CE9746ACB865}" type="pres">
      <dgm:prSet presAssocID="{832340A5-7147-45C8-AF00-E06A3B33060B}" presName="rootText" presStyleLbl="node2" presStyleIdx="0" presStyleCnt="3">
        <dgm:presLayoutVars>
          <dgm:chPref val="3"/>
        </dgm:presLayoutVars>
      </dgm:prSet>
      <dgm:spPr/>
    </dgm:pt>
    <dgm:pt modelId="{D7E52B88-FB35-41AE-B15F-1F06961AC78B}" type="pres">
      <dgm:prSet presAssocID="{832340A5-7147-45C8-AF00-E06A3B33060B}" presName="rootConnector" presStyleLbl="node2" presStyleIdx="0" presStyleCnt="3"/>
      <dgm:spPr/>
    </dgm:pt>
    <dgm:pt modelId="{74B5F971-1BAE-464C-907C-52D7298AF7A5}" type="pres">
      <dgm:prSet presAssocID="{832340A5-7147-45C8-AF00-E06A3B33060B}" presName="hierChild4" presStyleCnt="0"/>
      <dgm:spPr/>
    </dgm:pt>
    <dgm:pt modelId="{4FEAA108-BE51-4B36-9864-CE43D0209726}" type="pres">
      <dgm:prSet presAssocID="{832340A5-7147-45C8-AF00-E06A3B33060B}" presName="hierChild5" presStyleCnt="0"/>
      <dgm:spPr/>
    </dgm:pt>
    <dgm:pt modelId="{09ECA3F0-98F2-4FE5-9C54-61AC8F3CB6C3}" type="pres">
      <dgm:prSet presAssocID="{EF928EAF-F1FD-450B-B44C-95197B657693}" presName="Name37" presStyleLbl="parChTrans1D2" presStyleIdx="1" presStyleCnt="3"/>
      <dgm:spPr/>
    </dgm:pt>
    <dgm:pt modelId="{6CA9C0AC-8164-4183-971A-0CEA34B760EE}" type="pres">
      <dgm:prSet presAssocID="{15C8242F-E921-473E-A1D6-775F3C3BE15C}" presName="hierRoot2" presStyleCnt="0">
        <dgm:presLayoutVars>
          <dgm:hierBranch val="init"/>
        </dgm:presLayoutVars>
      </dgm:prSet>
      <dgm:spPr/>
    </dgm:pt>
    <dgm:pt modelId="{3195255B-6C6B-419B-B503-4466378EAFAC}" type="pres">
      <dgm:prSet presAssocID="{15C8242F-E921-473E-A1D6-775F3C3BE15C}" presName="rootComposite" presStyleCnt="0"/>
      <dgm:spPr/>
    </dgm:pt>
    <dgm:pt modelId="{A06F7E8B-613E-427C-969D-6B22C464ED9F}" type="pres">
      <dgm:prSet presAssocID="{15C8242F-E921-473E-A1D6-775F3C3BE15C}" presName="rootText" presStyleLbl="node2" presStyleIdx="1" presStyleCnt="3">
        <dgm:presLayoutVars>
          <dgm:chPref val="3"/>
        </dgm:presLayoutVars>
      </dgm:prSet>
      <dgm:spPr/>
    </dgm:pt>
    <dgm:pt modelId="{7CAD4AF8-A0EA-43E7-9AAE-8E37FDF84DE0}" type="pres">
      <dgm:prSet presAssocID="{15C8242F-E921-473E-A1D6-775F3C3BE15C}" presName="rootConnector" presStyleLbl="node2" presStyleIdx="1" presStyleCnt="3"/>
      <dgm:spPr/>
    </dgm:pt>
    <dgm:pt modelId="{9FB93EDE-4508-4270-A463-1585549FFF52}" type="pres">
      <dgm:prSet presAssocID="{15C8242F-E921-473E-A1D6-775F3C3BE15C}" presName="hierChild4" presStyleCnt="0"/>
      <dgm:spPr/>
    </dgm:pt>
    <dgm:pt modelId="{202906C2-F75F-4A18-88AE-E26DB4242A1F}" type="pres">
      <dgm:prSet presAssocID="{15C8242F-E921-473E-A1D6-775F3C3BE15C}" presName="hierChild5" presStyleCnt="0"/>
      <dgm:spPr/>
    </dgm:pt>
    <dgm:pt modelId="{D3BE818D-F6CD-4E16-B4B0-7FB08247AF6D}" type="pres">
      <dgm:prSet presAssocID="{341A4DEE-7E57-4C07-AE32-5B14639E0256}" presName="Name37" presStyleLbl="parChTrans1D2" presStyleIdx="2" presStyleCnt="3"/>
      <dgm:spPr/>
    </dgm:pt>
    <dgm:pt modelId="{B465802A-0BAB-41A2-8D66-CA9D689A0F96}" type="pres">
      <dgm:prSet presAssocID="{6F573BF9-341B-4C7B-AA90-E096003C6776}" presName="hierRoot2" presStyleCnt="0">
        <dgm:presLayoutVars>
          <dgm:hierBranch val="init"/>
        </dgm:presLayoutVars>
      </dgm:prSet>
      <dgm:spPr/>
    </dgm:pt>
    <dgm:pt modelId="{32E9D733-4961-426B-9A2A-2A5E4072BF13}" type="pres">
      <dgm:prSet presAssocID="{6F573BF9-341B-4C7B-AA90-E096003C6776}" presName="rootComposite" presStyleCnt="0"/>
      <dgm:spPr/>
    </dgm:pt>
    <dgm:pt modelId="{BD871B3F-296D-4D98-B21E-CC7CF37D1111}" type="pres">
      <dgm:prSet presAssocID="{6F573BF9-341B-4C7B-AA90-E096003C6776}" presName="rootText" presStyleLbl="node2" presStyleIdx="2" presStyleCnt="3">
        <dgm:presLayoutVars>
          <dgm:chPref val="3"/>
        </dgm:presLayoutVars>
      </dgm:prSet>
      <dgm:spPr/>
    </dgm:pt>
    <dgm:pt modelId="{77FA3930-7F3C-4FBD-9694-400B66183AC4}" type="pres">
      <dgm:prSet presAssocID="{6F573BF9-341B-4C7B-AA90-E096003C6776}" presName="rootConnector" presStyleLbl="node2" presStyleIdx="2" presStyleCnt="3"/>
      <dgm:spPr/>
    </dgm:pt>
    <dgm:pt modelId="{C9F908FC-1756-414A-B3AE-6A6B588A68FA}" type="pres">
      <dgm:prSet presAssocID="{6F573BF9-341B-4C7B-AA90-E096003C6776}" presName="hierChild4" presStyleCnt="0"/>
      <dgm:spPr/>
    </dgm:pt>
    <dgm:pt modelId="{63F3CE32-5CBD-4483-93AE-6F928587886E}" type="pres">
      <dgm:prSet presAssocID="{6F573BF9-341B-4C7B-AA90-E096003C6776}" presName="hierChild5" presStyleCnt="0"/>
      <dgm:spPr/>
    </dgm:pt>
    <dgm:pt modelId="{975E49E8-1969-4AA0-A555-4E58D916A6CD}" type="pres">
      <dgm:prSet presAssocID="{85308BB9-375C-4868-BB5F-6EB6BC8F399E}" presName="hierChild3" presStyleCnt="0"/>
      <dgm:spPr/>
    </dgm:pt>
  </dgm:ptLst>
  <dgm:cxnLst>
    <dgm:cxn modelId="{E7231618-1F23-4875-95DA-3249E5080E17}" type="presOf" srcId="{6F573BF9-341B-4C7B-AA90-E096003C6776}" destId="{77FA3930-7F3C-4FBD-9694-400B66183AC4}" srcOrd="1" destOrd="0" presId="urn:microsoft.com/office/officeart/2005/8/layout/orgChart1"/>
    <dgm:cxn modelId="{134C8E1F-AC64-4687-832C-D44ACA45B36C}" type="presOf" srcId="{15C8242F-E921-473E-A1D6-775F3C3BE15C}" destId="{7CAD4AF8-A0EA-43E7-9AAE-8E37FDF84DE0}" srcOrd="1" destOrd="0" presId="urn:microsoft.com/office/officeart/2005/8/layout/orgChart1"/>
    <dgm:cxn modelId="{EF89D125-8614-4333-8DD3-0D336C0977FC}" type="presOf" srcId="{EF928EAF-F1FD-450B-B44C-95197B657693}" destId="{09ECA3F0-98F2-4FE5-9C54-61AC8F3CB6C3}" srcOrd="0" destOrd="0" presId="urn:microsoft.com/office/officeart/2005/8/layout/orgChart1"/>
    <dgm:cxn modelId="{B9266A3C-7B1E-49F5-AD00-6B9510F3A682}" srcId="{85308BB9-375C-4868-BB5F-6EB6BC8F399E}" destId="{832340A5-7147-45C8-AF00-E06A3B33060B}" srcOrd="0" destOrd="0" parTransId="{09F41359-55EB-4B8F-961E-B221E7A132D3}" sibTransId="{0D5A3DD5-F848-4B29-8EB3-1BB33194D985}"/>
    <dgm:cxn modelId="{7BB7896A-D669-4B52-A79C-1AEF1B12B4F8}" srcId="{6FB9CD6A-DB95-435D-BC48-2878735751BE}" destId="{85308BB9-375C-4868-BB5F-6EB6BC8F399E}" srcOrd="0" destOrd="0" parTransId="{71A52848-42C8-4842-9DA6-802147FDEA6C}" sibTransId="{2588534E-D8B6-478B-82AC-627E4C2908F0}"/>
    <dgm:cxn modelId="{972CB177-200E-4B87-AEDB-598DB1DD022D}" type="presOf" srcId="{85308BB9-375C-4868-BB5F-6EB6BC8F399E}" destId="{EBBC03CA-0D39-434D-9288-36E685D70724}" srcOrd="0" destOrd="0" presId="urn:microsoft.com/office/officeart/2005/8/layout/orgChart1"/>
    <dgm:cxn modelId="{8659D758-ABF5-4F1C-8F5B-9E346D4D4F45}" type="presOf" srcId="{6FB9CD6A-DB95-435D-BC48-2878735751BE}" destId="{866222E7-DD12-430C-9917-3E469CBC0789}" srcOrd="0" destOrd="0" presId="urn:microsoft.com/office/officeart/2005/8/layout/orgChart1"/>
    <dgm:cxn modelId="{B1C1F383-C917-4980-9CEB-CD49285ED99C}" type="presOf" srcId="{85308BB9-375C-4868-BB5F-6EB6BC8F399E}" destId="{2BC30C64-B286-418E-85A6-D54792E9413E}" srcOrd="1" destOrd="0" presId="urn:microsoft.com/office/officeart/2005/8/layout/orgChart1"/>
    <dgm:cxn modelId="{A7EB4493-2232-4E5E-A569-9E86E718D370}" type="presOf" srcId="{832340A5-7147-45C8-AF00-E06A3B33060B}" destId="{2B998A80-DAAA-4937-BBFF-CE9746ACB865}" srcOrd="0" destOrd="0" presId="urn:microsoft.com/office/officeart/2005/8/layout/orgChart1"/>
    <dgm:cxn modelId="{CD034596-B377-495D-AFA8-8A83FB43DAAC}" srcId="{85308BB9-375C-4868-BB5F-6EB6BC8F399E}" destId="{6F573BF9-341B-4C7B-AA90-E096003C6776}" srcOrd="2" destOrd="0" parTransId="{341A4DEE-7E57-4C07-AE32-5B14639E0256}" sibTransId="{B4A7E3C7-F6FF-4B0A-A480-98F14E90C7E5}"/>
    <dgm:cxn modelId="{F4AC1D9E-1CA0-4C05-B553-E03A498E57F8}" type="presOf" srcId="{341A4DEE-7E57-4C07-AE32-5B14639E0256}" destId="{D3BE818D-F6CD-4E16-B4B0-7FB08247AF6D}" srcOrd="0" destOrd="0" presId="urn:microsoft.com/office/officeart/2005/8/layout/orgChart1"/>
    <dgm:cxn modelId="{DAEF3B9F-6AC3-4B49-A14A-57A6626A2C8D}" type="presOf" srcId="{6F573BF9-341B-4C7B-AA90-E096003C6776}" destId="{BD871B3F-296D-4D98-B21E-CC7CF37D1111}" srcOrd="0" destOrd="0" presId="urn:microsoft.com/office/officeart/2005/8/layout/orgChart1"/>
    <dgm:cxn modelId="{D5DB27A2-E13B-42EB-AB2E-20B417FF56A1}" type="presOf" srcId="{832340A5-7147-45C8-AF00-E06A3B33060B}" destId="{D7E52B88-FB35-41AE-B15F-1F06961AC78B}" srcOrd="1" destOrd="0" presId="urn:microsoft.com/office/officeart/2005/8/layout/orgChart1"/>
    <dgm:cxn modelId="{AEA9D1A5-1F79-42C0-BBB6-5FD3463D80D9}" type="presOf" srcId="{15C8242F-E921-473E-A1D6-775F3C3BE15C}" destId="{A06F7E8B-613E-427C-969D-6B22C464ED9F}" srcOrd="0" destOrd="0" presId="urn:microsoft.com/office/officeart/2005/8/layout/orgChart1"/>
    <dgm:cxn modelId="{5B748BBF-18AA-49AD-AF1C-00AD978C76B1}" type="presOf" srcId="{09F41359-55EB-4B8F-961E-B221E7A132D3}" destId="{9C19CC8B-C315-402D-A548-3401375717DC}" srcOrd="0" destOrd="0" presId="urn:microsoft.com/office/officeart/2005/8/layout/orgChart1"/>
    <dgm:cxn modelId="{4B143FD8-D3BB-49FA-8ED9-46226B263118}" srcId="{85308BB9-375C-4868-BB5F-6EB6BC8F399E}" destId="{15C8242F-E921-473E-A1D6-775F3C3BE15C}" srcOrd="1" destOrd="0" parTransId="{EF928EAF-F1FD-450B-B44C-95197B657693}" sibTransId="{42AF0B29-6282-4F68-B0DF-A3227CF7EF1E}"/>
    <dgm:cxn modelId="{3C1DDEBC-F64E-42D3-8639-EA92C5A09D9E}" type="presParOf" srcId="{866222E7-DD12-430C-9917-3E469CBC0789}" destId="{F9AC4A84-4044-4BF6-9E43-36FB03B6DAF3}" srcOrd="0" destOrd="0" presId="urn:microsoft.com/office/officeart/2005/8/layout/orgChart1"/>
    <dgm:cxn modelId="{60F8921C-E2F5-4217-8C4B-1CE30F25C4EC}" type="presParOf" srcId="{F9AC4A84-4044-4BF6-9E43-36FB03B6DAF3}" destId="{952E23AA-21C6-4A28-A771-8531F3474F9E}" srcOrd="0" destOrd="0" presId="urn:microsoft.com/office/officeart/2005/8/layout/orgChart1"/>
    <dgm:cxn modelId="{FAEA69BE-9CB9-41F8-93B5-294A569623C7}" type="presParOf" srcId="{952E23AA-21C6-4A28-A771-8531F3474F9E}" destId="{EBBC03CA-0D39-434D-9288-36E685D70724}" srcOrd="0" destOrd="0" presId="urn:microsoft.com/office/officeart/2005/8/layout/orgChart1"/>
    <dgm:cxn modelId="{742A4EBA-6B30-4E3A-B37A-73CA5EDFA759}" type="presParOf" srcId="{952E23AA-21C6-4A28-A771-8531F3474F9E}" destId="{2BC30C64-B286-418E-85A6-D54792E9413E}" srcOrd="1" destOrd="0" presId="urn:microsoft.com/office/officeart/2005/8/layout/orgChart1"/>
    <dgm:cxn modelId="{E30B79E6-1656-4BBB-B471-CD7688D86C6B}" type="presParOf" srcId="{F9AC4A84-4044-4BF6-9E43-36FB03B6DAF3}" destId="{3D34381F-DEDE-455A-B8F5-1C38496AB768}" srcOrd="1" destOrd="0" presId="urn:microsoft.com/office/officeart/2005/8/layout/orgChart1"/>
    <dgm:cxn modelId="{FDE1A493-673C-4AB7-851E-F89AEA257668}" type="presParOf" srcId="{3D34381F-DEDE-455A-B8F5-1C38496AB768}" destId="{9C19CC8B-C315-402D-A548-3401375717DC}" srcOrd="0" destOrd="0" presId="urn:microsoft.com/office/officeart/2005/8/layout/orgChart1"/>
    <dgm:cxn modelId="{DF730B00-D51A-440F-867E-A4F1E0456E2E}" type="presParOf" srcId="{3D34381F-DEDE-455A-B8F5-1C38496AB768}" destId="{86474E9F-4B3C-4744-8E60-BC2D07291F72}" srcOrd="1" destOrd="0" presId="urn:microsoft.com/office/officeart/2005/8/layout/orgChart1"/>
    <dgm:cxn modelId="{4EDF23F7-1C71-46B7-ACC2-1FB6B8E125FF}" type="presParOf" srcId="{86474E9F-4B3C-4744-8E60-BC2D07291F72}" destId="{689A835D-4661-4DF0-8E0B-0DB6B521FFB3}" srcOrd="0" destOrd="0" presId="urn:microsoft.com/office/officeart/2005/8/layout/orgChart1"/>
    <dgm:cxn modelId="{239C2543-5A49-4122-905C-43BD4EBE1F2F}" type="presParOf" srcId="{689A835D-4661-4DF0-8E0B-0DB6B521FFB3}" destId="{2B998A80-DAAA-4937-BBFF-CE9746ACB865}" srcOrd="0" destOrd="0" presId="urn:microsoft.com/office/officeart/2005/8/layout/orgChart1"/>
    <dgm:cxn modelId="{5DCEF133-FE91-41D0-B44B-4F45F2C22FD0}" type="presParOf" srcId="{689A835D-4661-4DF0-8E0B-0DB6B521FFB3}" destId="{D7E52B88-FB35-41AE-B15F-1F06961AC78B}" srcOrd="1" destOrd="0" presId="urn:microsoft.com/office/officeart/2005/8/layout/orgChart1"/>
    <dgm:cxn modelId="{23BEBF91-60DE-44D1-AEAA-74013E4EC5F3}" type="presParOf" srcId="{86474E9F-4B3C-4744-8E60-BC2D07291F72}" destId="{74B5F971-1BAE-464C-907C-52D7298AF7A5}" srcOrd="1" destOrd="0" presId="urn:microsoft.com/office/officeart/2005/8/layout/orgChart1"/>
    <dgm:cxn modelId="{28E21AB9-6667-4D2F-9E75-96149AAA9A94}" type="presParOf" srcId="{86474E9F-4B3C-4744-8E60-BC2D07291F72}" destId="{4FEAA108-BE51-4B36-9864-CE43D0209726}" srcOrd="2" destOrd="0" presId="urn:microsoft.com/office/officeart/2005/8/layout/orgChart1"/>
    <dgm:cxn modelId="{70D043A3-1186-47EC-8E0F-0A9F23176A48}" type="presParOf" srcId="{3D34381F-DEDE-455A-B8F5-1C38496AB768}" destId="{09ECA3F0-98F2-4FE5-9C54-61AC8F3CB6C3}" srcOrd="2" destOrd="0" presId="urn:microsoft.com/office/officeart/2005/8/layout/orgChart1"/>
    <dgm:cxn modelId="{3E9F09C3-CDB9-4AB9-B97D-531F7064A000}" type="presParOf" srcId="{3D34381F-DEDE-455A-B8F5-1C38496AB768}" destId="{6CA9C0AC-8164-4183-971A-0CEA34B760EE}" srcOrd="3" destOrd="0" presId="urn:microsoft.com/office/officeart/2005/8/layout/orgChart1"/>
    <dgm:cxn modelId="{C798DFBB-CFEA-4D1B-9C8E-91B9C1B3689B}" type="presParOf" srcId="{6CA9C0AC-8164-4183-971A-0CEA34B760EE}" destId="{3195255B-6C6B-419B-B503-4466378EAFAC}" srcOrd="0" destOrd="0" presId="urn:microsoft.com/office/officeart/2005/8/layout/orgChart1"/>
    <dgm:cxn modelId="{B1ED5687-E2E4-4A6F-BD64-AF96F0F40FCF}" type="presParOf" srcId="{3195255B-6C6B-419B-B503-4466378EAFAC}" destId="{A06F7E8B-613E-427C-969D-6B22C464ED9F}" srcOrd="0" destOrd="0" presId="urn:microsoft.com/office/officeart/2005/8/layout/orgChart1"/>
    <dgm:cxn modelId="{EC3D5C80-EC60-45FD-99C0-F496953B6CFC}" type="presParOf" srcId="{3195255B-6C6B-419B-B503-4466378EAFAC}" destId="{7CAD4AF8-A0EA-43E7-9AAE-8E37FDF84DE0}" srcOrd="1" destOrd="0" presId="urn:microsoft.com/office/officeart/2005/8/layout/orgChart1"/>
    <dgm:cxn modelId="{4922BD65-4F77-4460-B0F8-CB9A8EEC83BF}" type="presParOf" srcId="{6CA9C0AC-8164-4183-971A-0CEA34B760EE}" destId="{9FB93EDE-4508-4270-A463-1585549FFF52}" srcOrd="1" destOrd="0" presId="urn:microsoft.com/office/officeart/2005/8/layout/orgChart1"/>
    <dgm:cxn modelId="{6FB31BA8-4722-4C6B-805D-1BA7B40E19E6}" type="presParOf" srcId="{6CA9C0AC-8164-4183-971A-0CEA34B760EE}" destId="{202906C2-F75F-4A18-88AE-E26DB4242A1F}" srcOrd="2" destOrd="0" presId="urn:microsoft.com/office/officeart/2005/8/layout/orgChart1"/>
    <dgm:cxn modelId="{9489B291-215F-4779-988B-C985B8CC75A9}" type="presParOf" srcId="{3D34381F-DEDE-455A-B8F5-1C38496AB768}" destId="{D3BE818D-F6CD-4E16-B4B0-7FB08247AF6D}" srcOrd="4" destOrd="0" presId="urn:microsoft.com/office/officeart/2005/8/layout/orgChart1"/>
    <dgm:cxn modelId="{A3A2773B-58C7-4EAE-8165-F45FBCC942DE}" type="presParOf" srcId="{3D34381F-DEDE-455A-B8F5-1C38496AB768}" destId="{B465802A-0BAB-41A2-8D66-CA9D689A0F96}" srcOrd="5" destOrd="0" presId="urn:microsoft.com/office/officeart/2005/8/layout/orgChart1"/>
    <dgm:cxn modelId="{BF520F38-8390-453E-8A58-F6231AF493A4}" type="presParOf" srcId="{B465802A-0BAB-41A2-8D66-CA9D689A0F96}" destId="{32E9D733-4961-426B-9A2A-2A5E4072BF13}" srcOrd="0" destOrd="0" presId="urn:microsoft.com/office/officeart/2005/8/layout/orgChart1"/>
    <dgm:cxn modelId="{D124A0CA-790F-4776-B205-81AD33F0EBD0}" type="presParOf" srcId="{32E9D733-4961-426B-9A2A-2A5E4072BF13}" destId="{BD871B3F-296D-4D98-B21E-CC7CF37D1111}" srcOrd="0" destOrd="0" presId="urn:microsoft.com/office/officeart/2005/8/layout/orgChart1"/>
    <dgm:cxn modelId="{AFEB61DF-D032-4FC1-A5D7-BA04D60A6238}" type="presParOf" srcId="{32E9D733-4961-426B-9A2A-2A5E4072BF13}" destId="{77FA3930-7F3C-4FBD-9694-400B66183AC4}" srcOrd="1" destOrd="0" presId="urn:microsoft.com/office/officeart/2005/8/layout/orgChart1"/>
    <dgm:cxn modelId="{25917A72-AA4D-4D39-8F48-2F75CB87671D}" type="presParOf" srcId="{B465802A-0BAB-41A2-8D66-CA9D689A0F96}" destId="{C9F908FC-1756-414A-B3AE-6A6B588A68FA}" srcOrd="1" destOrd="0" presId="urn:microsoft.com/office/officeart/2005/8/layout/orgChart1"/>
    <dgm:cxn modelId="{30AD919C-EEBC-40B7-A46B-90ACDD36D23F}" type="presParOf" srcId="{B465802A-0BAB-41A2-8D66-CA9D689A0F96}" destId="{63F3CE32-5CBD-4483-93AE-6F928587886E}" srcOrd="2" destOrd="0" presId="urn:microsoft.com/office/officeart/2005/8/layout/orgChart1"/>
    <dgm:cxn modelId="{480263F2-D4DA-4937-BBE8-FD86DB1D5783}" type="presParOf" srcId="{F9AC4A84-4044-4BF6-9E43-36FB03B6DAF3}" destId="{975E49E8-1969-4AA0-A555-4E58D916A6C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1F9EA-C8FA-4699-946A-FCE333EDE57F}">
      <dsp:nvSpPr>
        <dsp:cNvPr id="0" name=""/>
        <dsp:cNvSpPr/>
      </dsp:nvSpPr>
      <dsp:spPr>
        <a:xfrm rot="10800000">
          <a:off x="2295015" y="527390"/>
          <a:ext cx="6074370" cy="3060020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49384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ook Antiqua" panose="02040602050305030304" pitchFamily="18" charset="0"/>
            </a:rPr>
            <a:t>In this project, we aim to predict whether a bank client will subscribe to a term deposit based on their interaction with previous marketing campaigns. The goal is to effectively target customers for future campaigns, reducing costs and improving conversion rates.“</a:t>
          </a:r>
          <a:endParaRPr lang="en-IN" sz="2000" kern="1200" dirty="0">
            <a:latin typeface="Book Antiqua" panose="02040602050305030304" pitchFamily="18" charset="0"/>
          </a:endParaRPr>
        </a:p>
      </dsp:txBody>
      <dsp:txXfrm rot="10800000">
        <a:off x="3060020" y="527390"/>
        <a:ext cx="5309365" cy="3060020"/>
      </dsp:txXfrm>
    </dsp:sp>
    <dsp:sp modelId="{96957C10-6A92-495F-8363-B374FBC84F0F}">
      <dsp:nvSpPr>
        <dsp:cNvPr id="0" name=""/>
        <dsp:cNvSpPr/>
      </dsp:nvSpPr>
      <dsp:spPr>
        <a:xfrm>
          <a:off x="323536" y="587886"/>
          <a:ext cx="3060020" cy="30600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76BDD-6CB3-4EAD-AAD8-31E18D0972C5}">
      <dsp:nvSpPr>
        <dsp:cNvPr id="0" name=""/>
        <dsp:cNvSpPr/>
      </dsp:nvSpPr>
      <dsp:spPr>
        <a:xfrm>
          <a:off x="0" y="1234440"/>
          <a:ext cx="9342159" cy="164592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35C1A3-DE03-4165-8845-F1F11ACDFF5A}">
      <dsp:nvSpPr>
        <dsp:cNvPr id="0" name=""/>
        <dsp:cNvSpPr/>
      </dsp:nvSpPr>
      <dsp:spPr>
        <a:xfrm>
          <a:off x="4208" y="0"/>
          <a:ext cx="2023982" cy="164592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Exploratory Data Analysis (EDA) was conducted to understand the dataset, check for missing values, and identify trends. Key steps included:</a:t>
          </a:r>
          <a:endParaRPr lang="en-IN" sz="1400" kern="1200" dirty="0">
            <a:latin typeface="Book Antiqua" panose="02040602050305030304" pitchFamily="18" charset="0"/>
          </a:endParaRPr>
        </a:p>
      </dsp:txBody>
      <dsp:txXfrm>
        <a:off x="4208" y="0"/>
        <a:ext cx="2023982" cy="1645920"/>
      </dsp:txXfrm>
    </dsp:sp>
    <dsp:sp modelId="{C3D91D1D-7F47-4D4D-88B7-3C9B3CE51260}">
      <dsp:nvSpPr>
        <dsp:cNvPr id="0" name=""/>
        <dsp:cNvSpPr/>
      </dsp:nvSpPr>
      <dsp:spPr>
        <a:xfrm>
          <a:off x="810459" y="1851660"/>
          <a:ext cx="411480" cy="411480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73EE7D-24AC-4EB6-8237-BEF946830427}">
      <dsp:nvSpPr>
        <dsp:cNvPr id="0" name=""/>
        <dsp:cNvSpPr/>
      </dsp:nvSpPr>
      <dsp:spPr>
        <a:xfrm>
          <a:off x="2129389" y="2468880"/>
          <a:ext cx="2023982" cy="164592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Book Antiqua" panose="02040602050305030304" pitchFamily="18" charset="0"/>
            </a:rPr>
            <a:t>Data Summary</a:t>
          </a:r>
          <a:r>
            <a:rPr lang="en-US" sz="1400" kern="1200" dirty="0">
              <a:latin typeface="Book Antiqua" panose="02040602050305030304" pitchFamily="18" charset="0"/>
            </a:rPr>
            <a:t>: Columns analyzed include client demographics, contact details, and marketing campaign results</a:t>
          </a:r>
          <a:r>
            <a:rPr lang="en-US" sz="1300" kern="1200" dirty="0"/>
            <a:t>.</a:t>
          </a:r>
          <a:endParaRPr lang="en-IN" sz="1300" kern="1200" dirty="0"/>
        </a:p>
      </dsp:txBody>
      <dsp:txXfrm>
        <a:off x="2129389" y="2468880"/>
        <a:ext cx="2023982" cy="1645920"/>
      </dsp:txXfrm>
    </dsp:sp>
    <dsp:sp modelId="{2287B671-D2FB-46CA-83B3-9F6EC47E21E4}">
      <dsp:nvSpPr>
        <dsp:cNvPr id="0" name=""/>
        <dsp:cNvSpPr/>
      </dsp:nvSpPr>
      <dsp:spPr>
        <a:xfrm>
          <a:off x="2935640" y="1851660"/>
          <a:ext cx="411480" cy="411480"/>
        </a:xfrm>
        <a:prstGeom prst="ellipse">
          <a:avLst/>
        </a:prstGeom>
        <a:solidFill>
          <a:schemeClr val="accent1">
            <a:shade val="80000"/>
            <a:hueOff val="88085"/>
            <a:satOff val="7892"/>
            <a:lumOff val="716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11EFBE-12DD-47AC-B7F3-20D1BB3C319C}">
      <dsp:nvSpPr>
        <dsp:cNvPr id="0" name=""/>
        <dsp:cNvSpPr/>
      </dsp:nvSpPr>
      <dsp:spPr>
        <a:xfrm>
          <a:off x="4254571" y="0"/>
          <a:ext cx="2023982" cy="164592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Book Antiqua" panose="02040602050305030304" pitchFamily="18" charset="0"/>
            </a:rPr>
            <a:t>Data Cleaning</a:t>
          </a:r>
          <a:r>
            <a:rPr lang="en-US" sz="1400" kern="1200" dirty="0">
              <a:latin typeface="Book Antiqua" panose="02040602050305030304" pitchFamily="18" charset="0"/>
            </a:rPr>
            <a:t>: Handled missing values and outliers, and transformed categorical variables into numerical formats for modeling</a:t>
          </a:r>
          <a:r>
            <a:rPr lang="en-US" sz="1300" kern="1200" dirty="0"/>
            <a:t>.</a:t>
          </a:r>
          <a:endParaRPr lang="en-IN" sz="1300" kern="1200" dirty="0"/>
        </a:p>
      </dsp:txBody>
      <dsp:txXfrm>
        <a:off x="4254571" y="0"/>
        <a:ext cx="2023982" cy="1645920"/>
      </dsp:txXfrm>
    </dsp:sp>
    <dsp:sp modelId="{3A7CBF5D-DA1B-4ACB-B205-B4B9FC64FF20}">
      <dsp:nvSpPr>
        <dsp:cNvPr id="0" name=""/>
        <dsp:cNvSpPr/>
      </dsp:nvSpPr>
      <dsp:spPr>
        <a:xfrm>
          <a:off x="5060822" y="1851660"/>
          <a:ext cx="411480" cy="411480"/>
        </a:xfrm>
        <a:prstGeom prst="ellipse">
          <a:avLst/>
        </a:prstGeom>
        <a:solidFill>
          <a:schemeClr val="accent1">
            <a:shade val="80000"/>
            <a:hueOff val="176170"/>
            <a:satOff val="15785"/>
            <a:lumOff val="1431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B48900-0274-4B05-9559-918DC7B2125C}">
      <dsp:nvSpPr>
        <dsp:cNvPr id="0" name=""/>
        <dsp:cNvSpPr/>
      </dsp:nvSpPr>
      <dsp:spPr>
        <a:xfrm>
          <a:off x="6379752" y="2468880"/>
          <a:ext cx="2023982" cy="164592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Book Antiqua" panose="02040602050305030304" pitchFamily="18" charset="0"/>
            </a:rPr>
            <a:t>Visualizing Relationships</a:t>
          </a:r>
          <a:r>
            <a:rPr lang="en-US" sz="1400" kern="1200" dirty="0">
              <a:latin typeface="Book Antiqua" panose="02040602050305030304" pitchFamily="18" charset="0"/>
            </a:rPr>
            <a:t>: We used Python to generate visualizations like histograms, box plots, and correlation heatmaps to identify patterns and dependencies."</a:t>
          </a:r>
          <a:endParaRPr lang="en-IN" sz="1400" kern="1200" dirty="0">
            <a:latin typeface="Book Antiqua" panose="02040602050305030304" pitchFamily="18" charset="0"/>
          </a:endParaRPr>
        </a:p>
      </dsp:txBody>
      <dsp:txXfrm>
        <a:off x="6379752" y="2468880"/>
        <a:ext cx="2023982" cy="1645920"/>
      </dsp:txXfrm>
    </dsp:sp>
    <dsp:sp modelId="{0F3C4E3E-7DA8-4D3D-BCFA-86AC94E6CB3B}">
      <dsp:nvSpPr>
        <dsp:cNvPr id="0" name=""/>
        <dsp:cNvSpPr/>
      </dsp:nvSpPr>
      <dsp:spPr>
        <a:xfrm>
          <a:off x="7186003" y="1851660"/>
          <a:ext cx="411480" cy="411480"/>
        </a:xfrm>
        <a:prstGeom prst="ellipse">
          <a:avLst/>
        </a:prstGeom>
        <a:solidFill>
          <a:schemeClr val="accent1">
            <a:shade val="80000"/>
            <a:hueOff val="264255"/>
            <a:satOff val="23677"/>
            <a:lumOff val="2147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E818D-F6CD-4E16-B4B0-7FB08247AF6D}">
      <dsp:nvSpPr>
        <dsp:cNvPr id="0" name=""/>
        <dsp:cNvSpPr/>
      </dsp:nvSpPr>
      <dsp:spPr>
        <a:xfrm>
          <a:off x="4896544" y="1463571"/>
          <a:ext cx="3464340" cy="601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624"/>
              </a:lnTo>
              <a:lnTo>
                <a:pt x="3464340" y="300624"/>
              </a:lnTo>
              <a:lnTo>
                <a:pt x="3464340" y="601249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ECA3F0-98F2-4FE5-9C54-61AC8F3CB6C3}">
      <dsp:nvSpPr>
        <dsp:cNvPr id="0" name=""/>
        <dsp:cNvSpPr/>
      </dsp:nvSpPr>
      <dsp:spPr>
        <a:xfrm>
          <a:off x="4850823" y="1463571"/>
          <a:ext cx="91440" cy="6012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249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19CC8B-C315-402D-A548-3401375717DC}">
      <dsp:nvSpPr>
        <dsp:cNvPr id="0" name=""/>
        <dsp:cNvSpPr/>
      </dsp:nvSpPr>
      <dsp:spPr>
        <a:xfrm>
          <a:off x="1432203" y="1463571"/>
          <a:ext cx="3464340" cy="601249"/>
        </a:xfrm>
        <a:custGeom>
          <a:avLst/>
          <a:gdLst/>
          <a:ahLst/>
          <a:cxnLst/>
          <a:rect l="0" t="0" r="0" b="0"/>
          <a:pathLst>
            <a:path>
              <a:moveTo>
                <a:pt x="3464340" y="0"/>
              </a:moveTo>
              <a:lnTo>
                <a:pt x="3464340" y="300624"/>
              </a:lnTo>
              <a:lnTo>
                <a:pt x="0" y="300624"/>
              </a:lnTo>
              <a:lnTo>
                <a:pt x="0" y="601249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BC03CA-0D39-434D-9288-36E685D70724}">
      <dsp:nvSpPr>
        <dsp:cNvPr id="0" name=""/>
        <dsp:cNvSpPr/>
      </dsp:nvSpPr>
      <dsp:spPr>
        <a:xfrm>
          <a:off x="3464998" y="32025"/>
          <a:ext cx="2863091" cy="1431545"/>
        </a:xfrm>
        <a:prstGeom prst="rect">
          <a:avLst/>
        </a:prstGeom>
        <a:gradFill rotWithShape="0">
          <a:gsLst>
            <a:gs pos="0">
              <a:schemeClr val="accent1">
                <a:alpha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 </a:t>
          </a:r>
          <a:br>
            <a:rPr lang="en-US" sz="1600" kern="1200" dirty="0"/>
          </a:br>
          <a:r>
            <a:rPr lang="en-US" sz="1600" kern="1200" dirty="0"/>
            <a:t>"For predicting whether a client will subscribe to a term deposit, we used </a:t>
          </a:r>
          <a:r>
            <a:rPr lang="en-US" sz="1600" b="1" kern="1200" dirty="0"/>
            <a:t>Random Forest</a:t>
          </a:r>
          <a:r>
            <a:rPr lang="en-US" sz="1600" kern="1200" dirty="0"/>
            <a:t> as our classification model. The process included:</a:t>
          </a:r>
          <a:endParaRPr lang="en-IN" sz="1600" kern="1200" dirty="0"/>
        </a:p>
      </dsp:txBody>
      <dsp:txXfrm>
        <a:off x="3464998" y="32025"/>
        <a:ext cx="2863091" cy="1431545"/>
      </dsp:txXfrm>
    </dsp:sp>
    <dsp:sp modelId="{2B998A80-DAAA-4937-BBFF-CE9746ACB865}">
      <dsp:nvSpPr>
        <dsp:cNvPr id="0" name=""/>
        <dsp:cNvSpPr/>
      </dsp:nvSpPr>
      <dsp:spPr>
        <a:xfrm>
          <a:off x="657" y="2064820"/>
          <a:ext cx="2863091" cy="1431545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Data Preprocessing</a:t>
          </a:r>
          <a:r>
            <a:rPr lang="en-US" sz="1600" kern="1200"/>
            <a:t>: Encoding categorical variables, handling missing values, and scaling numerical features.</a:t>
          </a:r>
          <a:endParaRPr lang="en-IN" sz="1600" kern="1200"/>
        </a:p>
      </dsp:txBody>
      <dsp:txXfrm>
        <a:off x="657" y="2064820"/>
        <a:ext cx="2863091" cy="1431545"/>
      </dsp:txXfrm>
    </dsp:sp>
    <dsp:sp modelId="{A06F7E8B-613E-427C-969D-6B22C464ED9F}">
      <dsp:nvSpPr>
        <dsp:cNvPr id="0" name=""/>
        <dsp:cNvSpPr/>
      </dsp:nvSpPr>
      <dsp:spPr>
        <a:xfrm>
          <a:off x="3464998" y="2064820"/>
          <a:ext cx="2863091" cy="1431545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Model Training</a:t>
          </a:r>
          <a:r>
            <a:rPr lang="en-US" sz="1600" kern="1200" dirty="0"/>
            <a:t>: We trained the Random Forest model using the processed training data, ensuring proper cross-validation to avoid overfitting.</a:t>
          </a:r>
          <a:endParaRPr lang="en-IN" sz="1600" kern="1200" dirty="0"/>
        </a:p>
      </dsp:txBody>
      <dsp:txXfrm>
        <a:off x="3464998" y="2064820"/>
        <a:ext cx="2863091" cy="1431545"/>
      </dsp:txXfrm>
    </dsp:sp>
    <dsp:sp modelId="{BD871B3F-296D-4D98-B21E-CC7CF37D1111}">
      <dsp:nvSpPr>
        <dsp:cNvPr id="0" name=""/>
        <dsp:cNvSpPr/>
      </dsp:nvSpPr>
      <dsp:spPr>
        <a:xfrm>
          <a:off x="6929338" y="2064820"/>
          <a:ext cx="2863091" cy="1431545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Model Evaluation</a:t>
          </a:r>
          <a:r>
            <a:rPr lang="en-US" sz="1600" kern="1200"/>
            <a:t>: Performance was evaluated using metrics such as accuracy, precision, recall, and AUC-ROC."</a:t>
          </a:r>
          <a:endParaRPr lang="en-IN" sz="1600" kern="1200"/>
        </a:p>
      </dsp:txBody>
      <dsp:txXfrm>
        <a:off x="6929338" y="2064820"/>
        <a:ext cx="2863091" cy="1431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1/19/2025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1/19/2025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1/19/2025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1/19/2025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1/19/2025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1/19/2025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1/19/2025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1/19/2025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1/19/2025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1/19/2025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1/19/2025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1/19/2025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57908" y="260648"/>
            <a:ext cx="8229600" cy="2895600"/>
          </a:xfrm>
        </p:spPr>
        <p:txBody>
          <a:bodyPr>
            <a:normAutofit/>
          </a:bodyPr>
          <a:lstStyle/>
          <a:p>
            <a:pPr algn="ctr"/>
            <a:r>
              <a:rPr lang="en-US" u="sng" dirty="0" err="1">
                <a:latin typeface="Berlin Sans FB" panose="020E0602020502020306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TeleBank</a:t>
            </a:r>
            <a:br>
              <a:rPr lang="en-US" dirty="0"/>
            </a:br>
            <a:r>
              <a:rPr lang="en-IN" sz="5400" dirty="0">
                <a:latin typeface="Berlin Sans FB" panose="020E0602020502020306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 deposits Analysis</a:t>
            </a:r>
            <a:br>
              <a:rPr lang="en-IN" sz="5400" dirty="0">
                <a:latin typeface="Berlin Sans FB" panose="020E0602020502020306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5400" dirty="0">
                <a:latin typeface="Berlin Sans FB" panose="020E0602020502020306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Prediction</a:t>
            </a:r>
            <a:endParaRPr lang="en-US" sz="5400" dirty="0">
              <a:latin typeface="Berlin Sans FB" panose="020E0602020502020306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158308" y="5013176"/>
            <a:ext cx="6584777" cy="121920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it-IT" dirty="0">
                <a:solidFill>
                  <a:schemeClr val="tx1"/>
                </a:solidFill>
                <a:latin typeface="Berlin Sans FB" panose="020E0602020502020306" pitchFamily="34" charset="0"/>
              </a:rPr>
              <a:t>Nissi Grace Chinamuttevi</a:t>
            </a:r>
          </a:p>
          <a:p>
            <a:pPr marL="342900" indent="-342900">
              <a:buFontTx/>
              <a:buChar char="-"/>
            </a:pPr>
            <a:r>
              <a:rPr lang="it-IT">
                <a:solidFill>
                  <a:schemeClr val="tx1"/>
                </a:solidFill>
                <a:latin typeface="Berlin Sans FB" panose="020E0602020502020306" pitchFamily="34" charset="0"/>
              </a:rPr>
              <a:t>Ranveer Singh </a:t>
            </a:r>
            <a:endParaRPr lang="it-IT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marL="342900" indent="-342900">
              <a:buFontTx/>
              <a:buChar char="-"/>
            </a:pPr>
            <a:endParaRPr lang="it-IT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marL="342900" indent="-342900" algn="r">
              <a:buFont typeface="Wingdings" panose="05000000000000000000" pitchFamily="2" charset="2"/>
              <a:buChar char="n"/>
            </a:pPr>
            <a:endParaRPr lang="it-IT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AD72D5-9454-66BF-6264-FC86C7B4C792}"/>
              </a:ext>
            </a:extLst>
          </p:cNvPr>
          <p:cNvSpPr txBox="1"/>
          <p:nvPr/>
        </p:nvSpPr>
        <p:spPr>
          <a:xfrm>
            <a:off x="4726260" y="3933056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C3BF4-188A-C19D-6637-CDFAA851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12" y="116632"/>
            <a:ext cx="9144001" cy="1059904"/>
          </a:xfrm>
        </p:spPr>
        <p:txBody>
          <a:bodyPr/>
          <a:lstStyle/>
          <a:p>
            <a:r>
              <a:rPr lang="en-IN" dirty="0"/>
              <a:t>Categorical features Analysis</a:t>
            </a:r>
          </a:p>
        </p:txBody>
      </p:sp>
      <p:pic>
        <p:nvPicPr>
          <p:cNvPr id="1028" name="Picture 4" descr="Output image">
            <a:extLst>
              <a:ext uri="{FF2B5EF4-FFF2-40B4-BE49-F238E27FC236}">
                <a16:creationId xmlns:a16="http://schemas.microsoft.com/office/drawing/2014/main" id="{7029189E-DF7C-56D7-D006-576D90C1D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28" y="1413624"/>
            <a:ext cx="7301259" cy="515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11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1AD4C-1CE9-C4A7-1838-EFE958C6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96" y="838199"/>
            <a:ext cx="8692399" cy="752872"/>
          </a:xfrm>
        </p:spPr>
        <p:txBody>
          <a:bodyPr/>
          <a:lstStyle/>
          <a:p>
            <a:r>
              <a:rPr lang="en-IN" dirty="0"/>
              <a:t>Prediction: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5705F-F807-EF9C-2C23-2D0DC1F38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4052" y="476672"/>
            <a:ext cx="8687333" cy="862609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966F9DA-E85D-B971-690B-7DC990CF7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836" y="1952598"/>
            <a:ext cx="10009112" cy="3740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Book Antiqua" panose="02040602050305030304" pitchFamily="18" charset="0"/>
              </a:rPr>
              <a:t>After training the model, we used it to predict the Loan(y variable) on the test dataset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Predictions: The model predicted whether clients in the test set would subscribe to the term deposit.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Model Performance: The Random Forest model achieved a strong performance with a high accuracy of [insert accuracy] and other key metrics like [insert other metrics].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Book Antiqua" panose="02040602050305030304" pitchFamily="18" charset="0"/>
              </a:rPr>
              <a:t>The model performs very well and given the very near predictions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3A1E-0008-CC0E-DBC2-AB6D3C70D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888" y="1268760"/>
            <a:ext cx="8229600" cy="2087488"/>
          </a:xfrm>
        </p:spPr>
        <p:txBody>
          <a:bodyPr/>
          <a:lstStyle/>
          <a:p>
            <a:r>
              <a:rPr lang="en-IN" b="1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ook Antiqua" panose="02040602050305030304" pitchFamily="18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B5EAB-F128-19F6-518F-3A5C8E72A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065213" y="5589240"/>
            <a:ext cx="8229600" cy="476278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564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36686" y="260648"/>
            <a:ext cx="9144001" cy="13716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150196" y="2276872"/>
            <a:ext cx="3419871" cy="4114801"/>
          </a:xfrm>
        </p:spPr>
        <p:txBody>
          <a:bodyPr/>
          <a:lstStyle/>
          <a:p>
            <a:pPr algn="just"/>
            <a:r>
              <a:rPr lang="en-US" dirty="0"/>
              <a:t> </a:t>
            </a:r>
            <a:r>
              <a:rPr lang="en-US" dirty="0">
                <a:latin typeface="Book Antiqua" panose="02040602050305030304" pitchFamily="18" charset="0"/>
              </a:rPr>
              <a:t>Introduction</a:t>
            </a:r>
          </a:p>
          <a:p>
            <a:pPr algn="just"/>
            <a:r>
              <a:rPr lang="en-US" dirty="0">
                <a:latin typeface="Book Antiqua" panose="02040602050305030304" pitchFamily="18" charset="0"/>
              </a:rPr>
              <a:t>EDA  </a:t>
            </a:r>
          </a:p>
          <a:p>
            <a:pPr algn="just"/>
            <a:r>
              <a:rPr lang="en-US" dirty="0" err="1">
                <a:latin typeface="Book Antiqua" panose="02040602050305030304" pitchFamily="18" charset="0"/>
              </a:rPr>
              <a:t>Visulizationas</a:t>
            </a:r>
            <a:endParaRPr lang="en-US" dirty="0">
              <a:latin typeface="Book Antiqua" panose="02040602050305030304" pitchFamily="18" charset="0"/>
            </a:endParaRPr>
          </a:p>
          <a:p>
            <a:pPr algn="just"/>
            <a:r>
              <a:rPr lang="en-US" dirty="0">
                <a:latin typeface="Book Antiqua" panose="02040602050305030304" pitchFamily="18" charset="0"/>
              </a:rPr>
              <a:t>Making models</a:t>
            </a:r>
          </a:p>
          <a:p>
            <a:pPr algn="just"/>
            <a:r>
              <a:rPr lang="en-US" dirty="0">
                <a:latin typeface="Book Antiqua" panose="02040602050305030304" pitchFamily="18" charset="0"/>
              </a:rPr>
              <a:t>Prediction</a:t>
            </a:r>
          </a:p>
          <a:p>
            <a:pPr algn="just"/>
            <a:r>
              <a:rPr lang="en-US" dirty="0">
                <a:latin typeface="Book Antiqua" panose="0204060205030503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53852" y="851647"/>
            <a:ext cx="9144001" cy="843880"/>
          </a:xfrm>
        </p:spPr>
        <p:txBody>
          <a:bodyPr/>
          <a:lstStyle/>
          <a:p>
            <a:pPr algn="just"/>
            <a:r>
              <a:rPr lang="en-US" b="1" dirty="0">
                <a:latin typeface="Book Antiqua" panose="02040602050305030304" pitchFamily="18" charset="0"/>
              </a:rPr>
              <a:t>Introduction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2BC94C-5AA3-74E1-076B-DA6E8ED10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907917"/>
              </p:ext>
            </p:extLst>
          </p:nvPr>
        </p:nvGraphicFramePr>
        <p:xfrm>
          <a:off x="1522413" y="1904999"/>
          <a:ext cx="9134391" cy="4114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812" y="838199"/>
            <a:ext cx="9144001" cy="866057"/>
          </a:xfrm>
        </p:spPr>
        <p:txBody>
          <a:bodyPr/>
          <a:lstStyle/>
          <a:p>
            <a:r>
              <a:rPr lang="en-US" dirty="0"/>
              <a:t>EDA(</a:t>
            </a:r>
            <a:r>
              <a:rPr lang="en-US" dirty="0" err="1"/>
              <a:t>Exploratary</a:t>
            </a:r>
            <a:r>
              <a:rPr lang="en-US" dirty="0"/>
              <a:t> Data Analysis)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3B0DDC5-A6AD-14C9-450D-BC27318CE1B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73520457"/>
              </p:ext>
            </p:extLst>
          </p:nvPr>
        </p:nvGraphicFramePr>
        <p:xfrm>
          <a:off x="1504781" y="1905001"/>
          <a:ext cx="9342159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F070-6B11-575E-106A-F4C231388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693812" y="575853"/>
            <a:ext cx="4154758" cy="1048212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8E0DE-20F2-49BB-72C8-92524999E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1413892" y="908720"/>
            <a:ext cx="8229600" cy="720080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4EC77-4434-7724-586A-D285081A731D}"/>
              </a:ext>
            </a:extLst>
          </p:cNvPr>
          <p:cNvSpPr txBox="1"/>
          <p:nvPr/>
        </p:nvSpPr>
        <p:spPr>
          <a:xfrm>
            <a:off x="765820" y="1844824"/>
            <a:ext cx="1008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"To better understand the results and present them to stakeholders, we created interactive dashboards in Power BI. Key visualizations included: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03ACC6-365D-82E3-6C0F-3B2B234593CF}"/>
              </a:ext>
            </a:extLst>
          </p:cNvPr>
          <p:cNvSpPr txBox="1"/>
          <p:nvPr/>
        </p:nvSpPr>
        <p:spPr>
          <a:xfrm>
            <a:off x="909836" y="2780928"/>
            <a:ext cx="8640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Book Antiqua" panose="02040602050305030304" pitchFamily="18" charset="0"/>
              </a:rPr>
              <a:t>Created two buttons for easy navigation between the pages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81E1BB-E2ED-ACCE-E76B-5418A5FC0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96" y="3360530"/>
            <a:ext cx="3153215" cy="12670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A695CD-0B3D-9124-E474-DC5DD2B75FA3}"/>
              </a:ext>
            </a:extLst>
          </p:cNvPr>
          <p:cNvSpPr txBox="1"/>
          <p:nvPr/>
        </p:nvSpPr>
        <p:spPr>
          <a:xfrm>
            <a:off x="909836" y="4725144"/>
            <a:ext cx="9721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Book Antiqua" panose="02040602050305030304" pitchFamily="18" charset="0"/>
              </a:rPr>
              <a:t>Used a slicer for easy data access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9BE345-8C03-7506-BF8B-CA27722D4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614" y="5164360"/>
            <a:ext cx="3267531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4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AD506E-54D9-3DDD-7373-40267B54698F}"/>
              </a:ext>
            </a:extLst>
          </p:cNvPr>
          <p:cNvSpPr txBox="1"/>
          <p:nvPr/>
        </p:nvSpPr>
        <p:spPr>
          <a:xfrm>
            <a:off x="837828" y="836712"/>
            <a:ext cx="8928992" cy="980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400" b="1" kern="1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Campaign Performance</a:t>
            </a:r>
            <a:r>
              <a:rPr lang="en-IN" sz="1400" kern="1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400" kern="1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bank conducted </a:t>
            </a:r>
            <a:r>
              <a:rPr lang="en-IN" sz="1400" b="1" kern="1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48 campaigns</a:t>
            </a:r>
            <a:r>
              <a:rPr lang="en-IN" sz="1400" kern="1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targeting </a:t>
            </a:r>
            <a:r>
              <a:rPr lang="en-IN" sz="1400" b="1" kern="1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37,000 customers</a:t>
            </a:r>
            <a:r>
              <a:rPr lang="en-IN" sz="1400" kern="1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400" kern="1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significant observation is the low rate of loan sanctions compared to total campaigns.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F2D19B6-89E0-4812-EE29-AAF2D6799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1848920"/>
            <a:ext cx="3142288" cy="6948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1AE710-D49B-07FA-D268-6CFA02FADFBE}"/>
              </a:ext>
            </a:extLst>
          </p:cNvPr>
          <p:cNvSpPr txBox="1"/>
          <p:nvPr/>
        </p:nvSpPr>
        <p:spPr>
          <a:xfrm>
            <a:off x="1269876" y="2831401"/>
            <a:ext cx="4320479" cy="2568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400" b="1" kern="1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Demographics</a:t>
            </a:r>
            <a:r>
              <a:rPr lang="en-IN" sz="1400" kern="1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400" b="1" kern="1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Marital Status</a:t>
            </a:r>
            <a:r>
              <a:rPr lang="en-IN" sz="1400" kern="1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The majority of customers are married, followed by singles and a smaller group of divorced individuals.</a:t>
            </a:r>
            <a:endParaRPr lang="en-IN" sz="1400" kern="1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IN" sz="1400" kern="1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IN" sz="1400" kern="1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400" b="1" kern="1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 Groups</a:t>
            </a:r>
            <a:r>
              <a:rPr lang="en-IN" sz="1400" kern="1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Most customers fall within the 30–49 age bracket, which forms the primary target group.</a:t>
            </a:r>
          </a:p>
        </p:txBody>
      </p:sp>
      <p:pic>
        <p:nvPicPr>
          <p:cNvPr id="9" name="Picture 8" descr="A graph of a headcount&#10;&#10;Description automatically generated">
            <a:extLst>
              <a:ext uri="{FF2B5EF4-FFF2-40B4-BE49-F238E27FC236}">
                <a16:creationId xmlns:a16="http://schemas.microsoft.com/office/drawing/2014/main" id="{416E3111-C74E-7A5A-467F-C85C6BFF6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2554668"/>
            <a:ext cx="3888432" cy="1571758"/>
          </a:xfrm>
          <a:prstGeom prst="rect">
            <a:avLst/>
          </a:prstGeom>
        </p:spPr>
      </p:pic>
      <p:pic>
        <p:nvPicPr>
          <p:cNvPr id="12" name="Picture 11" descr="A blue circle with text and numbers&#10;&#10;Description automatically generated">
            <a:extLst>
              <a:ext uri="{FF2B5EF4-FFF2-40B4-BE49-F238E27FC236}">
                <a16:creationId xmlns:a16="http://schemas.microsoft.com/office/drawing/2014/main" id="{8AC659CC-C0C3-44B9-D6C2-3BB24F3DB3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4653136"/>
            <a:ext cx="2402330" cy="157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7455C5-8A39-4A7C-9137-81DA89629BCE}"/>
              </a:ext>
            </a:extLst>
          </p:cNvPr>
          <p:cNvSpPr txBox="1"/>
          <p:nvPr/>
        </p:nvSpPr>
        <p:spPr>
          <a:xfrm>
            <a:off x="621804" y="1052736"/>
            <a:ext cx="10297144" cy="3628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400" b="1" kern="1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Loan and Housing Statistics</a:t>
            </a:r>
            <a:r>
              <a:rPr lang="en-IN" sz="1400" kern="1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400" kern="1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count of loans is highest among customers in blue-collar jobs, followed by management and technician roles.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IN" sz="1400" kern="1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IN" sz="1400" kern="1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IN" sz="1400" kern="1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IN" sz="11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IN" sz="11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IN" sz="11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400" kern="1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Housing loans show that </a:t>
            </a:r>
            <a:r>
              <a:rPr lang="en-IN" sz="1400" b="1" kern="1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60.82% of customers do not own homes</a:t>
            </a:r>
            <a:r>
              <a:rPr lang="en-IN" sz="1400" kern="1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indicating potential for future campaigns targeting housing loans.</a:t>
            </a:r>
          </a:p>
        </p:txBody>
      </p:sp>
      <p:pic>
        <p:nvPicPr>
          <p:cNvPr id="5" name="Picture 4" descr="A graph of blue squares&#10;&#10;Description automatically generated">
            <a:extLst>
              <a:ext uri="{FF2B5EF4-FFF2-40B4-BE49-F238E27FC236}">
                <a16:creationId xmlns:a16="http://schemas.microsoft.com/office/drawing/2014/main" id="{1159B335-6C2F-73B6-D60C-C371A7E2E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80" y="1772816"/>
            <a:ext cx="3528392" cy="1656184"/>
          </a:xfrm>
          <a:prstGeom prst="rect">
            <a:avLst/>
          </a:prstGeom>
        </p:spPr>
      </p:pic>
      <p:pic>
        <p:nvPicPr>
          <p:cNvPr id="7" name="Picture 6" descr="A blue pie chart with text&#10;&#10;Description automatically generated">
            <a:extLst>
              <a:ext uri="{FF2B5EF4-FFF2-40B4-BE49-F238E27FC236}">
                <a16:creationId xmlns:a16="http://schemas.microsoft.com/office/drawing/2014/main" id="{36CC87CD-DBEA-6898-4442-EE6972824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020" y="4581128"/>
            <a:ext cx="2952327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812" y="620688"/>
            <a:ext cx="9144001" cy="1443608"/>
          </a:xfrm>
        </p:spPr>
        <p:txBody>
          <a:bodyPr/>
          <a:lstStyle/>
          <a:p>
            <a:r>
              <a:rPr lang="en-US" dirty="0"/>
              <a:t>Making model: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489A04A-C5D2-0F46-28AE-301F78123A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0953781"/>
              </p:ext>
            </p:extLst>
          </p:nvPr>
        </p:nvGraphicFramePr>
        <p:xfrm>
          <a:off x="1197868" y="1916832"/>
          <a:ext cx="9793088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90447-DF48-EC8D-002D-6CD651E8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43744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53A86424-5D4A-2730-C7AB-B1A8014F3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964" y="2060848"/>
            <a:ext cx="7745779" cy="337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5EBDF1-46AF-DDA6-790E-5A57689F70E5}"/>
              </a:ext>
            </a:extLst>
          </p:cNvPr>
          <p:cNvSpPr txBox="1"/>
          <p:nvPr/>
        </p:nvSpPr>
        <p:spPr>
          <a:xfrm>
            <a:off x="765820" y="620688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Correlation between variables:</a:t>
            </a:r>
          </a:p>
        </p:txBody>
      </p:sp>
    </p:spTree>
    <p:extLst>
      <p:ext uri="{BB962C8B-B14F-4D97-AF65-F5344CB8AC3E}">
        <p14:creationId xmlns:p14="http://schemas.microsoft.com/office/powerpoint/2010/main" val="263998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170</TotalTime>
  <Words>504</Words>
  <Application>Microsoft Office PowerPoint</Application>
  <PresentationFormat>Custom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Berlin Sans FB</vt:lpstr>
      <vt:lpstr>Book Antiqua</vt:lpstr>
      <vt:lpstr>Calibri</vt:lpstr>
      <vt:lpstr>Corbel</vt:lpstr>
      <vt:lpstr>Courier New</vt:lpstr>
      <vt:lpstr>Wingdings</vt:lpstr>
      <vt:lpstr>Digital Blue Tunnel 16x9</vt:lpstr>
      <vt:lpstr>TeleBank Term deposits Analysis and Prediction</vt:lpstr>
      <vt:lpstr>Contents</vt:lpstr>
      <vt:lpstr>Introduction</vt:lpstr>
      <vt:lpstr>EDA(Exploratary Data Analysis)</vt:lpstr>
      <vt:lpstr> Insights</vt:lpstr>
      <vt:lpstr>PowerPoint Presentation</vt:lpstr>
      <vt:lpstr>PowerPoint Presentation</vt:lpstr>
      <vt:lpstr>Making model: </vt:lpstr>
      <vt:lpstr>  </vt:lpstr>
      <vt:lpstr>Categorical features Analysis</vt:lpstr>
      <vt:lpstr>Prediction: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TeleBank Term deposits Analysis and Prediction</dc:title>
  <dc:creator>Nissi Grace Chinamuttevi</dc:creator>
  <cp:lastModifiedBy>Nissi Grace Chinamuttevi</cp:lastModifiedBy>
  <cp:revision>4</cp:revision>
  <dcterms:created xsi:type="dcterms:W3CDTF">2025-01-19T06:50:14Z</dcterms:created>
  <dcterms:modified xsi:type="dcterms:W3CDTF">2025-01-19T10:42:42Z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