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95B-FB9D-F3C5-E50C-A005C24B7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0B4D-A47F-BDCE-54AC-AF6B13DB1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41B9-F2AB-90A7-FF72-FC152ECE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B950-7D71-B648-193B-7C9B4A84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D8CA-7E97-60C1-7C86-673D8A35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4390-3B49-75C7-B0D3-4EE859B3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7F528-4B63-A7DC-2A66-3DC7E8619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F2A5-9B2D-BDDD-648E-996B099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44DE-D12B-21ED-C029-1B523BC6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BA0B-66D5-41E1-C38B-5F608C28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D3F9A-E642-2E55-4FF0-2FD7DAAF5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5AEA6-FFF4-E76C-1E40-39AE7752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8E87-0FA8-0F52-EFC5-B0FA677E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CEF5-99E3-4490-5DEC-D1B4148C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62E0-C39F-B11E-E428-8572E6B2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FE99-B8FD-B2F7-46FA-DE2A76D1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4960-2232-654D-B638-7B4BAB15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D598-FAC7-6EE5-AA05-0E8B0F3B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D497-0CF9-67FF-F997-00F61F9F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529D-4E3F-C87B-28F5-1DE3E6D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7FE7-C6D9-5534-BFB0-272793D1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71D08-C9C6-5198-3DED-863FA0A13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4B8B-D324-9F28-A798-CDC9051A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E4BE-27CE-A65F-986E-499AAF61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309F-0FCA-6388-4DD0-C8829B71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0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103A-BDEB-F492-1F4D-B5C126D6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A384-79A5-C5A5-1256-3F6C723E8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6C236-F1BF-A4CB-D840-BD44F6513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1D47-29A4-CA17-830C-8B136179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26A22-2961-428F-07E1-38581397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90502-3FAE-E3C7-AF72-688222B6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20AA-01FC-CB8A-F85B-ADE58D71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B713-A76B-F8DD-CE5B-F1BDB3809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351DC-1F12-8392-F184-4F642B650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19199-ADB6-8785-D597-566AB04C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3A1BF-7E9B-DCB3-5FA4-FFF268A23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E820B-AEC2-B4C7-5F25-8EAA9BD0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360F4-EDEB-F752-D8E9-92984DE2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897E7-F849-6607-0F66-D80737AD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FE72-6004-961A-30EB-C6971DFA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8575B-56D1-5698-6299-7D3B0287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5FB2D-9466-5E1E-FB9B-19D809CA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39823-4FAA-B889-DDAB-1736296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D35BA-32D1-DD32-3ABC-B713CEF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4BE1B-ADA6-6A30-804D-6ADCAAF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A1FD-708F-90E9-BB8B-0CF5D05F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73B7-B5DB-F39A-C268-4460193A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EC2D-E419-4597-6C0C-32C98A4C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7FF4E-B706-69E8-FB8B-AA033973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CA10A-44B4-5C21-454F-47CE264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77D3C-B4D9-4321-4AC7-0277D750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1FBEC-F48F-9007-D148-52CD7494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8851-1E65-0959-7999-1FC92BC2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BF0F4-077B-6A5B-94FD-3E6FB8177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6DE9-C3C1-C3D3-A34B-95A873DD5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FE8E-BE25-2495-F34D-AC2A12D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BA113-A164-E78B-373D-8CB7D15B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009C-9D28-A434-2DC4-53A24A60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72A5A-2BDB-02AE-0DBE-2AC5A6FA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2C28-01E3-41D8-5937-B57BB1646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AE34-4852-9E91-A803-8674F654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57542-93B8-4559-BFCF-6F03E2A4E86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AB04-75B5-02A3-C682-EBFA9F98F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A481-CBE8-AF36-E741-1CE7A0F6E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CE50-0EEF-41FA-BA02-D3181F0F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issim507/IOT_SMART_HOME" TargetMode="External"/><Relationship Id="rId4" Type="http://schemas.openxmlformats.org/officeDocument/2006/relationships/hyperlink" Target="https://youtu.be/5h9op8eq1Z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mqt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house with a white shield&#10;&#10;Description automatically generated with low confidence">
            <a:extLst>
              <a:ext uri="{FF2B5EF4-FFF2-40B4-BE49-F238E27FC236}">
                <a16:creationId xmlns:a16="http://schemas.microsoft.com/office/drawing/2014/main" id="{B4F843F7-5B7D-11DA-5724-D1D5D4BD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37" y="208217"/>
            <a:ext cx="5423937" cy="2061814"/>
          </a:xfrm>
          <a:prstGeom prst="rect">
            <a:avLst/>
          </a:prstGeom>
        </p:spPr>
      </p:pic>
      <p:pic>
        <p:nvPicPr>
          <p:cNvPr id="7" name="Picture 6" descr="A hand holding a phone with a lock on the screen&#10;&#10;Description automatically generated with low confidence">
            <a:extLst>
              <a:ext uri="{FF2B5EF4-FFF2-40B4-BE49-F238E27FC236}">
                <a16:creationId xmlns:a16="http://schemas.microsoft.com/office/drawing/2014/main" id="{06759A52-F938-554C-559C-2526E7151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67" y="3602039"/>
            <a:ext cx="6303311" cy="2780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B59BB-AE6C-6C3F-D9A1-D6B6364A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066" y="868362"/>
            <a:ext cx="9144000" cy="2387600"/>
          </a:xfrm>
        </p:spPr>
        <p:txBody>
          <a:bodyPr>
            <a:normAutofit/>
          </a:bodyPr>
          <a:lstStyle/>
          <a:p>
            <a:pPr rtl="1"/>
            <a:r>
              <a:rPr lang="he-IL" sz="2800" dirty="0"/>
              <a:t>במסגרת קורס פיתוח תוכנה למערכות IOT בסביבת עיר חכמה</a:t>
            </a:r>
            <a:br>
              <a:rPr lang="en-US" sz="1100" dirty="0"/>
            </a:b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7FDD7-2647-293D-8962-E0D222AB487C}"/>
              </a:ext>
            </a:extLst>
          </p:cNvPr>
          <p:cNvSpPr txBox="1"/>
          <p:nvPr/>
        </p:nvSpPr>
        <p:spPr>
          <a:xfrm>
            <a:off x="6633722" y="1944398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/>
              <a:t>ניסים כהן 308152537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59902-E6A3-9E65-634B-F3EB60850BC6}"/>
              </a:ext>
            </a:extLst>
          </p:cNvPr>
          <p:cNvSpPr txBox="1"/>
          <p:nvPr/>
        </p:nvSpPr>
        <p:spPr>
          <a:xfrm>
            <a:off x="3684197" y="2835768"/>
            <a:ext cx="5872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לינק לסרטון: </a:t>
            </a:r>
            <a:r>
              <a:rPr lang="en-US" dirty="0">
                <a:hlinkClick r:id="rId4"/>
              </a:rPr>
              <a:t>https://youtu.be/5h9op8eq1Z4</a:t>
            </a:r>
            <a:endParaRPr lang="he-IL" dirty="0"/>
          </a:p>
          <a:p>
            <a:pPr algn="r" rtl="1"/>
            <a:r>
              <a:rPr lang="he-IL" dirty="0"/>
              <a:t>לינק </a:t>
            </a:r>
            <a:r>
              <a:rPr lang="he-IL" dirty="0" err="1"/>
              <a:t>לגיט</a:t>
            </a:r>
            <a:r>
              <a:rPr lang="he-IL" dirty="0"/>
              <a:t>: </a:t>
            </a:r>
            <a:r>
              <a:rPr lang="en-US" dirty="0">
                <a:hlinkClick r:id="rId5"/>
              </a:rPr>
              <a:t>https://github.com/nissim507/IOT_SMART_HOME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7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9B4E-ED22-A923-5E36-B8141338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solidFill>
                  <a:srgbClr val="0070C0"/>
                </a:solidFill>
              </a:rPr>
              <a:t>סיכום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2E9F-AC11-5C69-F286-10C3D03C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solidFill>
                  <a:schemeClr val="tx1"/>
                </a:solidFill>
                <a:hlinkClick r:id="rId2"/>
              </a:rPr>
              <a:t>https://www.cloudmqtt.com/</a:t>
            </a:r>
            <a:endParaRPr lang="en-US" dirty="0">
              <a:solidFill>
                <a:schemeClr val="tx1"/>
              </a:solidFill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2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DC3B-BEDB-600C-232A-1F5D368F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IOT</a:t>
            </a:r>
            <a:r>
              <a:rPr lang="he-IL" b="1" u="sng" dirty="0">
                <a:solidFill>
                  <a:srgbClr val="0070C0"/>
                </a:solidFill>
              </a:rPr>
              <a:t>הסבר קצר מה זה 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B34A-94CB-5A7E-5000-AB2F614A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i="0" dirty="0">
                <a:solidFill>
                  <a:srgbClr val="011813"/>
                </a:solidFill>
                <a:effectLst/>
                <a:latin typeface="Opensanshebrew"/>
              </a:rPr>
              <a:t>IoT </a:t>
            </a:r>
            <a:r>
              <a:rPr lang="he-IL" i="0" dirty="0">
                <a:solidFill>
                  <a:srgbClr val="011813"/>
                </a:solidFill>
                <a:effectLst/>
                <a:latin typeface="Opensanshebrew"/>
              </a:rPr>
              <a:t> </a:t>
            </a:r>
            <a:r>
              <a:rPr lang="he-IL" dirty="0">
                <a:solidFill>
                  <a:srgbClr val="011813"/>
                </a:solidFill>
                <a:latin typeface="Opensanshebrew"/>
              </a:rPr>
              <a:t>-</a:t>
            </a:r>
            <a:r>
              <a:rPr lang="he-IL" i="0" dirty="0">
                <a:solidFill>
                  <a:srgbClr val="011813"/>
                </a:solidFill>
                <a:effectLst/>
                <a:latin typeface="Opensanshebrew"/>
              </a:rPr>
              <a:t>זה קיצור של </a:t>
            </a:r>
            <a:r>
              <a:rPr lang="en-US" i="0" dirty="0">
                <a:solidFill>
                  <a:srgbClr val="011813"/>
                </a:solidFill>
                <a:effectLst/>
                <a:latin typeface="Opensanshebrew"/>
              </a:rPr>
              <a:t>Internet of Things </a:t>
            </a:r>
            <a:r>
              <a:rPr lang="he-IL" i="0" dirty="0">
                <a:solidFill>
                  <a:srgbClr val="011813"/>
                </a:solidFill>
                <a:effectLst/>
                <a:latin typeface="Opensanshebrew"/>
              </a:rPr>
              <a:t> או כפי שנהוג להגיד בעברית - ״האינטרנט של הדברים״.</a:t>
            </a:r>
          </a:p>
          <a:p>
            <a:pPr algn="r" rtl="1"/>
            <a:r>
              <a:rPr lang="en-US" b="0" i="0" dirty="0">
                <a:solidFill>
                  <a:srgbClr val="011813"/>
                </a:solidFill>
                <a:effectLst/>
                <a:latin typeface="Opensanshebrew"/>
              </a:rPr>
              <a:t>IoT </a:t>
            </a:r>
            <a:r>
              <a:rPr lang="he-IL" b="0" i="0" dirty="0">
                <a:solidFill>
                  <a:srgbClr val="011813"/>
                </a:solidFill>
                <a:effectLst/>
                <a:latin typeface="Opensanshebrew"/>
              </a:rPr>
              <a:t> מתאר עולם בו חפצים ומכשירים פיזיים יום-יומיים מחוברים אחד אל השני (ואלינו) בצורה דיגיטלית.</a:t>
            </a:r>
          </a:p>
          <a:p>
            <a:pPr algn="r" rtl="1"/>
            <a:r>
              <a:rPr lang="he-IL" b="0" i="0" dirty="0">
                <a:solidFill>
                  <a:srgbClr val="011813"/>
                </a:solidFill>
                <a:effectLst/>
                <a:latin typeface="Opensanshebrew"/>
              </a:rPr>
              <a:t>אותם חפצים ״טיפשים״, כעת כבר לא טיפשים כ״כ וכוללים אינטרנט, חיישנים וחומרה שמאפשרים לשלוט בהם בצורה חכמה דרך האינטרנט.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0CF-284B-AE98-5B7D-26D33545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solidFill>
                  <a:srgbClr val="0070C0"/>
                </a:solidFill>
              </a:rPr>
              <a:t>מבוא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9B6C-5163-3146-49CA-2EEE1FAE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650"/>
            <a:ext cx="10515600" cy="4351338"/>
          </a:xfrm>
        </p:spPr>
        <p:txBody>
          <a:bodyPr/>
          <a:lstStyle/>
          <a:p>
            <a:pPr marL="0" indent="0" algn="r">
              <a:buNone/>
            </a:pPr>
            <a:r>
              <a:rPr lang="he-IL" b="1" u="sng" dirty="0"/>
              <a:t>רקע:</a:t>
            </a:r>
          </a:p>
          <a:p>
            <a:pPr marL="0" indent="0" algn="r">
              <a:buNone/>
            </a:pPr>
            <a:r>
              <a:rPr lang="he-IL" dirty="0"/>
              <a:t>למי מאיתנו לא קרה לצאת מהבית לעבודה ולקבל שיחת טלפון ורק כאשר אנחנו מתיישבים על הכיסא במשרד נזכרים אם נעלתי את הדלת בבית וסגרתי את החלונות?! לכן יצרתי את </a:t>
            </a:r>
          </a:p>
          <a:p>
            <a:pPr marL="0" indent="0" algn="r">
              <a:buNone/>
            </a:pPr>
            <a:r>
              <a:rPr lang="he-IL" b="1" u="sng" dirty="0"/>
              <a:t>תיאור המערכת:</a:t>
            </a:r>
          </a:p>
          <a:p>
            <a:pPr marL="0" indent="0" algn="r">
              <a:buNone/>
            </a:pPr>
            <a:r>
              <a:rPr lang="he-IL" dirty="0"/>
              <a:t>מערכת                 היא מערכת המבוססת אינטרנט אשר יכולה להיות מופעלת מהנייד מכל מקום אשר יש בו רשת.</a:t>
            </a:r>
          </a:p>
          <a:p>
            <a:pPr marL="0" indent="0" algn="r">
              <a:buNone/>
            </a:pPr>
            <a:r>
              <a:rPr lang="he-IL" dirty="0"/>
              <a:t>לכל דלת או חלון יוצמד חיישן מגנטי אשר ניתן לפתוח או לסגור באמצעות האפליקציה מרחוק ולקבל אינדיקציה.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E92D2-0492-32A9-29FA-4DF5A9D9E73B}"/>
              </a:ext>
            </a:extLst>
          </p:cNvPr>
          <p:cNvSpPr txBox="1"/>
          <p:nvPr/>
        </p:nvSpPr>
        <p:spPr>
          <a:xfrm>
            <a:off x="4926562" y="2668555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Lock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9D00-327A-7EDB-C0C9-4971C60FD935}"/>
              </a:ext>
            </a:extLst>
          </p:cNvPr>
          <p:cNvSpPr txBox="1"/>
          <p:nvPr/>
        </p:nvSpPr>
        <p:spPr>
          <a:xfrm>
            <a:off x="8672606" y="3695627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"</a:t>
            </a:r>
            <a:r>
              <a:rPr lang="en-US" sz="2800" dirty="0"/>
              <a:t>Lock Me</a:t>
            </a:r>
            <a:r>
              <a:rPr lang="he-IL" sz="2800" dirty="0"/>
              <a:t>"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576BD-E158-B21B-3A59-9C851E7682DA}"/>
              </a:ext>
            </a:extLst>
          </p:cNvPr>
          <p:cNvSpPr txBox="1"/>
          <p:nvPr/>
        </p:nvSpPr>
        <p:spPr>
          <a:xfrm>
            <a:off x="7017356" y="5431350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/>
              <a:t>אופציה – חיבור המערכת למצלמות.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05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1B28-086E-DC8E-3ADB-19B32B08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solidFill>
                  <a:srgbClr val="0070C0"/>
                </a:solidFill>
              </a:rPr>
              <a:t>מטרות ובעלי עניין: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42AF-D576-4A7C-F6A8-AA4CBC74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" y="1825624"/>
            <a:ext cx="10784633" cy="4667251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he-IL" b="1" u="sng" dirty="0"/>
              <a:t>מטרות:</a:t>
            </a:r>
          </a:p>
          <a:p>
            <a:pPr algn="r" rtl="1"/>
            <a:r>
              <a:rPr lang="he-IL" dirty="0"/>
              <a:t>התאמה לכל סוגי הבתים. בית פרטי, דירה, מפעל או בנייני משרדים.</a:t>
            </a:r>
          </a:p>
          <a:p>
            <a:pPr algn="r" rtl="1"/>
            <a:r>
              <a:rPr lang="he-IL" dirty="0"/>
              <a:t>תמיכה בכל סוגי המכשירים שקיימים.</a:t>
            </a:r>
          </a:p>
          <a:p>
            <a:pPr algn="r" rtl="1"/>
            <a:r>
              <a:rPr lang="he-IL" dirty="0"/>
              <a:t>פיתוח מערכת ממשק פשוטה וזולה.</a:t>
            </a:r>
          </a:p>
          <a:p>
            <a:pPr marL="0" indent="0" algn="r" rtl="1">
              <a:buNone/>
            </a:pPr>
            <a:r>
              <a:rPr lang="he-IL" b="1" u="sng" dirty="0"/>
              <a:t>בעלי עניין:</a:t>
            </a:r>
          </a:p>
          <a:p>
            <a:pPr algn="r" rtl="1"/>
            <a:r>
              <a:rPr lang="he-IL" dirty="0"/>
              <a:t>אנשים פרטיים – כל אחד העולה ברצונו להתקין מערכת אבטחה בביתו.</a:t>
            </a:r>
          </a:p>
          <a:p>
            <a:pPr algn="r" rtl="1"/>
            <a:r>
              <a:rPr lang="he-IL" dirty="0"/>
              <a:t>אנשי אבטחה – חברות אבטחה יוכלו להשתמש במערכת זו בשביל אינדיקציה נוספת וזולה לאבטחת בתים/משרדים.</a:t>
            </a:r>
          </a:p>
          <a:p>
            <a:pPr algn="r" rtl="1"/>
            <a:r>
              <a:rPr lang="he-IL" dirty="0"/>
              <a:t>חברות נדלן – חברות אשר ירצו לספק אבטחה מינימלית לבתים שהם מוכרים בעלות נמוכה.</a:t>
            </a:r>
          </a:p>
        </p:txBody>
      </p:sp>
    </p:spTree>
    <p:extLst>
      <p:ext uri="{BB962C8B-B14F-4D97-AF65-F5344CB8AC3E}">
        <p14:creationId xmlns:p14="http://schemas.microsoft.com/office/powerpoint/2010/main" val="202737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E484-18E4-8268-56FF-EB0DF276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solidFill>
                  <a:srgbClr val="0070C0"/>
                </a:solidFill>
              </a:rPr>
              <a:t>דרישות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A7DA-9170-7BB0-55DF-63E442F9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he-IL" b="1" u="sng" dirty="0"/>
              <a:t>דרישות פונקציונאליות:</a:t>
            </a:r>
          </a:p>
          <a:p>
            <a:pPr algn="r" rtl="1"/>
            <a:r>
              <a:rPr lang="he-IL" dirty="0"/>
              <a:t>משתמש יוכל להתחבר מכל מקום ומכל מכשיר שמותקנת המערכת.</a:t>
            </a:r>
          </a:p>
          <a:p>
            <a:pPr algn="r" rtl="1"/>
            <a:r>
              <a:rPr lang="he-IL" dirty="0"/>
              <a:t>משתמש יוכל להתקין בקלות את המערכת בחלונות ובדלתות.</a:t>
            </a:r>
          </a:p>
          <a:p>
            <a:pPr algn="r" rtl="1"/>
            <a:r>
              <a:rPr lang="he-IL" dirty="0"/>
              <a:t>למשתמש תתהיה אופציה לצפות בסטאטוס של כל הרכיבים המחוברים.</a:t>
            </a:r>
          </a:p>
          <a:p>
            <a:pPr algn="r" rtl="1"/>
            <a:r>
              <a:rPr lang="he-IL" dirty="0"/>
              <a:t>המשתמש יוכל להפעיל ידנית או אוטומטית את המערכת.</a:t>
            </a:r>
          </a:p>
          <a:p>
            <a:pPr marL="0" indent="0" algn="r" rtl="1">
              <a:buNone/>
            </a:pPr>
            <a:r>
              <a:rPr lang="he-IL" b="1" u="sng" dirty="0"/>
              <a:t>דרישות לא פונקציונאליות:</a:t>
            </a:r>
          </a:p>
          <a:p>
            <a:pPr algn="r" rtl="1"/>
            <a:r>
              <a:rPr lang="he-IL" dirty="0"/>
              <a:t>הממשק יהיה פשוט עם פקודות מובנות.</a:t>
            </a:r>
          </a:p>
          <a:p>
            <a:pPr algn="r" rtl="1"/>
            <a:r>
              <a:rPr lang="he-IL" dirty="0"/>
              <a:t>עלות פיתוח נמוכה.</a:t>
            </a:r>
          </a:p>
          <a:p>
            <a:pPr algn="r" rtl="1"/>
            <a:r>
              <a:rPr lang="he-IL" dirty="0"/>
              <a:t>מערכת מבוססת </a:t>
            </a:r>
            <a:r>
              <a:rPr lang="en-US" dirty="0"/>
              <a:t>PYTHON</a:t>
            </a:r>
            <a:endParaRPr lang="he-IL" dirty="0"/>
          </a:p>
          <a:p>
            <a:pPr algn="r" rtl="1"/>
            <a:r>
              <a:rPr lang="he-IL" dirty="0"/>
              <a:t>ממשק המערכת יתמוך עברית אנגלית ורוסית.</a:t>
            </a:r>
          </a:p>
          <a:p>
            <a:pPr algn="r" rtl="1"/>
            <a:r>
              <a:rPr lang="he-IL" dirty="0"/>
              <a:t>האפליקציה לא תיקח הרבה מקום במכשיר.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1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BA44-EC93-2832-6A14-83DA4282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solidFill>
                  <a:srgbClr val="0070C0"/>
                </a:solidFill>
              </a:rPr>
              <a:t>שלב תכנון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16" name="Content Placeholder 15" descr="A black cell phone with a white screen&#10;&#10;Description automatically generated with low confidence">
            <a:extLst>
              <a:ext uri="{FF2B5EF4-FFF2-40B4-BE49-F238E27FC236}">
                <a16:creationId xmlns:a16="http://schemas.microsoft.com/office/drawing/2014/main" id="{0FF071FB-AA46-0F27-1C4B-FC9839BC2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36" y="4449508"/>
            <a:ext cx="736600" cy="736600"/>
          </a:xfrm>
        </p:spPr>
      </p:pic>
      <p:sp>
        <p:nvSpPr>
          <p:cNvPr id="4" name="אליפסה 12">
            <a:extLst>
              <a:ext uri="{FF2B5EF4-FFF2-40B4-BE49-F238E27FC236}">
                <a16:creationId xmlns:a16="http://schemas.microsoft.com/office/drawing/2014/main" id="{3012D979-38B4-F24A-64AB-13112D0A779E}"/>
              </a:ext>
            </a:extLst>
          </p:cNvPr>
          <p:cNvSpPr/>
          <p:nvPr/>
        </p:nvSpPr>
        <p:spPr>
          <a:xfrm>
            <a:off x="4920105" y="1957952"/>
            <a:ext cx="2071873" cy="174777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457200" rtl="1" eaLnBrk="1" latinLnBrk="0" hangingPunct="1"/>
            <a:r>
              <a:rPr lang="he-IL" sz="3600" dirty="0" err="1"/>
              <a:t>C</a:t>
            </a:r>
            <a:r>
              <a:rPr lang="en-US" sz="3600" dirty="0"/>
              <a:t>loud MQTT</a:t>
            </a:r>
            <a:endParaRPr lang="he-IL" sz="3600" dirty="0"/>
          </a:p>
        </p:txBody>
      </p:sp>
      <p:grpSp>
        <p:nvGrpSpPr>
          <p:cNvPr id="5" name="קבוצה 16">
            <a:extLst>
              <a:ext uri="{FF2B5EF4-FFF2-40B4-BE49-F238E27FC236}">
                <a16:creationId xmlns:a16="http://schemas.microsoft.com/office/drawing/2014/main" id="{002AEFBB-086B-08CE-9197-7669A905E338}"/>
              </a:ext>
            </a:extLst>
          </p:cNvPr>
          <p:cNvGrpSpPr/>
          <p:nvPr/>
        </p:nvGrpSpPr>
        <p:grpSpPr>
          <a:xfrm>
            <a:off x="4218303" y="3368351"/>
            <a:ext cx="937549" cy="925974"/>
            <a:chOff x="4456254" y="2731629"/>
            <a:chExt cx="937549" cy="925974"/>
          </a:xfrm>
        </p:grpSpPr>
        <p:cxnSp>
          <p:nvCxnSpPr>
            <p:cNvPr id="6" name="מחבר חץ ישר 6">
              <a:extLst>
                <a:ext uri="{FF2B5EF4-FFF2-40B4-BE49-F238E27FC236}">
                  <a16:creationId xmlns:a16="http://schemas.microsoft.com/office/drawing/2014/main" id="{6A1604A7-35F0-0C57-EC8D-9D2F8F4D0CEB}"/>
                </a:ext>
              </a:extLst>
            </p:cNvPr>
            <p:cNvCxnSpPr/>
            <p:nvPr/>
          </p:nvCxnSpPr>
          <p:spPr>
            <a:xfrm flipV="1">
              <a:off x="4653022" y="2870522"/>
              <a:ext cx="740781" cy="787081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מחבר חץ ישר 10">
              <a:extLst>
                <a:ext uri="{FF2B5EF4-FFF2-40B4-BE49-F238E27FC236}">
                  <a16:creationId xmlns:a16="http://schemas.microsoft.com/office/drawing/2014/main" id="{DE21BA3B-522F-8F4C-628D-CD5384B03EC9}"/>
                </a:ext>
              </a:extLst>
            </p:cNvPr>
            <p:cNvCxnSpPr/>
            <p:nvPr/>
          </p:nvCxnSpPr>
          <p:spPr>
            <a:xfrm flipH="1">
              <a:off x="4456254" y="2731629"/>
              <a:ext cx="701364" cy="810221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תיבת טקסט 14">
            <a:extLst>
              <a:ext uri="{FF2B5EF4-FFF2-40B4-BE49-F238E27FC236}">
                <a16:creationId xmlns:a16="http://schemas.microsoft.com/office/drawing/2014/main" id="{232814B2-ADAF-9ECB-0287-5B961B507738}"/>
              </a:ext>
            </a:extLst>
          </p:cNvPr>
          <p:cNvSpPr txBox="1"/>
          <p:nvPr/>
        </p:nvSpPr>
        <p:spPr>
          <a:xfrm>
            <a:off x="4202037" y="3859199"/>
            <a:ext cx="14352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57200" rtl="1" eaLnBrk="1" latinLnBrk="0" hangingPunct="1"/>
            <a:r>
              <a:rPr lang="en-US" dirty="0"/>
              <a:t>Publish events</a:t>
            </a:r>
            <a:endParaRPr lang="he-IL" dirty="0"/>
          </a:p>
        </p:txBody>
      </p:sp>
      <p:sp>
        <p:nvSpPr>
          <p:cNvPr id="9" name="תיבת טקסט 15">
            <a:extLst>
              <a:ext uri="{FF2B5EF4-FFF2-40B4-BE49-F238E27FC236}">
                <a16:creationId xmlns:a16="http://schemas.microsoft.com/office/drawing/2014/main" id="{978CC796-12C9-BA75-B5A6-0B15D09D686A}"/>
              </a:ext>
            </a:extLst>
          </p:cNvPr>
          <p:cNvSpPr txBox="1"/>
          <p:nvPr/>
        </p:nvSpPr>
        <p:spPr>
          <a:xfrm>
            <a:off x="2979811" y="3073975"/>
            <a:ext cx="14352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57200" rtl="1" eaLnBrk="1" latinLnBrk="0" hangingPunct="1"/>
            <a:r>
              <a:rPr lang="en-US" dirty="0"/>
              <a:t>Subscribe commands</a:t>
            </a:r>
            <a:endParaRPr lang="he-IL" dirty="0"/>
          </a:p>
        </p:txBody>
      </p:sp>
      <p:grpSp>
        <p:nvGrpSpPr>
          <p:cNvPr id="10" name="קבוצה 17">
            <a:extLst>
              <a:ext uri="{FF2B5EF4-FFF2-40B4-BE49-F238E27FC236}">
                <a16:creationId xmlns:a16="http://schemas.microsoft.com/office/drawing/2014/main" id="{0593648A-9D9E-6844-DA1B-E9EF0BBDC0C4}"/>
              </a:ext>
            </a:extLst>
          </p:cNvPr>
          <p:cNvGrpSpPr/>
          <p:nvPr/>
        </p:nvGrpSpPr>
        <p:grpSpPr>
          <a:xfrm rot="5400000">
            <a:off x="6897948" y="3233411"/>
            <a:ext cx="937549" cy="925974"/>
            <a:chOff x="4456254" y="2731629"/>
            <a:chExt cx="937549" cy="925974"/>
          </a:xfrm>
        </p:grpSpPr>
        <p:cxnSp>
          <p:nvCxnSpPr>
            <p:cNvPr id="13" name="מחבר חץ ישר 18">
              <a:extLst>
                <a:ext uri="{FF2B5EF4-FFF2-40B4-BE49-F238E27FC236}">
                  <a16:creationId xmlns:a16="http://schemas.microsoft.com/office/drawing/2014/main" id="{8AB56C34-A9CE-9B77-BFBB-DBFE6C5C0FDA}"/>
                </a:ext>
              </a:extLst>
            </p:cNvPr>
            <p:cNvCxnSpPr/>
            <p:nvPr/>
          </p:nvCxnSpPr>
          <p:spPr>
            <a:xfrm flipV="1">
              <a:off x="4653022" y="2870522"/>
              <a:ext cx="740781" cy="787081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מחבר חץ ישר 19">
              <a:extLst>
                <a:ext uri="{FF2B5EF4-FFF2-40B4-BE49-F238E27FC236}">
                  <a16:creationId xmlns:a16="http://schemas.microsoft.com/office/drawing/2014/main" id="{E6756F88-5A41-23BF-98A2-BF5E60B5E567}"/>
                </a:ext>
              </a:extLst>
            </p:cNvPr>
            <p:cNvCxnSpPr/>
            <p:nvPr/>
          </p:nvCxnSpPr>
          <p:spPr>
            <a:xfrm flipH="1">
              <a:off x="4456254" y="2731629"/>
              <a:ext cx="701364" cy="810221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תיבת טקסט 3">
            <a:extLst>
              <a:ext uri="{FF2B5EF4-FFF2-40B4-BE49-F238E27FC236}">
                <a16:creationId xmlns:a16="http://schemas.microsoft.com/office/drawing/2014/main" id="{6F6434F8-5677-BC75-AC62-20D3F092DA86}"/>
              </a:ext>
            </a:extLst>
          </p:cNvPr>
          <p:cNvSpPr txBox="1"/>
          <p:nvPr/>
        </p:nvSpPr>
        <p:spPr>
          <a:xfrm>
            <a:off x="7424599" y="3002842"/>
            <a:ext cx="12408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457200" rtl="1" eaLnBrk="1" latinLnBrk="0" hangingPunct="1"/>
            <a:r>
              <a:rPr lang="en-US" dirty="0"/>
              <a:t>Publish commands</a:t>
            </a:r>
            <a:endParaRPr lang="he-IL" dirty="0"/>
          </a:p>
        </p:txBody>
      </p:sp>
      <p:sp>
        <p:nvSpPr>
          <p:cNvPr id="12" name="תיבת טקסט 20">
            <a:extLst>
              <a:ext uri="{FF2B5EF4-FFF2-40B4-BE49-F238E27FC236}">
                <a16:creationId xmlns:a16="http://schemas.microsoft.com/office/drawing/2014/main" id="{00F30518-E52B-7BCC-4F53-0AE216404827}"/>
              </a:ext>
            </a:extLst>
          </p:cNvPr>
          <p:cNvSpPr txBox="1"/>
          <p:nvPr/>
        </p:nvSpPr>
        <p:spPr>
          <a:xfrm>
            <a:off x="5865631" y="3687353"/>
            <a:ext cx="14352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57200" rtl="1" eaLnBrk="1" latinLnBrk="0" hangingPunct="1"/>
            <a:r>
              <a:rPr lang="en-US" dirty="0"/>
              <a:t>Subscribe events</a:t>
            </a:r>
            <a:endParaRPr lang="he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54E8F1-D11B-700B-3C5D-AE29D5837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75" y="4153833"/>
            <a:ext cx="2208911" cy="18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6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B1F1-C4FD-F06D-49BF-D74EE6D0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solidFill>
                  <a:srgbClr val="0070C0"/>
                </a:solidFill>
              </a:rPr>
              <a:t>עיצוב ותכנון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6F844D9C-CDBD-8BAA-55C7-B44F59EE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1" y="1764006"/>
            <a:ext cx="5645689" cy="50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853D-D831-AA58-4070-B481CA54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solidFill>
                  <a:srgbClr val="0070C0"/>
                </a:solidFill>
              </a:rPr>
              <a:t>שלבי הפיתוח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2DD8-CE20-BD53-A754-4C05121C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29" y="1592359"/>
            <a:ext cx="5988698" cy="1701346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רכישת רכיבים עדכניים.</a:t>
            </a:r>
          </a:p>
          <a:p>
            <a:pPr algn="r" rtl="1"/>
            <a:r>
              <a:rPr lang="he-IL" sz="2000" dirty="0"/>
              <a:t>רכישת מערכת מתאימה בהתאם לצרכים.</a:t>
            </a:r>
          </a:p>
          <a:p>
            <a:pPr algn="r" rtl="1"/>
            <a:r>
              <a:rPr lang="he-IL" sz="2000" dirty="0"/>
              <a:t>בדיקות חיבור ותקינות של היחידות עם המערכת.</a:t>
            </a:r>
          </a:p>
          <a:p>
            <a:pPr algn="r" rtl="1"/>
            <a:r>
              <a:rPr lang="he-IL" sz="2000" dirty="0"/>
              <a:t>בדיקת אינטגרציה עם האפליקציה.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5" name="Picture 4" descr="A close-up of a window">
            <a:extLst>
              <a:ext uri="{FF2B5EF4-FFF2-40B4-BE49-F238E27FC236}">
                <a16:creationId xmlns:a16="http://schemas.microsoft.com/office/drawing/2014/main" id="{23830D13-7EE5-28E0-6FCD-E2FB813DB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30350" r="30092" b="-1229"/>
          <a:stretch/>
        </p:blipFill>
        <p:spPr>
          <a:xfrm>
            <a:off x="1558212" y="1592359"/>
            <a:ext cx="3284375" cy="2101918"/>
          </a:xfrm>
          <a:prstGeom prst="rect">
            <a:avLst/>
          </a:prstGeom>
        </p:spPr>
      </p:pic>
      <p:pic>
        <p:nvPicPr>
          <p:cNvPr id="7" name="Picture 6" descr="A picture containing door handle, wall, handle, indoor&#10;&#10;Description automatically generated">
            <a:extLst>
              <a:ext uri="{FF2B5EF4-FFF2-40B4-BE49-F238E27FC236}">
                <a16:creationId xmlns:a16="http://schemas.microsoft.com/office/drawing/2014/main" id="{2AD9AE2E-9509-14E5-1438-F98E4FBC9C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2" r="19888" b="54277"/>
          <a:stretch/>
        </p:blipFill>
        <p:spPr>
          <a:xfrm>
            <a:off x="838200" y="3711250"/>
            <a:ext cx="4213516" cy="2176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8327-590F-755C-CA0E-02138581B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55" t="9688" r="14488" b="25908"/>
          <a:stretch/>
        </p:blipFill>
        <p:spPr>
          <a:xfrm>
            <a:off x="5609254" y="3694277"/>
            <a:ext cx="4879808" cy="25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AF3C-3AE7-07D6-1AA4-78A4C25F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>
                <a:solidFill>
                  <a:srgbClr val="0070C0"/>
                </a:solidFill>
              </a:rPr>
              <a:t>נושאים נוספים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3CFD-BBD1-B695-3C72-7861C3C0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u="sng" dirty="0"/>
              <a:t>הפעלה אוטומטית:</a:t>
            </a:r>
          </a:p>
          <a:p>
            <a:pPr algn="r" rtl="1"/>
            <a:r>
              <a:rPr lang="he-IL" dirty="0"/>
              <a:t>נדרש לבחון אפשרות של נעילה/פתיחה אוטומטית על בסיס מיקום </a:t>
            </a:r>
            <a:r>
              <a:rPr lang="en-US" dirty="0"/>
              <a:t>GPS</a:t>
            </a:r>
            <a:r>
              <a:rPr lang="he-IL" dirty="0"/>
              <a:t> (מרחק מהבית).</a:t>
            </a:r>
          </a:p>
          <a:p>
            <a:pPr marL="0" indent="0" algn="r" rtl="1">
              <a:buNone/>
            </a:pPr>
            <a:r>
              <a:rPr lang="he-IL" b="1" u="sng" dirty="0"/>
              <a:t>אבטחה:</a:t>
            </a:r>
          </a:p>
          <a:p>
            <a:pPr algn="r" rtl="1"/>
            <a:r>
              <a:rPr lang="he-IL" dirty="0"/>
              <a:t>נדרש לבחון את האבטחה של ההודעות אשר עוברות דרך ה</a:t>
            </a:r>
            <a:r>
              <a:rPr lang="en-US" dirty="0"/>
              <a:t>MQTT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1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Opensanshebrew</vt:lpstr>
      <vt:lpstr>Office Theme</vt:lpstr>
      <vt:lpstr>במסגרת קורס פיתוח תוכנה למערכות IOT בסביבת עיר חכמה </vt:lpstr>
      <vt:lpstr> IOTהסבר קצר מה זה </vt:lpstr>
      <vt:lpstr>מבוא</vt:lpstr>
      <vt:lpstr>מטרות ובעלי עניין:</vt:lpstr>
      <vt:lpstr>דרישות</vt:lpstr>
      <vt:lpstr>שלב תכנון</vt:lpstr>
      <vt:lpstr>עיצוב ותכנון</vt:lpstr>
      <vt:lpstr>שלבי הפיתוח</vt:lpstr>
      <vt:lpstr>נושאים נוספים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במסגרת קורס פיתוח תוכנה למערכות IOT בסביבת עיר חכמה </dc:title>
  <dc:creator>shaul cohen</dc:creator>
  <cp:lastModifiedBy>shaul cohen</cp:lastModifiedBy>
  <cp:revision>5</cp:revision>
  <dcterms:created xsi:type="dcterms:W3CDTF">2023-05-20T16:13:12Z</dcterms:created>
  <dcterms:modified xsi:type="dcterms:W3CDTF">2023-06-03T15:14:19Z</dcterms:modified>
</cp:coreProperties>
</file>