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
  </p:handout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62" d="100"/>
          <a:sy n="62" d="100"/>
        </p:scale>
        <p:origin x="3226"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EB407D-6408-4F7B-9B33-A70EC4BBB0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F8D01A-C809-4275-AC78-8877F56E6F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AAEB5A-84FE-4EE0-84EB-BEDE4ADA59A1}" type="datetimeFigureOut">
              <a:rPr lang="en-US" smtClean="0"/>
              <a:pPr/>
              <a:t>2/27/2021</a:t>
            </a:fld>
            <a:endParaRPr lang="en-US"/>
          </a:p>
        </p:txBody>
      </p:sp>
      <p:sp>
        <p:nvSpPr>
          <p:cNvPr id="4" name="Footer Placeholder 3">
            <a:extLst>
              <a:ext uri="{FF2B5EF4-FFF2-40B4-BE49-F238E27FC236}">
                <a16:creationId xmlns:a16="http://schemas.microsoft.com/office/drawing/2014/main" id="{CF0A0912-0995-4A31-AD12-F0F81E09CB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0951A0D-709B-4205-A609-4BD10F4E08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8E4E78-1698-43F6-8E05-295BA733A8A0}" type="slidenum">
              <a:rPr lang="en-US" smtClean="0"/>
              <a:pPr/>
              <a:t>‹#›</a:t>
            </a:fld>
            <a:endParaRPr lang="en-US"/>
          </a:p>
        </p:txBody>
      </p:sp>
    </p:spTree>
    <p:extLst>
      <p:ext uri="{BB962C8B-B14F-4D97-AF65-F5344CB8AC3E}">
        <p14:creationId xmlns:p14="http://schemas.microsoft.com/office/powerpoint/2010/main" val="10786488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4A7E90-B6EE-4E73-8F9C-5FC52D286B3A}"/>
              </a:ext>
            </a:extLst>
          </p:cNvPr>
          <p:cNvSpPr>
            <a:spLocks noGrp="1"/>
          </p:cNvSpPr>
          <p:nvPr>
            <p:ph type="sldNum" sz="quarter" idx="12"/>
          </p:nvPr>
        </p:nvSpPr>
        <p:spPr>
          <a:xfrm>
            <a:off x="4828309" y="6345959"/>
            <a:ext cx="2743200" cy="365125"/>
          </a:xfrm>
        </p:spPr>
        <p:txBody>
          <a:bodyPr/>
          <a:lstStyle/>
          <a:p>
            <a:fld id="{5F9D2EB5-12CD-413F-8632-858F76B997CF}" type="slidenum">
              <a:rPr lang="en-US" smtClean="0"/>
              <a:pPr/>
              <a:t>‹#›</a:t>
            </a:fld>
            <a:endParaRPr lang="en-US"/>
          </a:p>
        </p:txBody>
      </p:sp>
      <p:pic>
        <p:nvPicPr>
          <p:cNvPr id="1027" name="Picture 3"/>
          <p:cNvPicPr>
            <a:picLocks noChangeAspect="1" noChangeArrowheads="1"/>
          </p:cNvPicPr>
          <p:nvPr userDrawn="1"/>
        </p:nvPicPr>
        <p:blipFill>
          <a:blip r:embed="rId2"/>
          <a:srcRect/>
          <a:stretch>
            <a:fillRect/>
          </a:stretch>
        </p:blipFill>
        <p:spPr bwMode="auto">
          <a:xfrm>
            <a:off x="0" y="6143625"/>
            <a:ext cx="3190875" cy="714375"/>
          </a:xfrm>
          <a:prstGeom prst="rect">
            <a:avLst/>
          </a:prstGeom>
          <a:noFill/>
          <a:ln w="9525">
            <a:noFill/>
            <a:miter lim="800000"/>
            <a:headEnd/>
            <a:tailEnd/>
          </a:ln>
          <a:effectLst/>
        </p:spPr>
      </p:pic>
      <p:pic>
        <p:nvPicPr>
          <p:cNvPr id="1028" name="Picture 4"/>
          <p:cNvPicPr>
            <a:picLocks noChangeAspect="1" noChangeArrowheads="1"/>
          </p:cNvPicPr>
          <p:nvPr userDrawn="1"/>
        </p:nvPicPr>
        <p:blipFill>
          <a:blip r:embed="rId3"/>
          <a:srcRect/>
          <a:stretch>
            <a:fillRect/>
          </a:stretch>
        </p:blipFill>
        <p:spPr bwMode="auto">
          <a:xfrm>
            <a:off x="11350288" y="6120245"/>
            <a:ext cx="841712" cy="737755"/>
          </a:xfrm>
          <a:prstGeom prst="rect">
            <a:avLst/>
          </a:prstGeom>
          <a:noFill/>
          <a:ln w="9525">
            <a:noFill/>
            <a:miter lim="800000"/>
            <a:headEnd/>
            <a:tailEnd/>
          </a:ln>
          <a:effectLst/>
        </p:spPr>
      </p:pic>
      <p:pic>
        <p:nvPicPr>
          <p:cNvPr id="1029" name="Picture 5"/>
          <p:cNvPicPr>
            <a:picLocks noChangeAspect="1" noChangeArrowheads="1"/>
          </p:cNvPicPr>
          <p:nvPr userDrawn="1"/>
        </p:nvPicPr>
        <p:blipFill>
          <a:blip r:embed="rId4"/>
          <a:srcRect/>
          <a:stretch>
            <a:fillRect/>
          </a:stretch>
        </p:blipFill>
        <p:spPr bwMode="auto">
          <a:xfrm>
            <a:off x="0" y="0"/>
            <a:ext cx="9744075" cy="666750"/>
          </a:xfrm>
          <a:prstGeom prst="rect">
            <a:avLst/>
          </a:prstGeom>
          <a:noFill/>
          <a:ln w="9525">
            <a:noFill/>
            <a:miter lim="800000"/>
            <a:headEnd/>
            <a:tailEnd/>
          </a:ln>
          <a:effectLst/>
        </p:spPr>
      </p:pic>
    </p:spTree>
    <p:extLst>
      <p:ext uri="{BB962C8B-B14F-4D97-AF65-F5344CB8AC3E}">
        <p14:creationId xmlns:p14="http://schemas.microsoft.com/office/powerpoint/2010/main" val="647033982"/>
      </p:ext>
    </p:extLst>
  </p:cSld>
  <p:clrMapOvr>
    <a:masterClrMapping/>
  </p:clrMapOvr>
  <p:extLst>
    <p:ext uri="{DCECCB84-F9BA-43D5-87BE-67443E8EF086}">
      <p15:sldGuideLst xmlns:p15="http://schemas.microsoft.com/office/powerpoint/2012/main">
        <p15:guide id="1" orient="horz" pos="384"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6B48C-E45A-49F0-8840-61E8976BF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4D2C-6121-4FEF-AF17-5038DD6C50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676A3-2375-4270-9AB8-E4D78D65A3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A50F4-37D4-4A5F-8838-0808B003255D}" type="datetimeFigureOut">
              <a:rPr lang="en-US" smtClean="0"/>
              <a:pPr/>
              <a:t>2/27/2021</a:t>
            </a:fld>
            <a:endParaRPr lang="en-US"/>
          </a:p>
        </p:txBody>
      </p:sp>
      <p:sp>
        <p:nvSpPr>
          <p:cNvPr id="5" name="Footer Placeholder 4">
            <a:extLst>
              <a:ext uri="{FF2B5EF4-FFF2-40B4-BE49-F238E27FC236}">
                <a16:creationId xmlns:a16="http://schemas.microsoft.com/office/drawing/2014/main" id="{A447CB7C-3CCA-4BEA-953F-14CA6E8FB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43EB18-8451-4B80-BC03-55790A075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D2EB5-12CD-413F-8632-858F76B997CF}" type="slidenum">
              <a:rPr lang="en-US" smtClean="0"/>
              <a:pPr/>
              <a:t>‹#›</a:t>
            </a:fld>
            <a:endParaRPr lang="en-US"/>
          </a:p>
        </p:txBody>
      </p:sp>
    </p:spTree>
    <p:extLst>
      <p:ext uri="{BB962C8B-B14F-4D97-AF65-F5344CB8AC3E}">
        <p14:creationId xmlns:p14="http://schemas.microsoft.com/office/powerpoint/2010/main" val="196351267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572814" y="873454"/>
            <a:ext cx="10715296" cy="2805168"/>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sz="24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Idea/Approach Details</a:t>
            </a:r>
            <a:b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sz="2000" b="1" i="0" u="none" strike="noStrike" kern="1200" cap="all" spc="0" normalizeH="0" baseline="0" noProof="0" dirty="0">
                <a:ln>
                  <a:noFill/>
                </a:ln>
                <a:solidFill>
                  <a:schemeClr val="tx1"/>
                </a:solidFill>
                <a:effectLst/>
                <a:uLnTx/>
                <a:uFillTx/>
                <a:latin typeface="Times New Roman" pitchFamily="18" charset="0"/>
                <a:ea typeface="+mj-ea"/>
                <a:cs typeface="Times New Roman" pitchFamily="18" charset="0"/>
              </a:rPr>
              <a:t> </a:t>
            </a:r>
          </a:p>
          <a:p>
            <a:pPr lvl="0">
              <a:lnSpc>
                <a:spcPct val="90000"/>
              </a:lnSpc>
              <a:spcBef>
                <a:spcPct val="0"/>
              </a:spcBef>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Theme			: </a:t>
            </a:r>
            <a:r>
              <a:rPr lang="en-US" sz="2000" dirty="0">
                <a:latin typeface="Times New Roman" pitchFamily="18" charset="0"/>
                <a:cs typeface="Times New Roman" pitchFamily="18" charset="0"/>
              </a:rPr>
              <a:t>Health Care </a:t>
            </a:r>
            <a: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p>
          <a:p>
            <a:pPr lvl="0">
              <a:lnSpc>
                <a:spcPct val="90000"/>
              </a:lnSpc>
              <a:spcBef>
                <a:spcPct val="0"/>
              </a:spcBef>
              <a:defRPr/>
            </a:pPr>
            <a:endParaRPr lang="en-US" sz="2000" dirty="0">
              <a:latin typeface="Times New Roman" pitchFamily="18" charset="0"/>
              <a:ea typeface="+mj-ea"/>
              <a:cs typeface="Times New Roman" pitchFamily="18"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Title</a:t>
            </a:r>
            <a:r>
              <a:rPr kumimoji="0" lang="en-US" sz="2000"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of the Project/Idea	: Remote patient examination</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Team Name 		: Techies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College Name		</a:t>
            </a:r>
            <a:r>
              <a:rPr lang="en-US" sz="2000" dirty="0">
                <a:latin typeface="Times New Roman" pitchFamily="18" charset="0"/>
                <a:ea typeface="+mj-ea"/>
                <a:cs typeface="Times New Roman" pitchFamily="18" charset="0"/>
              </a:rPr>
              <a:t>: </a:t>
            </a:r>
            <a: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VIGNAN’S INSTITUTE OF INFORMATION TECHNOLOGY</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2000" dirty="0">
              <a:latin typeface="Times New Roman" pitchFamily="18" charset="0"/>
              <a:ea typeface="+mj-ea"/>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615593392"/>
              </p:ext>
            </p:extLst>
          </p:nvPr>
        </p:nvGraphicFramePr>
        <p:xfrm>
          <a:off x="2063262" y="3809999"/>
          <a:ext cx="8370276" cy="2274275"/>
        </p:xfrm>
        <a:graphic>
          <a:graphicData uri="http://schemas.openxmlformats.org/drawingml/2006/table">
            <a:tbl>
              <a:tblPr firstRow="1" bandRow="1">
                <a:tableStyleId>{72833802-FEF1-4C79-8D5D-14CF1EAF98D9}</a:tableStyleId>
              </a:tblPr>
              <a:tblGrid>
                <a:gridCol w="660846">
                  <a:extLst>
                    <a:ext uri="{9D8B030D-6E8A-4147-A177-3AD203B41FA5}">
                      <a16:colId xmlns:a16="http://schemas.microsoft.com/office/drawing/2014/main" val="20000"/>
                    </a:ext>
                  </a:extLst>
                </a:gridCol>
                <a:gridCol w="2627113">
                  <a:extLst>
                    <a:ext uri="{9D8B030D-6E8A-4147-A177-3AD203B41FA5}">
                      <a16:colId xmlns:a16="http://schemas.microsoft.com/office/drawing/2014/main" val="20001"/>
                    </a:ext>
                  </a:extLst>
                </a:gridCol>
                <a:gridCol w="2031375">
                  <a:extLst>
                    <a:ext uri="{9D8B030D-6E8A-4147-A177-3AD203B41FA5}">
                      <a16:colId xmlns:a16="http://schemas.microsoft.com/office/drawing/2014/main" val="20002"/>
                    </a:ext>
                  </a:extLst>
                </a:gridCol>
                <a:gridCol w="1513764">
                  <a:extLst>
                    <a:ext uri="{9D8B030D-6E8A-4147-A177-3AD203B41FA5}">
                      <a16:colId xmlns:a16="http://schemas.microsoft.com/office/drawing/2014/main" val="20003"/>
                    </a:ext>
                  </a:extLst>
                </a:gridCol>
                <a:gridCol w="1537178">
                  <a:extLst>
                    <a:ext uri="{9D8B030D-6E8A-4147-A177-3AD203B41FA5}">
                      <a16:colId xmlns:a16="http://schemas.microsoft.com/office/drawing/2014/main" val="20004"/>
                    </a:ext>
                  </a:extLst>
                </a:gridCol>
              </a:tblGrid>
              <a:tr h="454855">
                <a:tc>
                  <a:txBody>
                    <a:bodyPr/>
                    <a:lstStyle/>
                    <a:p>
                      <a:pPr algn="ctr"/>
                      <a:r>
                        <a:rPr lang="en-US" sz="1600" dirty="0"/>
                        <a:t>SNO</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Name</a:t>
                      </a:r>
                      <a:r>
                        <a:rPr lang="en-US" sz="1600" baseline="0" dirty="0"/>
                        <a:t> of the Candidate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Studying</a:t>
                      </a:r>
                      <a:r>
                        <a:rPr lang="en-US" sz="1600" baseline="0" dirty="0"/>
                        <a:t> Year</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Course </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itchFamily="18" charset="0"/>
                          <a:cs typeface="Times New Roman" pitchFamily="18" charset="0"/>
                        </a:rPr>
                        <a:t>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4855">
                <a:tc>
                  <a:txBody>
                    <a:bodyPr/>
                    <a:lstStyle/>
                    <a:p>
                      <a:pPr algn="ctr"/>
                      <a:r>
                        <a:rPr lang="en-US" sz="1600" dirty="0"/>
                        <a:t>1</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latin typeface="+mn-lt"/>
                          <a:cs typeface="+mn-cs"/>
                        </a:rPr>
                        <a:t>S</a:t>
                      </a:r>
                      <a:r>
                        <a:rPr lang="en-US" sz="1600" baseline="0" dirty="0">
                          <a:latin typeface="+mn-lt"/>
                          <a:cs typeface="+mn-cs"/>
                        </a:rPr>
                        <a:t> LOKESWARI LIKHITHA</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CSE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itchFamily="18" charset="0"/>
                          <a:cs typeface="Times New Roman" pitchFamily="18" charset="0"/>
                        </a:rPr>
                        <a:t>Team</a:t>
                      </a:r>
                      <a:r>
                        <a:rPr lang="en-US" sz="1600" baseline="0" dirty="0">
                          <a:latin typeface="Times New Roman" pitchFamily="18" charset="0"/>
                          <a:cs typeface="Times New Roman" pitchFamily="18" charset="0"/>
                        </a:rPr>
                        <a:t> Lead</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4855">
                <a:tc>
                  <a:txBody>
                    <a:bodyPr/>
                    <a:lstStyle/>
                    <a:p>
                      <a:pPr algn="ctr"/>
                      <a:r>
                        <a:rPr lang="en-US" sz="1600" dirty="0"/>
                        <a:t>2</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aseline="0" dirty="0"/>
                        <a:t>Sk </a:t>
                      </a:r>
                      <a:r>
                        <a:rPr lang="en-US" sz="1600" dirty="0"/>
                        <a:t>SONA</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mn-lt"/>
                          <a:cs typeface="+mn-cs"/>
                        </a:rPr>
                        <a:t>2</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CSE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itchFamily="18" charset="0"/>
                          <a:cs typeface="Times New Roman" pitchFamily="18" charset="0"/>
                        </a:rPr>
                        <a:t>Team</a:t>
                      </a:r>
                      <a:r>
                        <a:rPr lang="en-US" sz="1600" baseline="0" dirty="0">
                          <a:latin typeface="Times New Roman" pitchFamily="18" charset="0"/>
                          <a:cs typeface="Times New Roman" pitchFamily="18" charset="0"/>
                        </a:rPr>
                        <a:t> Member</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4855">
                <a:tc>
                  <a:txBody>
                    <a:bodyPr/>
                    <a:lstStyle/>
                    <a:p>
                      <a:pPr algn="ctr"/>
                      <a:r>
                        <a:rPr lang="en-US" sz="1600" dirty="0"/>
                        <a:t>3</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t>S NIKHITHA</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mn-lt"/>
                          <a:cs typeface="+mn-cs"/>
                        </a:rPr>
                        <a:t>2</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CSE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Times New Roman" pitchFamily="18" charset="0"/>
                          <a:cs typeface="Times New Roman" pitchFamily="18" charset="0"/>
                        </a:rPr>
                        <a:t>Team</a:t>
                      </a:r>
                      <a:r>
                        <a:rPr lang="en-US" sz="1600" baseline="0">
                          <a:latin typeface="Times New Roman" pitchFamily="18" charset="0"/>
                          <a:cs typeface="Times New Roman" pitchFamily="18" charset="0"/>
                        </a:rPr>
                        <a:t> Member</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4855">
                <a:tc>
                  <a:txBody>
                    <a:bodyPr/>
                    <a:lstStyle/>
                    <a:p>
                      <a:pPr algn="ctr"/>
                      <a:r>
                        <a:rPr lang="en-US" sz="1600" dirty="0">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latin typeface="Times New Roman" pitchFamily="18" charset="0"/>
                          <a:cs typeface="Times New Roman" pitchFamily="18" charset="0"/>
                        </a:rPr>
                        <a:t>S SRAVANI LAKSHMI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itchFamily="18" charset="0"/>
                          <a:cs typeface="Times New Roman" pitchFamily="18" charset="0"/>
                        </a:rPr>
                        <a:t>CSE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itchFamily="18" charset="0"/>
                          <a:cs typeface="Times New Roman" pitchFamily="18" charset="0"/>
                        </a:rPr>
                        <a:t>Team</a:t>
                      </a:r>
                      <a:r>
                        <a:rPr lang="en-US" sz="1600" baseline="0" dirty="0">
                          <a:latin typeface="Times New Roman" pitchFamily="18" charset="0"/>
                          <a:cs typeface="Times New Roman" pitchFamily="18" charset="0"/>
                        </a:rPr>
                        <a:t> Member</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350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90617" y="879231"/>
            <a:ext cx="11891999" cy="2749211"/>
          </a:xfrm>
          <a:prstGeom prst="rect">
            <a:avLst/>
          </a:prstGeom>
        </p:spPr>
        <p:txBody>
          <a:bodyPr>
            <a:normAutofit fontScale="32500" lnSpcReduction="20000"/>
          </a:bodyPr>
          <a:lstStyle/>
          <a:p>
            <a:pPr>
              <a:lnSpc>
                <a:spcPct val="90000"/>
              </a:lnSpc>
              <a:spcBef>
                <a:spcPct val="0"/>
              </a:spcBef>
            </a:pPr>
            <a:r>
              <a:rPr lang="en-US" sz="9000" b="1" dirty="0">
                <a:solidFill>
                  <a:srgbClr val="FF0000"/>
                </a:solidFill>
                <a:latin typeface="Times New Roman" pitchFamily="18" charset="0"/>
                <a:cs typeface="Times New Roman" pitchFamily="18" charset="0"/>
              </a:rPr>
              <a:t>Describe your idea  / Solution / Prototype here </a:t>
            </a:r>
            <a:r>
              <a:rPr lang="en-US" sz="9600" b="1" dirty="0">
                <a:solidFill>
                  <a:srgbClr val="FF0000"/>
                </a:solidFill>
                <a:latin typeface="Times New Roman" pitchFamily="18" charset="0"/>
                <a:cs typeface="Times New Roman" pitchFamily="18" charset="0"/>
              </a:rPr>
              <a:t>: </a:t>
            </a:r>
          </a:p>
          <a:p>
            <a:pPr>
              <a:lnSpc>
                <a:spcPct val="110000"/>
              </a:lnSpc>
              <a:spcBef>
                <a:spcPct val="0"/>
              </a:spcBef>
            </a:pPr>
            <a:endParaRPr lang="en-US" sz="8800" b="1" dirty="0">
              <a:solidFill>
                <a:srgbClr val="FF0000"/>
              </a:solidFill>
              <a:latin typeface="Times New Roman" pitchFamily="18" charset="0"/>
              <a:cs typeface="Times New Roman" pitchFamily="18" charset="0"/>
            </a:endParaRPr>
          </a:p>
          <a:p>
            <a:pPr algn="just">
              <a:lnSpc>
                <a:spcPct val="90000"/>
              </a:lnSpc>
              <a:spcBef>
                <a:spcPct val="0"/>
              </a:spcBef>
            </a:pPr>
            <a:r>
              <a:rPr lang="en-US" sz="7400" b="1" dirty="0">
                <a:latin typeface="Times New Roman" pitchFamily="18" charset="0"/>
                <a:cs typeface="Times New Roman" pitchFamily="18" charset="0"/>
              </a:rPr>
              <a:t>Building a mobile app that enables doctors to gain real-time access to a patient’s conditions from anywhere in the world. The mobile app solution allows the doctors to gauge a patient’s condition to decide whether hospitalization is necessary. This solution provide general assistance and will be  useful in case of emergencies.</a:t>
            </a:r>
          </a:p>
          <a:p>
            <a:pPr algn="just">
              <a:lnSpc>
                <a:spcPct val="130000"/>
              </a:lnSpc>
              <a:spcBef>
                <a:spcPct val="0"/>
              </a:spcBef>
              <a:defRPr/>
            </a:pPr>
            <a:r>
              <a:rPr lang="en-US" sz="7400" b="1" dirty="0">
                <a:latin typeface="Times New Roman" pitchFamily="18" charset="0"/>
                <a:cs typeface="Times New Roman" pitchFamily="18" charset="0"/>
              </a:rPr>
              <a:t> </a:t>
            </a:r>
            <a:endParaRPr lang="en-US" sz="7400" dirty="0">
              <a:latin typeface="Times New Roman" pitchFamily="18" charset="0"/>
              <a:ea typeface="+mj-ea"/>
              <a:cs typeface="Times New Roman" pitchFamily="18" charset="0"/>
            </a:endParaRPr>
          </a:p>
        </p:txBody>
      </p:sp>
      <p:pic>
        <p:nvPicPr>
          <p:cNvPr id="3" name="Picture 2">
            <a:extLst>
              <a:ext uri="{FF2B5EF4-FFF2-40B4-BE49-F238E27FC236}">
                <a16:creationId xmlns:a16="http://schemas.microsoft.com/office/drawing/2014/main" id="{E3BB43FF-8C9F-41BA-9E11-F542D35A6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228" y="2876366"/>
            <a:ext cx="4110361" cy="3542189"/>
          </a:xfrm>
          <a:prstGeom prst="rect">
            <a:avLst/>
          </a:prstGeom>
        </p:spPr>
      </p:pic>
      <p:pic>
        <p:nvPicPr>
          <p:cNvPr id="5" name="Picture 4">
            <a:extLst>
              <a:ext uri="{FF2B5EF4-FFF2-40B4-BE49-F238E27FC236}">
                <a16:creationId xmlns:a16="http://schemas.microsoft.com/office/drawing/2014/main" id="{C92F59D7-542C-4AB8-8167-9C16CAA99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04" y="2778711"/>
            <a:ext cx="1980332" cy="3275860"/>
          </a:xfrm>
          <a:prstGeom prst="rect">
            <a:avLst/>
          </a:prstGeom>
        </p:spPr>
      </p:pic>
      <p:pic>
        <p:nvPicPr>
          <p:cNvPr id="7" name="Picture 6">
            <a:extLst>
              <a:ext uri="{FF2B5EF4-FFF2-40B4-BE49-F238E27FC236}">
                <a16:creationId xmlns:a16="http://schemas.microsoft.com/office/drawing/2014/main" id="{EE55A3D5-A297-4AC6-B265-3731B4022A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953" y="2899484"/>
            <a:ext cx="3737499" cy="3201695"/>
          </a:xfrm>
          <a:prstGeom prst="rect">
            <a:avLst/>
          </a:prstGeom>
        </p:spPr>
      </p:pic>
    </p:spTree>
    <p:extLst>
      <p:ext uri="{BB962C8B-B14F-4D97-AF65-F5344CB8AC3E}">
        <p14:creationId xmlns:p14="http://schemas.microsoft.com/office/powerpoint/2010/main" val="24350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572815" y="873454"/>
            <a:ext cx="11091648" cy="4155746"/>
          </a:xfrm>
          <a:prstGeom prst="rect">
            <a:avLst/>
          </a:prstGeom>
        </p:spPr>
        <p:txBody>
          <a:bodyPr>
            <a:normAutofit/>
          </a:bodyPr>
          <a:lstStyle/>
          <a:p>
            <a:pPr algn="just">
              <a:lnSpc>
                <a:spcPct val="90000"/>
              </a:lnSpc>
              <a:spcBef>
                <a:spcPct val="0"/>
              </a:spcBef>
            </a:pPr>
            <a:endParaRPr lang="en-US" sz="24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45D408B3-02CE-4240-8893-D7B051C868FC}"/>
              </a:ext>
            </a:extLst>
          </p:cNvPr>
          <p:cNvSpPr txBox="1"/>
          <p:nvPr/>
        </p:nvSpPr>
        <p:spPr>
          <a:xfrm>
            <a:off x="426127" y="1056443"/>
            <a:ext cx="11549849" cy="4330416"/>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b="1" dirty="0">
                <a:solidFill>
                  <a:srgbClr val="FF0000"/>
                </a:solidFill>
                <a:latin typeface="Times New Roman" pitchFamily="18" charset="0"/>
                <a:cs typeface="Times New Roman" pitchFamily="18" charset="0"/>
              </a:rPr>
              <a:t>Problem statement (100-150 words):</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b="1" dirty="0">
              <a:latin typeface="Times New Roman" pitchFamily="18" charset="0"/>
              <a:cs typeface="Times New Roman" pitchFamily="18" charset="0"/>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800" b="1" dirty="0">
              <a:latin typeface="Times New Roman" pitchFamily="18" charset="0"/>
              <a:cs typeface="Times New Roman" pitchFamily="18" charset="0"/>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800" b="1" dirty="0">
              <a:latin typeface="Times New Roman" pitchFamily="18" charset="0"/>
              <a:cs typeface="Times New Roman" pitchFamily="18"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US" sz="2400" b="1" dirty="0">
                <a:latin typeface="Times New Roman" pitchFamily="18" charset="0"/>
                <a:cs typeface="Times New Roman" pitchFamily="18" charset="0"/>
              </a:rPr>
              <a:t>Traditional healthcare system always required the patient to visit a clinic or hospital and consult a doctor for treatments for any problems and for general checks. This takes time in terms of appointments for the doctor and the patient unless it is an emergency, and this would also require patient transportation. Due to COVID pandemic, people are afraid of going to hospital for checkups due to spread of virus. The process of diagnosis takes more time. Owing to this there will be less adherence to the medication schedule. Hospitals or familiar premises may not be more amenable for several patients than home. Doctor cannot balance the workload and time in order to assess patients. So, continuous monitoring  of patients is not possible.</a:t>
            </a:r>
          </a:p>
        </p:txBody>
      </p:sp>
    </p:spTree>
    <p:extLst>
      <p:ext uri="{BB962C8B-B14F-4D97-AF65-F5344CB8AC3E}">
        <p14:creationId xmlns:p14="http://schemas.microsoft.com/office/powerpoint/2010/main" val="24350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572814" y="873453"/>
            <a:ext cx="10715296" cy="5281161"/>
          </a:xfrm>
          <a:prstGeom prst="rect">
            <a:avLst/>
          </a:prstGeom>
        </p:spPr>
        <p:txBody>
          <a:bodyPr>
            <a:normAutofit/>
          </a:bodyPr>
          <a:lstStyle/>
          <a:p>
            <a:pPr>
              <a:lnSpc>
                <a:spcPct val="90000"/>
              </a:lnSpc>
              <a:spcBef>
                <a:spcPct val="0"/>
              </a:spcBef>
            </a:pPr>
            <a:r>
              <a:rPr lang="en-US" sz="2800" b="1" dirty="0">
                <a:solidFill>
                  <a:srgbClr val="FF0000"/>
                </a:solidFill>
                <a:latin typeface="Times New Roman" pitchFamily="18" charset="0"/>
                <a:cs typeface="Times New Roman" pitchFamily="18" charset="0"/>
              </a:rPr>
              <a:t>Describe your Technology stack here:</a:t>
            </a:r>
          </a:p>
          <a:p>
            <a:pPr>
              <a:lnSpc>
                <a:spcPct val="90000"/>
              </a:lnSpc>
              <a:spcBef>
                <a:spcPct val="0"/>
              </a:spcBef>
            </a:pPr>
            <a:endParaRPr lang="en-US" sz="2400" b="1" dirty="0">
              <a:latin typeface="Times New Roman" pitchFamily="18" charset="0"/>
              <a:cs typeface="Times New Roman" pitchFamily="18" charset="0"/>
            </a:endParaRPr>
          </a:p>
          <a:p>
            <a:pPr marL="342900" indent="-342900">
              <a:lnSpc>
                <a:spcPct val="90000"/>
              </a:lnSpc>
              <a:spcBef>
                <a:spcPct val="0"/>
              </a:spcBef>
              <a:buFont typeface="Arial" panose="020B0604020202020204" pitchFamily="34" charset="0"/>
              <a:buChar char="•"/>
            </a:pPr>
            <a:r>
              <a:rPr lang="en-US" sz="2400" b="1" dirty="0">
                <a:latin typeface="Times New Roman" pitchFamily="18" charset="0"/>
                <a:cs typeface="Times New Roman" pitchFamily="18" charset="0"/>
              </a:rPr>
              <a:t>Toolset-Android studio</a:t>
            </a:r>
          </a:p>
          <a:p>
            <a:pPr marL="342900" indent="-342900">
              <a:lnSpc>
                <a:spcPct val="90000"/>
              </a:lnSpc>
              <a:spcBef>
                <a:spcPct val="0"/>
              </a:spcBef>
              <a:buFont typeface="Arial" panose="020B0604020202020204" pitchFamily="34" charset="0"/>
              <a:buChar char="•"/>
            </a:pPr>
            <a:r>
              <a:rPr lang="en-US" sz="2400" b="1" dirty="0">
                <a:latin typeface="Times New Roman" pitchFamily="18" charset="0"/>
                <a:cs typeface="Times New Roman" pitchFamily="18" charset="0"/>
              </a:rPr>
              <a:t>Java</a:t>
            </a:r>
          </a:p>
          <a:p>
            <a:pPr marL="342900" indent="-342900">
              <a:lnSpc>
                <a:spcPct val="90000"/>
              </a:lnSpc>
              <a:spcBef>
                <a:spcPct val="0"/>
              </a:spcBef>
              <a:buFont typeface="Arial" panose="020B0604020202020204" pitchFamily="34" charset="0"/>
              <a:buChar char="•"/>
            </a:pPr>
            <a:endParaRPr lang="en-US" sz="2000" b="1" dirty="0">
              <a:solidFill>
                <a:srgbClr val="FF0000"/>
              </a:solidFill>
              <a:latin typeface="Times New Roman" pitchFamily="18" charset="0"/>
              <a:cs typeface="Times New Roman" pitchFamily="18" charset="0"/>
            </a:endParaRPr>
          </a:p>
          <a:p>
            <a:pPr>
              <a:lnSpc>
                <a:spcPct val="90000"/>
              </a:lnSpc>
              <a:spcBef>
                <a:spcPct val="0"/>
              </a:spcBef>
            </a:pPr>
            <a:endParaRPr lang="en-US" sz="2000" b="1" dirty="0">
              <a:solidFill>
                <a:srgbClr val="FF0000"/>
              </a:solidFill>
              <a:latin typeface="Times New Roman" pitchFamily="18" charset="0"/>
              <a:cs typeface="Times New Roman" pitchFamily="18" charset="0"/>
            </a:endParaRPr>
          </a:p>
          <a:p>
            <a:pPr>
              <a:lnSpc>
                <a:spcPct val="90000"/>
              </a:lnSpc>
              <a:spcBef>
                <a:spcPct val="0"/>
              </a:spcBef>
            </a:pPr>
            <a:endParaRPr lang="en-US" sz="2000" b="1" dirty="0">
              <a:solidFill>
                <a:srgbClr val="FF0000"/>
              </a:solidFill>
              <a:latin typeface="Times New Roman" pitchFamily="18" charset="0"/>
              <a:cs typeface="Times New Roman" pitchFamily="18" charset="0"/>
            </a:endParaRPr>
          </a:p>
          <a:p>
            <a:pPr>
              <a:lnSpc>
                <a:spcPct val="90000"/>
              </a:lnSpc>
              <a:spcBef>
                <a:spcPct val="0"/>
              </a:spcBef>
            </a:pPr>
            <a:endParaRPr lang="en-US" sz="2000" b="1" dirty="0">
              <a:solidFill>
                <a:srgbClr val="FF0000"/>
              </a:solidFill>
              <a:latin typeface="Times New Roman" pitchFamily="18" charset="0"/>
              <a:cs typeface="Times New Roman" pitchFamily="18" charset="0"/>
            </a:endParaRPr>
          </a:p>
          <a:p>
            <a:pPr>
              <a:lnSpc>
                <a:spcPct val="90000"/>
              </a:lnSpc>
              <a:spcBef>
                <a:spcPct val="0"/>
              </a:spcBef>
            </a:pPr>
            <a:r>
              <a:rPr lang="en-US" sz="2800" b="1" dirty="0">
                <a:solidFill>
                  <a:srgbClr val="FF0000"/>
                </a:solidFill>
                <a:latin typeface="Times New Roman" pitchFamily="18" charset="0"/>
                <a:cs typeface="Times New Roman" pitchFamily="18" charset="0"/>
              </a:rPr>
              <a:t>Describe your Use Case here:</a:t>
            </a:r>
          </a:p>
          <a:p>
            <a:pPr>
              <a:lnSpc>
                <a:spcPct val="90000"/>
              </a:lnSpc>
              <a:spcBef>
                <a:spcPct val="0"/>
              </a:spcBef>
            </a:pPr>
            <a:endParaRPr lang="en-US" sz="3200" b="1" dirty="0">
              <a:solidFill>
                <a:srgbClr val="FF0000"/>
              </a:solidFill>
              <a:latin typeface="Times New Roman" pitchFamily="18" charset="0"/>
              <a:cs typeface="Times New Roman" pitchFamily="18" charset="0"/>
            </a:endParaRPr>
          </a:p>
          <a:p>
            <a:pPr>
              <a:lnSpc>
                <a:spcPct val="110000"/>
              </a:lnSpc>
              <a:spcBef>
                <a:spcPct val="0"/>
              </a:spcBef>
            </a:pPr>
            <a:r>
              <a:rPr lang="en-US" sz="2400" b="1" dirty="0">
                <a:latin typeface="Times New Roman" pitchFamily="18" charset="0"/>
                <a:cs typeface="Times New Roman" pitchFamily="18" charset="0"/>
              </a:rPr>
              <a:t>The app is used when the patient is in need of the doctor. And the patient can be diagnosed easily.</a:t>
            </a:r>
          </a:p>
          <a:p>
            <a:pPr>
              <a:lnSpc>
                <a:spcPct val="90000"/>
              </a:lnSpc>
              <a:spcBef>
                <a:spcPct val="0"/>
              </a:spcBef>
            </a:pPr>
            <a:endParaRPr lang="en-US" sz="2400" b="1" dirty="0">
              <a:solidFill>
                <a:srgbClr val="FF0000"/>
              </a:solidFill>
              <a:latin typeface="Times New Roman" pitchFamily="18" charset="0"/>
              <a:cs typeface="Times New Roman" pitchFamily="18" charset="0"/>
            </a:endParaRPr>
          </a:p>
        </p:txBody>
      </p:sp>
      <p:sp>
        <p:nvSpPr>
          <p:cNvPr id="3" name="Rectangle 2"/>
          <p:cNvSpPr/>
          <p:nvPr/>
        </p:nvSpPr>
        <p:spPr>
          <a:xfrm>
            <a:off x="572814" y="873452"/>
            <a:ext cx="11478509" cy="2554545"/>
          </a:xfrm>
          <a:prstGeom prst="rect">
            <a:avLst/>
          </a:prstGeom>
        </p:spPr>
        <p:txBody>
          <a:bodyPr wrap="square">
            <a:spAutoFit/>
          </a:bodyPr>
          <a:lstStyle/>
          <a:p>
            <a:pPr algn="ctr"/>
            <a:endParaRPr lang="en-US" sz="2000" b="1" dirty="0">
              <a:solidFill>
                <a:srgbClr val="FF0000"/>
              </a:solidFill>
              <a:latin typeface="Times New Roman" pitchFamily="18" charset="0"/>
              <a:cs typeface="Times New Roman" pitchFamily="18" charset="0"/>
            </a:endParaRPr>
          </a:p>
          <a:p>
            <a:pPr algn="ctr"/>
            <a:endParaRPr lang="en-US" sz="2000" b="1" dirty="0">
              <a:solidFill>
                <a:srgbClr val="FF0000"/>
              </a:solidFill>
              <a:latin typeface="Times New Roman" pitchFamily="18" charset="0"/>
              <a:cs typeface="Times New Roman" pitchFamily="18" charset="0"/>
            </a:endParaRPr>
          </a:p>
          <a:p>
            <a:pPr algn="ctr"/>
            <a:endParaRPr lang="en-US" sz="2000" b="1" dirty="0">
              <a:solidFill>
                <a:srgbClr val="FF0000"/>
              </a:solidFill>
              <a:latin typeface="Times New Roman" pitchFamily="18" charset="0"/>
              <a:cs typeface="Times New Roman" pitchFamily="18" charset="0"/>
            </a:endParaRPr>
          </a:p>
          <a:p>
            <a:pPr algn="ctr"/>
            <a:endParaRPr lang="en-US" sz="2000" b="1" dirty="0">
              <a:solidFill>
                <a:srgbClr val="FF0000"/>
              </a:solidFill>
              <a:latin typeface="Times New Roman" pitchFamily="18" charset="0"/>
              <a:cs typeface="Times New Roman" pitchFamily="18" charset="0"/>
            </a:endParaRPr>
          </a:p>
          <a:p>
            <a:pPr algn="ctr"/>
            <a:endParaRPr lang="en-US" sz="2000" b="1" dirty="0">
              <a:solidFill>
                <a:srgbClr val="FF0000"/>
              </a:solidFill>
              <a:latin typeface="Times New Roman" pitchFamily="18" charset="0"/>
              <a:cs typeface="Times New Roman" pitchFamily="18" charset="0"/>
            </a:endParaRPr>
          </a:p>
          <a:p>
            <a:pPr algn="ctr"/>
            <a:endParaRPr lang="en-US" sz="2000" b="1" dirty="0">
              <a:solidFill>
                <a:srgbClr val="FF0000"/>
              </a:solidFill>
              <a:latin typeface="Times New Roman" pitchFamily="18" charset="0"/>
              <a:cs typeface="Times New Roman" pitchFamily="18" charset="0"/>
            </a:endParaRPr>
          </a:p>
          <a:p>
            <a:pPr algn="ctr"/>
            <a:endParaRPr lang="en-US" sz="2000" b="1" dirty="0">
              <a:solidFill>
                <a:srgbClr val="FF0000"/>
              </a:solidFill>
              <a:latin typeface="Times New Roman" pitchFamily="18" charset="0"/>
              <a:cs typeface="Times New Roman" pitchFamily="18" charset="0"/>
            </a:endParaRPr>
          </a:p>
          <a:p>
            <a:pPr algn="ctr"/>
            <a:endParaRPr lang="en-US"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3504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337</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 Kota</dc:creator>
  <cp:lastModifiedBy>shaiksonabibi@outlook.com</cp:lastModifiedBy>
  <cp:revision>36</cp:revision>
  <dcterms:created xsi:type="dcterms:W3CDTF">2020-06-19T13:48:12Z</dcterms:created>
  <dcterms:modified xsi:type="dcterms:W3CDTF">2021-02-27T07:14:13Z</dcterms:modified>
</cp:coreProperties>
</file>