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4" r:id="rId9"/>
    <p:sldId id="266" r:id="rId10"/>
    <p:sldId id="268" r:id="rId11"/>
    <p:sldId id="269" r:id="rId12"/>
    <p:sldId id="272" r:id="rId13"/>
    <p:sldId id="273" r:id="rId14"/>
    <p:sldId id="262" r:id="rId15"/>
    <p:sldId id="274"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936841"/>
            <a:ext cx="10239338" cy="953669"/>
          </a:xfr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1069848" y="2139696"/>
            <a:ext cx="10239338" cy="367768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1081177"/>
            <a:ext cx="7505700" cy="463382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49795"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6801" y="2505075"/>
            <a:ext cx="4739628"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00330" y="2505075"/>
            <a:ext cx="4762970"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E351CED-465B-40B5-ADCE-957C918F227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fld>
            <a:endParaRPr lang="en-US"/>
          </a:p>
        </p:txBody>
      </p:sp>
      <p:sp>
        <p:nvSpPr>
          <p:cNvPr id="5" name="Footer Placeholder 4"/>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4214" y="915376"/>
            <a:ext cx="6158164" cy="1555842"/>
          </a:xfrm>
        </p:spPr>
        <p:txBody>
          <a:bodyPr>
            <a:noAutofit/>
          </a:bodyPr>
          <a:lstStyle/>
          <a:p>
            <a:r>
              <a:rPr lang="en-US" sz="4800" b="1" dirty="0">
                <a:effectLst/>
                <a:latin typeface="Times New Roman" panose="02020603050405020304" pitchFamily="18" charset="0"/>
                <a:ea typeface="Arial" panose="020B0604020202020204" pitchFamily="34" charset="0"/>
              </a:rPr>
              <a:t>Text to Photo-Realistic Image Construction</a:t>
            </a:r>
            <a:endParaRPr lang="en-US" sz="4800" dirty="0"/>
          </a:p>
        </p:txBody>
      </p:sp>
      <p:pic>
        <p:nvPicPr>
          <p:cNvPr id="18" name="Picture 3"/>
          <p:cNvPicPr>
            <a:picLocks noChangeAspect="1"/>
          </p:cNvPicPr>
          <p:nvPr/>
        </p:nvPicPr>
        <p:blipFill rotWithShape="1">
          <a:blip r:embed="rId1"/>
          <a:srcRect t="5019" r="-2" b="13104"/>
          <a:stretch>
            <a:fillRect/>
          </a:stretch>
        </p:blipFill>
        <p:spPr>
          <a:xfrm>
            <a:off x="1074214" y="1424324"/>
            <a:ext cx="11117786" cy="5461668"/>
          </a:xfrm>
          <a:custGeom>
            <a:avLst/>
            <a:gdLst/>
            <a:ahLst/>
            <a:cxnLst/>
            <a:rect l="l" t="t" r="r" b="b"/>
            <a:pathLst>
              <a:path w="11117786" h="5461668">
                <a:moveTo>
                  <a:pt x="8405044" y="556"/>
                </a:moveTo>
                <a:cubicBezTo>
                  <a:pt x="9352032" y="16286"/>
                  <a:pt x="10286979" y="365912"/>
                  <a:pt x="11020445" y="1026616"/>
                </a:cubicBezTo>
                <a:lnTo>
                  <a:pt x="11117786" y="1118772"/>
                </a:lnTo>
                <a:lnTo>
                  <a:pt x="11117786" y="5461668"/>
                </a:lnTo>
                <a:lnTo>
                  <a:pt x="0" y="5461668"/>
                </a:lnTo>
                <a:lnTo>
                  <a:pt x="5948238" y="794249"/>
                </a:lnTo>
                <a:lnTo>
                  <a:pt x="6031446" y="732263"/>
                </a:lnTo>
                <a:cubicBezTo>
                  <a:pt x="6681002" y="273556"/>
                  <a:pt x="7425315" y="34333"/>
                  <a:pt x="8171801" y="3441"/>
                </a:cubicBezTo>
                <a:cubicBezTo>
                  <a:pt x="8249560" y="222"/>
                  <a:pt x="8327343" y="-734"/>
                  <a:pt x="8405044" y="556"/>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endParaRPr lang="en-US" dirty="0"/>
          </a:p>
        </p:txBody>
      </p:sp>
      <p:sp>
        <p:nvSpPr>
          <p:cNvPr id="3" name="Content Placeholder 2"/>
          <p:cNvSpPr>
            <a:spLocks noGrp="1"/>
          </p:cNvSpPr>
          <p:nvPr>
            <p:ph idx="1"/>
          </p:nvPr>
        </p:nvSpPr>
        <p:spPr/>
        <p:txBody>
          <a:bodyPr/>
          <a:lstStyle/>
          <a:p>
            <a:r>
              <a:rPr lang="en-US" dirty="0"/>
              <a:t>We introduce a novel conditioning augmentation strategy that promotes smoothness in the latent conditioning manifold in order to broaden the variety of the synthesized images and stabilize the conditional-GAN training. Extensive tests and comparisons with industry-leading technologies on benchmark datasets show that the suggested strategy considerably improves the capability to produce photorealistic images based on text descriptions.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gradFill>
        <a:effectLst/>
      </p:bgPr>
    </p:bg>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pitchFamily="18" charset="0"/>
                <a:cs typeface="Times New Roman" panose="02020603050405020304" pitchFamily="18" charset="0"/>
              </a:rPr>
              <a:t>Results</a:t>
            </a:r>
            <a:endParaRPr lang="en-IN"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p>
            <a:r>
              <a:rPr lang="en-US"/>
              <a:t>StackGAN Results:</a:t>
            </a:r>
            <a:endParaRPr lang="en-US"/>
          </a:p>
          <a:p>
            <a:r>
              <a:rPr lang="en-US"/>
              <a:t>Text: “yellow coloured bird with black crown”</a:t>
            </a:r>
            <a:endParaRPr lang="en-US"/>
          </a:p>
          <a:p>
            <a:endParaRPr lang="en-US"/>
          </a:p>
        </p:txBody>
      </p:sp>
      <p:pic>
        <p:nvPicPr>
          <p:cNvPr id="29" name="image11.png"/>
          <p:cNvPicPr preferRelativeResize="0">
            <a:picLocks noChangeAspect="1"/>
          </p:cNvPicPr>
          <p:nvPr>
            <p:ph sz="half" idx="2"/>
          </p:nvPr>
        </p:nvPicPr>
        <p:blipFill>
          <a:blip r:embed="rId1"/>
          <a:srcRect/>
          <a:stretch>
            <a:fillRect/>
          </a:stretch>
        </p:blipFill>
        <p:spPr>
          <a:xfrm>
            <a:off x="1456690" y="3425825"/>
            <a:ext cx="2190750" cy="2228850"/>
          </a:xfrm>
          <a:prstGeom prst="rect">
            <a:avLst/>
          </a:prstGeom>
        </p:spPr>
      </p:pic>
      <p:sp>
        <p:nvSpPr>
          <p:cNvPr id="5" name="Text Box 4"/>
          <p:cNvSpPr txBox="1"/>
          <p:nvPr/>
        </p:nvSpPr>
        <p:spPr>
          <a:xfrm>
            <a:off x="6713855" y="2117090"/>
            <a:ext cx="5017135" cy="1198880"/>
          </a:xfrm>
          <a:prstGeom prst="rect">
            <a:avLst/>
          </a:prstGeom>
          <a:noFill/>
        </p:spPr>
        <p:txBody>
          <a:bodyPr wrap="square" rtlCol="0">
            <a:spAutoFit/>
          </a:bodyPr>
          <a:p>
            <a:r>
              <a:rPr lang="en-US"/>
              <a:t>StackGAN++ Results:</a:t>
            </a:r>
            <a:endParaRPr lang="en-US"/>
          </a:p>
          <a:p>
            <a:r>
              <a:rPr lang="en-US"/>
              <a:t>Text: “yellow coloured bird with black crown”</a:t>
            </a:r>
            <a:endParaRPr lang="en-US"/>
          </a:p>
          <a:p>
            <a:endParaRPr lang="en-US"/>
          </a:p>
          <a:p>
            <a:endParaRPr lang="en-US"/>
          </a:p>
        </p:txBody>
      </p:sp>
      <p:pic>
        <p:nvPicPr>
          <p:cNvPr id="26" name="image12.png"/>
          <p:cNvPicPr preferRelativeResize="0"/>
          <p:nvPr/>
        </p:nvPicPr>
        <p:blipFill>
          <a:blip r:embed="rId2"/>
          <a:srcRect/>
          <a:stretch>
            <a:fillRect/>
          </a:stretch>
        </p:blipFill>
        <p:spPr>
          <a:xfrm>
            <a:off x="7186295" y="3015615"/>
            <a:ext cx="2889885" cy="28613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gradFill>
        <a:effectLst/>
      </p:bgPr>
    </p:bg>
    <p:spTree>
      <p:nvGrpSpPr>
        <p:cNvPr id="1" name=""/>
        <p:cNvGrpSpPr/>
        <p:nvPr/>
      </p:nvGrpSpPr>
      <p:grpSpPr/>
      <p:sp>
        <p:nvSpPr>
          <p:cNvPr id="3" name="Content Placeholder 2"/>
          <p:cNvSpPr>
            <a:spLocks noGrp="1"/>
          </p:cNvSpPr>
          <p:nvPr>
            <p:ph sz="half" idx="1"/>
          </p:nvPr>
        </p:nvSpPr>
        <p:spPr>
          <a:xfrm>
            <a:off x="916305" y="1549651"/>
            <a:ext cx="4809482" cy="3760123"/>
          </a:xfrm>
        </p:spPr>
        <p:txBody>
          <a:bodyPr/>
          <a:p>
            <a:r>
              <a:rPr lang="en-US"/>
              <a:t>DALL-E Results:</a:t>
            </a:r>
            <a:endParaRPr lang="en-US"/>
          </a:p>
          <a:p>
            <a:r>
              <a:rPr lang="en-US"/>
              <a:t>Text: “yellow coloured bird with black crown”</a:t>
            </a:r>
            <a:endParaRPr lang="en-US"/>
          </a:p>
          <a:p>
            <a:endParaRPr lang="en-US"/>
          </a:p>
        </p:txBody>
      </p:sp>
      <p:pic>
        <p:nvPicPr>
          <p:cNvPr id="41" name="image33.png"/>
          <p:cNvPicPr preferRelativeResize="0">
            <a:picLocks noChangeAspect="1"/>
          </p:cNvPicPr>
          <p:nvPr>
            <p:ph sz="half" idx="2"/>
          </p:nvPr>
        </p:nvPicPr>
        <p:blipFill>
          <a:blip r:embed="rId1"/>
          <a:srcRect/>
          <a:stretch>
            <a:fillRect/>
          </a:stretch>
        </p:blipFill>
        <p:spPr>
          <a:xfrm>
            <a:off x="1467485" y="2898140"/>
            <a:ext cx="3707130" cy="3760470"/>
          </a:xfrm>
          <a:prstGeom prst="rect">
            <a:avLst/>
          </a:prstGeom>
        </p:spPr>
      </p:pic>
      <p:sp>
        <p:nvSpPr>
          <p:cNvPr id="6" name="Text Box 5"/>
          <p:cNvSpPr txBox="1"/>
          <p:nvPr/>
        </p:nvSpPr>
        <p:spPr>
          <a:xfrm>
            <a:off x="6090920" y="1779270"/>
            <a:ext cx="5624195" cy="645160"/>
          </a:xfrm>
          <a:prstGeom prst="rect">
            <a:avLst/>
          </a:prstGeom>
          <a:noFill/>
        </p:spPr>
        <p:txBody>
          <a:bodyPr wrap="square" rtlCol="0">
            <a:spAutoFit/>
          </a:bodyPr>
          <a:p>
            <a:pPr algn="l"/>
            <a:r>
              <a:rPr lang="en-US"/>
              <a:t>Text: “A greyish-blue colored bird with a white-grey face, and big blue fee”</a:t>
            </a:r>
            <a:endParaRPr lang="en-US"/>
          </a:p>
        </p:txBody>
      </p:sp>
      <p:pic>
        <p:nvPicPr>
          <p:cNvPr id="64" name="Picture 64" descr="image"/>
          <p:cNvPicPr>
            <a:picLocks noChangeAspect="1"/>
          </p:cNvPicPr>
          <p:nvPr/>
        </p:nvPicPr>
        <p:blipFill>
          <a:blip r:embed="rId2"/>
          <a:stretch>
            <a:fillRect/>
          </a:stretch>
        </p:blipFill>
        <p:spPr>
          <a:xfrm>
            <a:off x="7091680" y="2795905"/>
            <a:ext cx="3622675" cy="3761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5328" y="171303"/>
            <a:ext cx="8886884" cy="953669"/>
          </a:xfrm>
        </p:spPr>
        <p:txBody>
          <a:bodyPr/>
          <a:lstStyle/>
          <a:p>
            <a:r>
              <a:rPr lang="en-US" dirty="0"/>
              <a:t>References</a:t>
            </a:r>
            <a:endParaRPr lang="en-US" dirty="0"/>
          </a:p>
        </p:txBody>
      </p:sp>
      <p:sp>
        <p:nvSpPr>
          <p:cNvPr id="3" name="Content Placeholder 2"/>
          <p:cNvSpPr>
            <a:spLocks noGrp="1"/>
          </p:cNvSpPr>
          <p:nvPr>
            <p:ph idx="1"/>
          </p:nvPr>
        </p:nvSpPr>
        <p:spPr>
          <a:xfrm>
            <a:off x="465455" y="1125220"/>
            <a:ext cx="11418570" cy="396430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1.Ramesh, A., Dhariwal, P., Nichol, A., Chu, C., &amp; Chen, M. (2022). Hierarchical text-conditional image generation with clip latents. arXiv preprint arXiv:2204.06125.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2.Rombach, R., Blattmann, A., Lorenz, D., Esser, P., &amp; Ommer, B. (2022). High-resolution image synthesis with latent diffusion models. In Proceedings of the IEEE/CVF Conference on Computer Vision and Pattern Recognition (pp. 10684-10695).</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3.Ramesh, A., Pavlov, M., Goh, G., Gray, S., Voss, C., Radford, A., ... &amp; Sutskever, I. (2021, July). Zero-shot text-to-image generation. In International Conference on Machine Learning (pp. 8821-8831). PMLR.</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4.Radford, A., Narasimhan, K., Salimans, T., &amp; Sutskever, I. (2018). Improving language understanding by generative pre-training.</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5.Nichol, A., Dhariwal, P., Ramesh, A., Shyam, P., Mishkin, P., McGrew, B., ... &amp; Chen, M. (2021). Glide: Towards photorealistic image generation and editing with text-guided diffusion models. arXiv preprint arXiv:2112.10741.</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6.Zhang, H., Xu, T., Li, H., Zhang, S., Wang, X., Huang, X., &amp; Metaxas, D. N. (2018). Stackgan++: Realistic image synthesis with stacked generative adversarial networks. IEEE transactions on pattern analysis and machine intelligence, 41(8), 1947-1962.</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7.Zhang, H., Xu, T., Li, H., Zhang, S., Wang, X., Huang, X., &amp; Metaxas, D. N. (2017). Stackgan: Text to photo-realistic image synthesis with stacked generative adversarial networks. In Proceedings of the IEEE international conference on computer vision (pp. 5907-5915).</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8.Doersch, C. (2016). Tutorial on variational autoencoders. arXiv preprint arXiv:1606.05908.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9.Gauthier, J. (2015). Conditional generative adversarial networks for convolutional face generation. In Tech Report.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10.Isola, P., Zhu, J. Y., Zhou, T., &amp; Efros, A. A. (2017). Image-to-image translation with conditional adversarial networks. In Proceedings of the IEEE conference on computer vision and pattern recognition (pp. 1125-1134).</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gradFill>
        <a:effectLst/>
      </p:bgPr>
    </p:bg>
    <p:spTree>
      <p:nvGrpSpPr>
        <p:cNvPr id="1" name=""/>
        <p:cNvGrpSpPr/>
        <p:nvPr/>
      </p:nvGrpSpPr>
      <p:grpSpPr/>
      <p:sp>
        <p:nvSpPr>
          <p:cNvPr id="3" name="Content Placeholder 2"/>
          <p:cNvSpPr>
            <a:spLocks noGrp="1"/>
          </p:cNvSpPr>
          <p:nvPr>
            <p:ph idx="1"/>
          </p:nvPr>
        </p:nvSpPr>
        <p:spPr>
          <a:xfrm>
            <a:off x="391160" y="314960"/>
            <a:ext cx="11433175" cy="6287770"/>
          </a:xfrm>
        </p:spPr>
        <p:txBody>
          <a:bodyPr>
            <a:noAutofit/>
          </a:bodyPr>
          <a:p>
            <a:pPr marL="0" indent="0">
              <a:buNone/>
            </a:pPr>
            <a:r>
              <a:rPr lang="en-US" sz="1500">
                <a:latin typeface="Times New Roman" panose="02020603050405020304" pitchFamily="18" charset="0"/>
                <a:cs typeface="Times New Roman" panose="02020603050405020304" pitchFamily="18" charset="0"/>
              </a:rPr>
              <a:t>11.Child, R. (2020). Very deep vaes generalize autoregressive models and can outperform them on images. arXiv preprint arXiv:2011.10650.</a:t>
            </a: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12.Galatolo, F. A., Cimino, M. G., &amp; Vaglini, G. (2021). Generating images from caption and vice versa via clip-guided generative latent space search. arXiv preprint arXiv:2102.01645.</a:t>
            </a: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13.Dhariwal, P., &amp; Nichol, A. (2021). Diffusion models beat gans on image synthesis. Advances in Neural Information Processing Systems, 34, 8780-8794.</a:t>
            </a: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14.Koh, J. Y., Baldridge, J., Lee, H., &amp; Yang, Y. (2021). Text-to-image generation grounded by fine-grained user attention. In Proceedings of the IEEE/CVF Winter Conference on Applications of Computer Vision (pp. 237-246).</a:t>
            </a: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15.Mansimov, E., Parisotto, E., Ba, J. L., &amp; Salakhutdinov, R. (2015). Generating images from captions with attention. arXiv preprint arXiv:1511.02793.</a:t>
            </a: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16.Alayrac, J. B., Donahue, J., Luc, P., Miech, A., Barr, I., Hasson, Y., ... &amp; Simonyan, K. (2022). Flamingo: a visual language model for few-shot learning. Advances in Neural Information Processing Systems, 35, 23716-23736.</a:t>
            </a: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17.Gao, Y., Liu, J., Xu, Z., Zhang, J., Li, K., Ji, R., &amp; Shen, C. (2022). Pyramidclip: Hierarchical feature alignment for vision-language model pretraining. Advances in Neural Information Processing Systems, 35, 35959-35970.</a:t>
            </a: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18.Hu, X., Gan, Z., Wang, J., Yang, Z., Liu, Z., Lu, Y., &amp; Wang, L. (2022). Scaling up vision-language pre-training for image captioning. In Proceedings of the IEEE/CVF Conference on Computer Vision and Pattern Recognition (pp. 17980-17989).</a:t>
            </a: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19.Reed, S., Akata, Z., Yan, X., Logeswaran, L., Schiele, B., &amp; Lee, H. (2016, June). Generative adversarial text to image synthesis. In International conference on machine learning (pp. 1060-1069). PMLR.</a:t>
            </a: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20.Maximov, M., Elezi, I., &amp; Leal-Taixé, L. (2020). Ciagan: Conditional identity anonymization generative adversarial networks. In Proceedings of the IEEE/CVF conference on computer vision and pattern recognition (pp. 5447-5456).</a:t>
            </a:r>
            <a:endParaRPr lang="en-US" sz="15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66800" y="937260"/>
            <a:ext cx="10546715" cy="54140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Team Members</a:t>
            </a:r>
            <a:endParaRPr lang="en-US" dirty="0"/>
          </a:p>
        </p:txBody>
      </p:sp>
      <p:sp>
        <p:nvSpPr>
          <p:cNvPr id="3" name="Subtitle 2"/>
          <p:cNvSpPr>
            <a:spLocks noGrp="1"/>
          </p:cNvSpPr>
          <p:nvPr>
            <p:ph type="subTitle" idx="1"/>
          </p:nvPr>
        </p:nvSpPr>
        <p:spPr/>
        <p:txBody>
          <a:bodyPr>
            <a:normAutofit fontScale="90000" lnSpcReduction="20000"/>
          </a:bodyPr>
          <a:lstStyle/>
          <a:p>
            <a:r>
              <a:rPr lang="en-US" b="1" dirty="0">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Done By Team: </a:t>
            </a:r>
            <a:endParaRPr lang="en-IN" b="1" dirty="0">
              <a:ln w="0"/>
              <a:effectLst>
                <a:outerShdw blurRad="38100" dist="19050" dir="2700000" algn="tl" rotWithShape="0">
                  <a:schemeClr val="dk1">
                    <a:alpha val="40000"/>
                  </a:schemeClr>
                </a:outerShdw>
              </a:effectLst>
              <a:latin typeface="Helvetica Neue"/>
              <a:ea typeface="Arial Unicode MS"/>
              <a:cs typeface="Arial Unicode MS"/>
            </a:endParaRPr>
          </a:p>
          <a:p>
            <a:r>
              <a:rPr lang="en-US" dirty="0">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Venkata Surya Sai Ram </a:t>
            </a:r>
            <a:r>
              <a:rPr lang="en-US" dirty="0" err="1">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Nistala</a:t>
            </a:r>
            <a:r>
              <a:rPr lang="en-US" dirty="0">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 - 700747147 </a:t>
            </a:r>
            <a:endParaRPr lang="en-IN" dirty="0">
              <a:ln w="0"/>
              <a:effectLst>
                <a:outerShdw blurRad="38100" dist="19050" dir="2700000" algn="tl" rotWithShape="0">
                  <a:schemeClr val="dk1">
                    <a:alpha val="40000"/>
                  </a:schemeClr>
                </a:outerShdw>
              </a:effectLst>
              <a:latin typeface="Helvetica Neue"/>
              <a:ea typeface="Arial Unicode MS"/>
              <a:cs typeface="Arial Unicode MS"/>
            </a:endParaRPr>
          </a:p>
          <a:p>
            <a:r>
              <a:rPr lang="en-US" dirty="0">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Vijitha </a:t>
            </a:r>
            <a:r>
              <a:rPr lang="en-US" dirty="0" err="1">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Gajavelli</a:t>
            </a:r>
            <a:r>
              <a:rPr lang="en-US" dirty="0">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 - 700739707</a:t>
            </a:r>
            <a:br>
              <a:rPr lang="en-US"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Unicode MS"/>
                <a:sym typeface="+mn-ea"/>
              </a:rPr>
            </a:br>
            <a:r>
              <a:rPr lang="en-US" dirty="0">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Krishna Sai </a:t>
            </a:r>
            <a:r>
              <a:rPr lang="en-US" dirty="0" err="1">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Srujan</a:t>
            </a:r>
            <a:r>
              <a:rPr lang="en-US" dirty="0">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 Teja </a:t>
            </a:r>
            <a:r>
              <a:rPr lang="en-US" dirty="0" err="1">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Basetty</a:t>
            </a:r>
            <a:r>
              <a:rPr lang="en-US" dirty="0">
                <a:ln w="0"/>
                <a:effectLst>
                  <a:outerShdw blurRad="38100" dist="19050" dir="2700000" algn="tl" rotWithShape="0">
                    <a:schemeClr val="dk1">
                      <a:alpha val="40000"/>
                    </a:schemeClr>
                  </a:outerShdw>
                </a:effectLst>
                <a:latin typeface="Times New Roman" panose="02020603050405020304" pitchFamily="18" charset="0"/>
                <a:ea typeface="Arial Unicode MS"/>
                <a:cs typeface="Arial Unicode MS"/>
                <a:sym typeface="+mn-ea"/>
              </a:rPr>
              <a:t> - 700745299 </a:t>
            </a:r>
            <a:endParaRPr lang="en-IN" dirty="0">
              <a:ln w="0"/>
              <a:effectLst>
                <a:outerShdw blurRad="38100" dist="19050" dir="2700000" algn="tl" rotWithShape="0">
                  <a:schemeClr val="dk1">
                    <a:alpha val="40000"/>
                  </a:schemeClr>
                </a:outerShdw>
              </a:effectLst>
              <a:latin typeface="Helvetica Neue"/>
              <a:ea typeface="Arial Unicode MS"/>
              <a:cs typeface="Arial Unicode MS"/>
            </a:endParaRPr>
          </a:p>
          <a:p>
            <a:r>
              <a:rPr lang="en-US" dirty="0">
                <a:ln w="0"/>
                <a:effectLst>
                  <a:outerShdw blurRad="38100" dist="19050" dir="2700000" algn="tl" rotWithShape="0">
                    <a:schemeClr val="dk1">
                      <a:alpha val="40000"/>
                    </a:schemeClr>
                  </a:outerShdw>
                </a:effectLst>
                <a:latin typeface="Times New Roman" panose="02020603050405020304" pitchFamily="18" charset="0"/>
                <a:ea typeface="Arial Unicode MS"/>
                <a:sym typeface="+mn-ea"/>
              </a:rPr>
              <a:t>Neeraj Kumar </a:t>
            </a:r>
            <a:r>
              <a:rPr lang="en-US" dirty="0" err="1">
                <a:ln w="0"/>
                <a:effectLst>
                  <a:outerShdw blurRad="38100" dist="19050" dir="2700000" algn="tl" rotWithShape="0">
                    <a:schemeClr val="dk1">
                      <a:alpha val="40000"/>
                    </a:schemeClr>
                  </a:outerShdw>
                </a:effectLst>
                <a:latin typeface="Times New Roman" panose="02020603050405020304" pitchFamily="18" charset="0"/>
                <a:ea typeface="Arial Unicode MS"/>
                <a:sym typeface="+mn-ea"/>
              </a:rPr>
              <a:t>Kajuluri</a:t>
            </a:r>
            <a:r>
              <a:rPr lang="en-US" dirty="0">
                <a:ln w="0"/>
                <a:effectLst>
                  <a:outerShdw blurRad="38100" dist="19050" dir="2700000" algn="tl" rotWithShape="0">
                    <a:schemeClr val="dk1">
                      <a:alpha val="40000"/>
                    </a:schemeClr>
                  </a:outerShdw>
                </a:effectLst>
                <a:latin typeface="Times New Roman" panose="02020603050405020304" pitchFamily="18" charset="0"/>
                <a:ea typeface="Arial Unicode MS"/>
                <a:sym typeface="+mn-ea"/>
              </a:rPr>
              <a:t> - 700742091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0776" y="450559"/>
            <a:ext cx="9551436" cy="902115"/>
          </a:xfrm>
        </p:spPr>
        <p:txBody>
          <a:bodyPr/>
          <a:lstStyle/>
          <a:p>
            <a:r>
              <a:rPr lang="en-US" dirty="0">
                <a:latin typeface="Times New Roman" panose="02020603050405020304" pitchFamily="18" charset="0"/>
                <a:cs typeface="Times New Roman" panose="02020603050405020304" pitchFamily="18" charset="0"/>
              </a:rPr>
              <a:t>Contributions </a:t>
            </a:r>
            <a:r>
              <a:rPr lang="en-US" dirty="0">
                <a:latin typeface="Times New Roman" panose="02020603050405020304" pitchFamily="18" charset="0"/>
                <a:cs typeface="Times New Roman" panose="02020603050405020304" pitchFamily="18" charset="0"/>
              </a:rPr>
              <a:t>of the team members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6801" y="1604865"/>
            <a:ext cx="10045957" cy="3900461"/>
          </a:xfrm>
        </p:spPr>
        <p:txBody>
          <a:bodyPr/>
          <a:lstStyle/>
          <a:p>
            <a:pPr marL="342900" indent="-342900">
              <a:buFont typeface="Arial" panose="020B0604020202020204" pitchFamily="34" charset="0"/>
              <a:buChar char="•"/>
            </a:pPr>
            <a:r>
              <a:rPr lang="en-US" dirty="0"/>
              <a:t>Sairam:-</a:t>
            </a:r>
            <a:r>
              <a:rPr lang="en-IN" sz="1800" dirty="0">
                <a:solidFill>
                  <a:srgbClr val="202122"/>
                </a:solidFill>
                <a:effectLst/>
                <a:highlight>
                  <a:srgbClr val="FFFFFF"/>
                </a:highlight>
                <a:latin typeface="Times New Roman" panose="02020603050405020304" pitchFamily="18" charset="0"/>
                <a:ea typeface="Times New Roman" panose="02020603050405020304" pitchFamily="18" charset="0"/>
              </a:rPr>
              <a:t>Applying and assessing StackGAN analysis, execution, and programming, with the outcomes being added to the reports, StackGAN++ deployment and training.</a:t>
            </a:r>
            <a:endParaRPr lang="en-US" dirty="0"/>
          </a:p>
          <a:p>
            <a:pPr marL="342900" indent="-342900">
              <a:buFont typeface="Arial" panose="020B0604020202020204" pitchFamily="34" charset="0"/>
              <a:buChar char="•"/>
            </a:pPr>
            <a:r>
              <a:rPr lang="en-US" dirty="0"/>
              <a:t>Srujan:- </a:t>
            </a:r>
            <a:r>
              <a:rPr lang="en-IN" sz="1800" dirty="0">
                <a:solidFill>
                  <a:srgbClr val="202122"/>
                </a:solidFill>
                <a:effectLst/>
                <a:highlight>
                  <a:srgbClr val="FFFFFF"/>
                </a:highlight>
                <a:latin typeface="Times New Roman" panose="02020603050405020304" pitchFamily="18" charset="0"/>
                <a:ea typeface="Times New Roman" panose="02020603050405020304" pitchFamily="18" charset="0"/>
              </a:rPr>
              <a:t>Complete analyses of DALL E and DALL E2, along with a brief attachment of that data and concepts.</a:t>
            </a:r>
            <a:endParaRPr lang="en-US" dirty="0"/>
          </a:p>
          <a:p>
            <a:pPr marL="342900" indent="-342900">
              <a:buFont typeface="Arial" panose="020B0604020202020204" pitchFamily="34" charset="0"/>
              <a:buChar char="•"/>
            </a:pPr>
            <a:r>
              <a:rPr lang="en-US" dirty="0"/>
              <a:t>Vijitha: </a:t>
            </a:r>
            <a:r>
              <a:rPr lang="en-IN" sz="1800" dirty="0">
                <a:solidFill>
                  <a:srgbClr val="202122"/>
                </a:solidFill>
                <a:effectLst/>
                <a:highlight>
                  <a:srgbClr val="FFFFFF"/>
                </a:highlight>
                <a:latin typeface="Times New Roman" panose="02020603050405020304" pitchFamily="18" charset="0"/>
                <a:ea typeface="Times New Roman" panose="02020603050405020304" pitchFamily="18" charset="0"/>
              </a:rPr>
              <a:t>Investigating everything and composing a thorough project report, researching the DALL-E2 architecture.</a:t>
            </a:r>
            <a:endParaRPr lang="en-US" dirty="0"/>
          </a:p>
          <a:p>
            <a:pPr marL="342900" indent="-342900">
              <a:buFont typeface="Arial" panose="020B0604020202020204" pitchFamily="34" charset="0"/>
              <a:buChar char="•"/>
            </a:pPr>
            <a:r>
              <a:rPr lang="en-US" dirty="0"/>
              <a:t>Neeraj:-</a:t>
            </a:r>
            <a:r>
              <a:rPr lang="en-IN" sz="1800" dirty="0">
                <a:solidFill>
                  <a:srgbClr val="202122"/>
                </a:solidFill>
                <a:effectLst/>
                <a:highlight>
                  <a:srgbClr val="FFFFFF"/>
                </a:highlight>
                <a:latin typeface="Times New Roman" panose="02020603050405020304" pitchFamily="18" charset="0"/>
                <a:ea typeface="Times New Roman" panose="02020603050405020304" pitchFamily="18" charset="0"/>
              </a:rPr>
              <a:t>The application of </a:t>
            </a:r>
            <a:r>
              <a:rPr lang="en-US" sz="1800" dirty="0" err="1">
                <a:effectLst/>
                <a:latin typeface="Times New Roman" panose="02020603050405020304" pitchFamily="18" charset="0"/>
                <a:ea typeface="Arial" panose="020B0604020202020204" pitchFamily="34" charset="0"/>
              </a:rPr>
              <a:t>StackGAN</a:t>
            </a:r>
            <a:r>
              <a:rPr lang="en-US" sz="1800" dirty="0">
                <a:effectLst/>
                <a:latin typeface="Times New Roman" panose="02020603050405020304" pitchFamily="18" charset="0"/>
                <a:ea typeface="Arial" panose="020B0604020202020204" pitchFamily="34" charset="0"/>
              </a:rPr>
              <a:t>++ (StackGAN-V2) </a:t>
            </a:r>
            <a:r>
              <a:rPr lang="en-IN" sz="1800" dirty="0">
                <a:solidFill>
                  <a:srgbClr val="202122"/>
                </a:solidFill>
                <a:effectLst/>
                <a:highlight>
                  <a:srgbClr val="FFFFFF"/>
                </a:highlight>
                <a:latin typeface="Times New Roman" panose="02020603050405020304" pitchFamily="18" charset="0"/>
                <a:ea typeface="Times New Roman" panose="02020603050405020304" pitchFamily="18" charset="0"/>
              </a:rPr>
              <a:t>analysis, execution, and programming is evaluated, and the outcomes are then added to the reports.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518160"/>
            <a:ext cx="6210935" cy="1129030"/>
          </a:xfrm>
        </p:spPr>
        <p:txBody>
          <a:bodyPr/>
          <a:lstStyle/>
          <a:p>
            <a:r>
              <a:rPr lang="en-US" dirty="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6800" y="1919605"/>
            <a:ext cx="8776970" cy="3963035"/>
          </a:xfrm>
        </p:spPr>
        <p:txBody>
          <a:bodyPr>
            <a:noAutofit/>
          </a:bodyPr>
          <a:lstStyle/>
          <a:p>
            <a:r>
              <a:rPr lang="en-US" sz="1800" dirty="0">
                <a:effectLst/>
                <a:latin typeface="Times New Roman" panose="02020603050405020304" pitchFamily="18" charset="0"/>
                <a:ea typeface="Arial" panose="020B0604020202020204" pitchFamily="34" charset="0"/>
                <a:cs typeface="Times New Roman" panose="02020603050405020304" pitchFamily="18" charset="0"/>
              </a:rPr>
              <a:t>The aim of text-to-photorealistic picture synthesis is to close the gap between computer vision and natural language understanding. Even though text and images are both important sources of information, their very different ways of being communicated. Researchers are developing algorithms that can generate photo-realistic images from verbal inputs in order to create a more seamless interface between these two modalities.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IN" altLang="en-US" sz="1800" dirty="0">
                <a:latin typeface="Times New Roman" panose="02020603050405020304" pitchFamily="18" charset="0"/>
                <a:cs typeface="Times New Roman" panose="02020603050405020304" pitchFamily="18" charset="0"/>
              </a:rPr>
              <a:t>Our intention is to study the multiple ways of achiving this task and come up with the one which is best and also to understand the achivements done in this field and the potential outcomes in communication and other fields.</a:t>
            </a:r>
            <a:endParaRPr lang="en-I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534035"/>
            <a:ext cx="6210935" cy="827405"/>
          </a:xfrm>
        </p:spPr>
        <p:txBody>
          <a:bodyPr/>
          <a:lstStyle/>
          <a:p>
            <a:r>
              <a:rPr lang="en-US" dirty="0"/>
              <a:t>Objective</a:t>
            </a:r>
            <a:endParaRPr lang="en-US" dirty="0"/>
          </a:p>
        </p:txBody>
      </p:sp>
      <p:sp>
        <p:nvSpPr>
          <p:cNvPr id="3" name="Subtitle 2"/>
          <p:cNvSpPr>
            <a:spLocks noGrp="1"/>
          </p:cNvSpPr>
          <p:nvPr>
            <p:ph type="subTitle" idx="1"/>
          </p:nvPr>
        </p:nvSpPr>
        <p:spPr>
          <a:xfrm>
            <a:off x="1066800" y="1360805"/>
            <a:ext cx="9196705" cy="4144645"/>
          </a:xfrm>
        </p:spPr>
        <p:txBody>
          <a:bodyPr>
            <a:noAutofit/>
          </a:bodyPr>
          <a:lstStyle/>
          <a:p>
            <a:pPr marL="342900" lvl="0" indent="-342900" algn="l" fontAlgn="base">
              <a:buFont typeface="+mj-lt"/>
              <a:buAutoNum type="arabicPeriod"/>
            </a:pPr>
            <a:r>
              <a:rPr lang="en-US" sz="1800" kern="0" dirty="0">
                <a:ln>
                  <a:noFill/>
                </a:ln>
                <a:solidFill>
                  <a:srgbClr val="000000"/>
                </a:solidFill>
                <a:effectLst/>
                <a:latin typeface="Times New Roman" panose="02020603050405020304" pitchFamily="18" charset="0"/>
                <a:ea typeface="Arial Unicode MS"/>
                <a:cs typeface="Arial Unicode MS"/>
                <a:sym typeface="+mn-ea"/>
              </a:rPr>
              <a:t>Identify and analyze the key techniques and methodologies used in text to image generation ML algorithms, including generative adversarial networks (GANs), variational autoencoders (VAEs), and attention mechanisms.</a:t>
            </a:r>
            <a:endParaRPr lang="en-IN" sz="1800" u="none" strike="noStrike" kern="0" spc="0" dirty="0">
              <a:ln>
                <a:noFill/>
              </a:ln>
              <a:solidFill>
                <a:srgbClr val="000000"/>
              </a:solidFill>
              <a:effectLst/>
              <a:latin typeface="Helvetica Neue"/>
              <a:ea typeface="Arial Unicode MS"/>
              <a:cs typeface="Arial Unicode MS"/>
            </a:endParaRPr>
          </a:p>
          <a:p>
            <a:pPr marL="342900" lvl="0" indent="-342900" algn="l" fontAlgn="base">
              <a:buFont typeface="+mj-lt"/>
              <a:buAutoNum type="arabicPeriod"/>
            </a:pPr>
            <a:r>
              <a:rPr lang="en-US" sz="1800" kern="0" dirty="0">
                <a:ln>
                  <a:noFill/>
                </a:ln>
                <a:solidFill>
                  <a:srgbClr val="000000"/>
                </a:solidFill>
                <a:effectLst/>
                <a:latin typeface="Times New Roman" panose="02020603050405020304" pitchFamily="18" charset="0"/>
                <a:ea typeface="Arial Unicode MS"/>
                <a:cs typeface="Arial Unicode MS"/>
                <a:sym typeface="+mn-ea"/>
              </a:rPr>
              <a:t>Evaluate the performance of different text to image generation models, and compare their strengths and weaknesses in terms of factors such as image quality, semantic consistency, and diversity of output.</a:t>
            </a:r>
            <a:endParaRPr lang="en-IN" sz="1800" u="none" strike="noStrike" kern="0" spc="0" dirty="0">
              <a:ln>
                <a:noFill/>
              </a:ln>
              <a:solidFill>
                <a:srgbClr val="000000"/>
              </a:solidFill>
              <a:effectLst/>
              <a:latin typeface="Helvetica Neue"/>
              <a:ea typeface="Arial Unicode MS"/>
              <a:cs typeface="Arial Unicode MS"/>
            </a:endParaRPr>
          </a:p>
          <a:p>
            <a:pPr marL="342900" lvl="0" indent="-342900" algn="l" fontAlgn="base">
              <a:buFont typeface="+mj-lt"/>
              <a:buAutoNum type="arabicPeriod"/>
            </a:pPr>
            <a:r>
              <a:rPr lang="en-US" sz="1800" kern="0" dirty="0">
                <a:ln>
                  <a:noFill/>
                </a:ln>
                <a:solidFill>
                  <a:srgbClr val="000000"/>
                </a:solidFill>
                <a:effectLst/>
                <a:latin typeface="Times New Roman" panose="02020603050405020304" pitchFamily="18" charset="0"/>
                <a:ea typeface="Arial Unicode MS"/>
                <a:cs typeface="Arial Unicode MS"/>
                <a:sym typeface="+mn-ea"/>
              </a:rPr>
              <a:t>Investigate the impact of various factors on text to image generation, such as the quality and size of the training dataset, the choice of loss function, and the use of pre-trained models.</a:t>
            </a:r>
            <a:endParaRPr lang="en-IN" sz="1800" u="none" strike="noStrike" kern="0" spc="0" dirty="0">
              <a:ln>
                <a:noFill/>
              </a:ln>
              <a:solidFill>
                <a:srgbClr val="000000"/>
              </a:solidFill>
              <a:effectLst/>
              <a:latin typeface="Helvetica Neue"/>
              <a:ea typeface="Arial Unicode MS"/>
              <a:cs typeface="Arial Unicode MS"/>
            </a:endParaRPr>
          </a:p>
          <a:p>
            <a:pPr marL="342900" lvl="0" indent="-342900" algn="l" fontAlgn="base">
              <a:buFont typeface="+mj-lt"/>
              <a:buAutoNum type="arabicPeriod"/>
            </a:pPr>
            <a:r>
              <a:rPr lang="en-US" sz="1800" kern="0" dirty="0">
                <a:ln>
                  <a:noFill/>
                </a:ln>
                <a:solidFill>
                  <a:srgbClr val="000000"/>
                </a:solidFill>
                <a:effectLst/>
                <a:latin typeface="Times New Roman" panose="02020603050405020304" pitchFamily="18" charset="0"/>
                <a:ea typeface="Arial Unicode MS"/>
                <a:cs typeface="Arial Unicode MS"/>
                <a:sym typeface="+mn-ea"/>
              </a:rPr>
              <a:t>Assess the limitations of existing text to image generation models, and identify opportunities for future research, such as improving the generation of fine-grained details, or incorporating additional modalities such as audio or video.</a:t>
            </a:r>
            <a:endParaRPr lang="en-IN" sz="1800" u="none" strike="noStrike" kern="0" spc="0" dirty="0">
              <a:ln>
                <a:noFill/>
              </a:ln>
              <a:solidFill>
                <a:srgbClr val="000000"/>
              </a:solidFill>
              <a:effectLst/>
              <a:latin typeface="Helvetica Neue"/>
              <a:ea typeface="Arial Unicode MS"/>
              <a:cs typeface="Arial Unicode MS"/>
            </a:endParaRPr>
          </a:p>
          <a:p>
            <a:pPr marL="342900" lvl="0" indent="-342900" algn="l" fontAlgn="base">
              <a:buFont typeface="+mj-lt"/>
              <a:buAutoNum type="arabicPeriod"/>
            </a:pPr>
            <a:r>
              <a:rPr lang="en-US" sz="1800" kern="0" dirty="0">
                <a:ln>
                  <a:noFill/>
                </a:ln>
                <a:solidFill>
                  <a:srgbClr val="000000"/>
                </a:solidFill>
                <a:effectLst/>
                <a:latin typeface="Times New Roman" panose="02020603050405020304" pitchFamily="18" charset="0"/>
                <a:ea typeface="Arial Unicode MS"/>
                <a:cs typeface="Arial Unicode MS"/>
                <a:sym typeface="+mn-ea"/>
              </a:rPr>
              <a:t>Explore the practical applications of text to image generation, such as virtual reality, e-commerce, and creative content generation, and examine how ML models can be integrated into these domains to enhance their capabilities.</a:t>
            </a:r>
            <a:endParaRPr lang="en-US" sz="1800" kern="0" dirty="0">
              <a:ln>
                <a:noFill/>
              </a:ln>
              <a:solidFill>
                <a:srgbClr val="000000"/>
              </a:solidFill>
              <a:effectLst/>
              <a:latin typeface="Times New Roman" panose="02020603050405020304" pitchFamily="18" charset="0"/>
              <a:ea typeface="Arial Unicode MS"/>
              <a:cs typeface="Arial Unicode M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endParaRPr lang="en-US" dirty="0"/>
          </a:p>
        </p:txBody>
      </p:sp>
      <p:sp>
        <p:nvSpPr>
          <p:cNvPr id="3" name="Content Placeholder 2"/>
          <p:cNvSpPr>
            <a:spLocks noGrp="1"/>
          </p:cNvSpPr>
          <p:nvPr>
            <p:ph idx="1"/>
          </p:nvPr>
        </p:nvSpPr>
        <p:spPr/>
        <p:txBody>
          <a:bodyPr/>
          <a:lstStyle/>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We are examining and contrasting 4 different algorithms as part of the text to photo-realistic image construction.</a:t>
            </a: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Arial" panose="020B0604020202020204" pitchFamily="34" charset="0"/>
              </a:rPr>
              <a:t>1. </a:t>
            </a:r>
            <a:r>
              <a:rPr lang="en-US" sz="1800" dirty="0" err="1">
                <a:effectLst/>
                <a:latin typeface="Times New Roman" panose="02020603050405020304" pitchFamily="18" charset="0"/>
                <a:ea typeface="Arial" panose="020B0604020202020204" pitchFamily="34" charset="0"/>
              </a:rPr>
              <a:t>StackGAN</a:t>
            </a:r>
            <a:endParaRPr lang="en-US" dirty="0">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Arial" panose="020B0604020202020204" pitchFamily="34" charset="0"/>
              </a:rPr>
              <a:t>2. </a:t>
            </a:r>
            <a:r>
              <a:rPr lang="en-US" sz="1800" dirty="0" err="1">
                <a:effectLst/>
                <a:latin typeface="Times New Roman" panose="02020603050405020304" pitchFamily="18" charset="0"/>
                <a:ea typeface="Arial" panose="020B0604020202020204" pitchFamily="34" charset="0"/>
              </a:rPr>
              <a:t>StackGAN</a:t>
            </a:r>
            <a:r>
              <a:rPr lang="en-US" sz="1800" dirty="0">
                <a:effectLst/>
                <a:latin typeface="Times New Roman" panose="02020603050405020304" pitchFamily="18" charset="0"/>
                <a:ea typeface="Arial" panose="020B0604020202020204" pitchFamily="34" charset="0"/>
              </a:rPr>
              <a:t>++ (StackGAN-V2)</a:t>
            </a:r>
            <a:br>
              <a:rPr lang="en-US" sz="1800" dirty="0">
                <a:effectLst/>
                <a:latin typeface="Times New Roman" panose="02020603050405020304" pitchFamily="18" charset="0"/>
                <a:ea typeface="Arial" panose="020B0604020202020204" pitchFamily="34" charset="0"/>
              </a:rPr>
            </a:br>
            <a:r>
              <a:rPr lang="en-US" sz="1800" dirty="0">
                <a:effectLst/>
                <a:latin typeface="Times New Roman" panose="02020603050405020304" pitchFamily="18" charset="0"/>
                <a:ea typeface="Arial" panose="020B0604020202020204" pitchFamily="34" charset="0"/>
              </a:rPr>
              <a:t>3. DALL-E</a:t>
            </a:r>
            <a:endParaRPr lang="en-US" dirty="0">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Arial" panose="020B0604020202020204" pitchFamily="34" charset="0"/>
              </a:rPr>
              <a:t>4. DALL-E 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975" y="619125"/>
            <a:ext cx="8886825" cy="2689860"/>
          </a:xfrm>
        </p:spPr>
        <p:txBody>
          <a:bodyPr>
            <a:normAutofit/>
          </a:bodyPr>
          <a:lstStyle/>
          <a:p>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StackGAN</a:t>
            </a:r>
            <a:r>
              <a:rPr lang="en-IN" altLang="en-US" sz="1800" dirty="0" err="1">
                <a:effectLst/>
                <a:latin typeface="Times New Roman" panose="02020603050405020304" pitchFamily="18" charset="0"/>
                <a:ea typeface="Arial" panose="020B0604020202020204" pitchFamily="34" charset="0"/>
                <a:cs typeface="Times New Roman" panose="02020603050405020304" pitchFamily="18" charset="0"/>
              </a:rPr>
              <a:t>:</a:t>
            </a:r>
            <a:br>
              <a:rPr lang="en-IN" altLang="en-US" sz="1800" dirty="0" err="1">
                <a:effectLst/>
                <a:latin typeface="Times New Roman" panose="02020603050405020304" pitchFamily="18" charset="0"/>
                <a:ea typeface="Arial" panose="020B0604020202020204" pitchFamily="34" charset="0"/>
                <a:cs typeface="Times New Roman" panose="02020603050405020304" pitchFamily="18" charset="0"/>
              </a:rPr>
            </a:br>
            <a:br>
              <a:rPr lang="en-IN" altLang="en-US" sz="1800" dirty="0" err="1">
                <a:effectLst/>
                <a:latin typeface="Times New Roman" panose="02020603050405020304" pitchFamily="18" charset="0"/>
                <a:ea typeface="Arial" panose="020B0604020202020204" pitchFamily="34" charset="0"/>
                <a:cs typeface="Times New Roman" panose="02020603050405020304" pitchFamily="18" charset="0"/>
              </a:rPr>
            </a:br>
            <a:r>
              <a:rPr lang="en-IN" altLang="en-US" sz="1800" b="0" dirty="0">
                <a:latin typeface="Times New Roman" panose="02020603050405020304" pitchFamily="18" charset="0"/>
                <a:cs typeface="Times New Roman" panose="02020603050405020304" pitchFamily="18" charset="0"/>
                <a:sym typeface="+mn-ea"/>
              </a:rPr>
              <a:t>	</a:t>
            </a:r>
            <a:r>
              <a:rPr lang="en-US" sz="1800" b="0" dirty="0">
                <a:latin typeface="Times New Roman" panose="02020603050405020304" pitchFamily="18" charset="0"/>
                <a:cs typeface="Times New Roman" panose="02020603050405020304" pitchFamily="18" charset="0"/>
                <a:sym typeface="+mn-ea"/>
              </a:rPr>
              <a:t>Stacking two GANs on top of one another to form a network that can generate high-resolution and high-quality images is the basis of the </a:t>
            </a:r>
            <a:r>
              <a:rPr lang="en-US" sz="1800" b="0" dirty="0" err="1">
                <a:latin typeface="Times New Roman" panose="02020603050405020304" pitchFamily="18" charset="0"/>
                <a:cs typeface="Times New Roman" panose="02020603050405020304" pitchFamily="18" charset="0"/>
                <a:sym typeface="+mn-ea"/>
              </a:rPr>
              <a:t>StackGAN</a:t>
            </a:r>
            <a:r>
              <a:rPr lang="en-US" sz="1800" b="0" dirty="0">
                <a:latin typeface="Times New Roman" panose="02020603050405020304" pitchFamily="18" charset="0"/>
                <a:cs typeface="Times New Roman" panose="02020603050405020304" pitchFamily="18" charset="0"/>
                <a:sym typeface="+mn-ea"/>
              </a:rPr>
              <a:t> design. Its two stages are Stage I and Stage II. Using text embedding with restrictions, the Stage-I network generates low-resolution images with simple colors and rough sketches, while the Stage-II network scales up the Stage-I network's images to generate high-resolution images based on the supplied text embeddings.</a:t>
            </a:r>
            <a:br>
              <a:rPr lang="en-US" sz="1800" b="0" dirty="0">
                <a:latin typeface="Times New Roman" panose="02020603050405020304" pitchFamily="18" charset="0"/>
                <a:cs typeface="Times New Roman" panose="02020603050405020304" pitchFamily="18" charset="0"/>
              </a:rPr>
            </a:br>
            <a:endParaRPr lang="en-IN" altLang="en-US" sz="1800" b="0" dirty="0" err="1">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Content Placeholder 2"/>
          <p:cNvSpPr>
            <a:spLocks noGrp="1"/>
          </p:cNvSpPr>
          <p:nvPr>
            <p:ph idx="1"/>
          </p:nvPr>
        </p:nvSpPr>
        <p:spPr>
          <a:xfrm>
            <a:off x="1069975" y="2825750"/>
            <a:ext cx="8883650" cy="295402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err="1">
                <a:effectLst/>
                <a:latin typeface="Times New Roman" panose="02020603050405020304" pitchFamily="18" charset="0"/>
                <a:ea typeface="Arial" panose="020B0604020202020204" pitchFamily="34" charset="0"/>
                <a:cs typeface="Times New Roman" panose="02020603050405020304" pitchFamily="18" charset="0"/>
                <a:sym typeface="+mn-ea"/>
              </a:rPr>
              <a:t>StackGAN</a:t>
            </a:r>
            <a:r>
              <a:rPr lang="en-US" b="1" dirty="0">
                <a:effectLst/>
                <a:latin typeface="Times New Roman" panose="02020603050405020304" pitchFamily="18" charset="0"/>
                <a:ea typeface="Arial" panose="020B0604020202020204" pitchFamily="34" charset="0"/>
                <a:cs typeface="Times New Roman" panose="02020603050405020304" pitchFamily="18" charset="0"/>
                <a:sym typeface="+mn-ea"/>
              </a:rPr>
              <a:t>++ (StackGAN-V2)</a:t>
            </a:r>
            <a:r>
              <a:rPr lang="en-IN" altLang="en-US" b="1" dirty="0">
                <a:effectLst/>
                <a:latin typeface="Times New Roman" panose="02020603050405020304" pitchFamily="18" charset="0"/>
                <a:ea typeface="Arial" panose="020B0604020202020204" pitchFamily="34" charset="0"/>
                <a:cs typeface="Times New Roman" panose="02020603050405020304" pitchFamily="18" charset="0"/>
                <a:sym typeface="+mn-ea"/>
              </a:rPr>
              <a:t>:</a:t>
            </a:r>
            <a:endParaRPr lang="en-IN" altLang="en-US" b="1" dirty="0">
              <a:effectLst/>
              <a:latin typeface="Times New Roman" panose="02020603050405020304" pitchFamily="18" charset="0"/>
              <a:ea typeface="Arial" panose="020B0604020202020204" pitchFamily="34" charset="0"/>
              <a:cs typeface="Times New Roman" panose="02020603050405020304" pitchFamily="18" charset="0"/>
              <a:sym typeface="+mn-ea"/>
            </a:endParaRPr>
          </a:p>
          <a:p>
            <a:pPr marL="0" indent="0">
              <a:buNone/>
            </a:pPr>
            <a:r>
              <a:rPr lang="en-IN" altLang="en-US" dirty="0" err="1">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StackGAN</a:t>
            </a:r>
            <a:r>
              <a:rPr lang="en-US" dirty="0">
                <a:latin typeface="Times New Roman" panose="02020603050405020304" pitchFamily="18" charset="0"/>
                <a:cs typeface="Times New Roman" panose="02020603050405020304" pitchFamily="18" charset="0"/>
                <a:sym typeface="+mn-ea"/>
              </a:rPr>
              <a:t>++ expands on the original </a:t>
            </a:r>
            <a:r>
              <a:rPr lang="en-US" dirty="0" err="1">
                <a:latin typeface="Times New Roman" panose="02020603050405020304" pitchFamily="18" charset="0"/>
                <a:cs typeface="Times New Roman" panose="02020603050405020304" pitchFamily="18" charset="0"/>
                <a:sym typeface="+mn-ea"/>
              </a:rPr>
              <a:t>StackGAN</a:t>
            </a:r>
            <a:r>
              <a:rPr lang="en-US" dirty="0">
                <a:latin typeface="Times New Roman" panose="02020603050405020304" pitchFamily="18" charset="0"/>
                <a:cs typeface="Times New Roman" panose="02020603050405020304" pitchFamily="18" charset="0"/>
                <a:sym typeface="+mn-ea"/>
              </a:rPr>
              <a:t> design by integrating a cascaded refinement network, which adds additional details and improves the visual quality of the resulting image. In comparison to </a:t>
            </a:r>
            <a:r>
              <a:rPr lang="en-US" dirty="0" err="1">
                <a:latin typeface="Times New Roman" panose="02020603050405020304" pitchFamily="18" charset="0"/>
                <a:cs typeface="Times New Roman" panose="02020603050405020304" pitchFamily="18" charset="0"/>
                <a:sym typeface="+mn-ea"/>
              </a:rPr>
              <a:t>StackGAN</a:t>
            </a:r>
            <a:r>
              <a:rPr lang="en-US" dirty="0">
                <a:latin typeface="Times New Roman" panose="02020603050405020304" pitchFamily="18" charset="0"/>
                <a:cs typeface="Times New Roman" panose="02020603050405020304" pitchFamily="18" charset="0"/>
                <a:sym typeface="+mn-ea"/>
              </a:rPr>
              <a:t>, which only contains two GANs, </a:t>
            </a:r>
            <a:r>
              <a:rPr lang="en-US" dirty="0" err="1">
                <a:latin typeface="Times New Roman" panose="02020603050405020304" pitchFamily="18" charset="0"/>
                <a:cs typeface="Times New Roman" panose="02020603050405020304" pitchFamily="18" charset="0"/>
                <a:sym typeface="+mn-ea"/>
              </a:rPr>
              <a:t>StackGAN</a:t>
            </a:r>
            <a:r>
              <a:rPr lang="en-US" dirty="0">
                <a:latin typeface="Times New Roman" panose="02020603050405020304" pitchFamily="18" charset="0"/>
                <a:cs typeface="Times New Roman" panose="02020603050405020304" pitchFamily="18" charset="0"/>
                <a:sym typeface="+mn-ea"/>
              </a:rPr>
              <a:t>++ has more GANs, and the generators are connected in a tree-like structure. All of the generators in this network are trained concurrently, in contrast to </a:t>
            </a:r>
            <a:r>
              <a:rPr lang="en-US" dirty="0" err="1">
                <a:latin typeface="Times New Roman" panose="02020603050405020304" pitchFamily="18" charset="0"/>
                <a:cs typeface="Times New Roman" panose="02020603050405020304" pitchFamily="18" charset="0"/>
                <a:sym typeface="+mn-ea"/>
              </a:rPr>
              <a:t>StackGAN</a:t>
            </a:r>
            <a:r>
              <a:rPr lang="en-US" dirty="0">
                <a:latin typeface="Times New Roman" panose="02020603050405020304" pitchFamily="18" charset="0"/>
                <a:cs typeface="Times New Roman" panose="02020603050405020304" pitchFamily="18" charset="0"/>
                <a:sym typeface="+mn-ea"/>
              </a:rPr>
              <a:t>, where generators are taught sequentially.</a:t>
            </a: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0455" y="684530"/>
            <a:ext cx="8883650" cy="5488940"/>
          </a:xfrm>
        </p:spPr>
        <p:txBody>
          <a:bodyPr>
            <a:normAutofit lnSpcReduction="20000"/>
          </a:bodyPr>
          <a:lstStyle/>
          <a:p>
            <a:pPr marL="0" indent="0">
              <a:buNone/>
            </a:pPr>
            <a:r>
              <a:rPr lang="en-IN" altLang="en-US" b="1" dirty="0">
                <a:latin typeface="Times New Roman" panose="02020603050405020304" pitchFamily="18" charset="0"/>
                <a:cs typeface="Times New Roman" panose="02020603050405020304" pitchFamily="18" charset="0"/>
              </a:rPr>
              <a:t>DALL-E:</a:t>
            </a:r>
            <a:endParaRPr lang="en-IN" altLang="en-US" b="1"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DALL-E uses a variation of the GPT-3 model with 12 billion parameters. The GPT-3 text generation model generates text that resembles human writing. Using a big text dataset, it was trained. DALL-E extends the text generation capability of the GPT-3 model to include the generation of images. The training data for the transformer language model DALL-E consisted of a sizable dataset of picture-text pairs encoded into 1280 tokens (1024 tokens for image representation and 256 tokens for text representation). </a:t>
            </a:r>
            <a:endParaRPr lang="en-US" dirty="0">
              <a:latin typeface="Times New Roman" panose="02020603050405020304" pitchFamily="18" charset="0"/>
              <a:cs typeface="Times New Roman" panose="02020603050405020304" pitchFamily="18" charset="0"/>
            </a:endParaRPr>
          </a:p>
          <a:p>
            <a:pPr marL="0" indent="0">
              <a:buNone/>
            </a:pPr>
            <a:r>
              <a:rPr lang="en-US" b="1" dirty="0">
                <a:effectLst/>
                <a:latin typeface="Times New Roman" panose="02020603050405020304" pitchFamily="18" charset="0"/>
                <a:ea typeface="Arial" panose="020B0604020202020204" pitchFamily="34" charset="0"/>
                <a:cs typeface="Times New Roman" panose="02020603050405020304" pitchFamily="18" charset="0"/>
                <a:sym typeface="+mn-ea"/>
              </a:rPr>
              <a:t>DALL-E 2</a:t>
            </a:r>
            <a:r>
              <a:rPr lang="en-IN" altLang="en-US" b="1" dirty="0">
                <a:effectLst/>
                <a:latin typeface="Times New Roman" panose="02020603050405020304" pitchFamily="18" charset="0"/>
                <a:ea typeface="Arial" panose="020B0604020202020204" pitchFamily="34" charset="0"/>
                <a:cs typeface="Times New Roman" panose="02020603050405020304" pitchFamily="18" charset="0"/>
                <a:sym typeface="+mn-ea"/>
              </a:rPr>
              <a:t>:</a:t>
            </a:r>
            <a:endParaRPr lang="en-IN" altLang="en-US" b="1" dirty="0">
              <a:effectLst/>
              <a:latin typeface="Times New Roman" panose="02020603050405020304" pitchFamily="18" charset="0"/>
              <a:ea typeface="Arial" panose="020B0604020202020204" pitchFamily="34" charset="0"/>
              <a:cs typeface="Times New Roman" panose="02020603050405020304" pitchFamily="18" charset="0"/>
              <a:sym typeface="+mn-ea"/>
            </a:endParaRPr>
          </a:p>
          <a:p>
            <a:pPr marL="0" indent="0">
              <a:buNone/>
            </a:pP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The 3.5 billion parameters of the DALL-E 2 architecture use a diffusion model that depends on CLIP image embeddings. Contrastive Language-Image Pre-Training, or CLIP, is a model that has already been taught to distinguish between similarities and differences between images and the textual descriptions that go along with them. CLIP picture embeddings can be produced by feeding CLIP text embeddings into a previous model. DALL-E 2 model features two stages. A text encoder initially converts the provided text description into a CLIP text embedding. The prior model (diffusion) inputs this CLIP text embedding to produce a CLIP image embedding in stage one. Stage two's decoder uses this CLIP image embedding as input to produce the final image.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89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p:txBody>
          <a:bodyPr>
            <a:normAutofit lnSpcReduction="20000"/>
          </a:bodyPr>
          <a:lstStyle/>
          <a:p>
            <a:r>
              <a:rPr lang="en-US" dirty="0"/>
              <a:t>Text-to-image creation is a difficult job in machine learning that attempts to generate realistic pictures from textual descriptions.</a:t>
            </a:r>
            <a:endParaRPr lang="en-US" dirty="0"/>
          </a:p>
          <a:p>
            <a:r>
              <a:rPr lang="en-US" dirty="0"/>
              <a:t> The challenge is to create a complicated visual picture from a text description while ensuring that the resulting image is cohesive, realistic, and semantically linked with the input language.</a:t>
            </a:r>
            <a:endParaRPr lang="en-US" dirty="0"/>
          </a:p>
          <a:p>
            <a:r>
              <a:rPr lang="en-US" dirty="0"/>
              <a:t> This necessitates the model learning how to connect the underlying context, meaning, and structure of the text to a visual representation.</a:t>
            </a:r>
            <a:endParaRPr lang="en-US" dirty="0"/>
          </a:p>
          <a:p>
            <a:r>
              <a:rPr lang="en-US" dirty="0"/>
              <a:t> There are several uses for text-to-image generation, including virtual reality, gaming, and content development. However, because to the difficulty of the task and the necessity for vast volumes of high-quality data, it remains an active area of research.</a:t>
            </a:r>
            <a:endParaRPr lang="en-US" dirty="0"/>
          </a:p>
        </p:txBody>
      </p:sp>
    </p:spTree>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261A2E"/>
      </a:dk2>
      <a:lt2>
        <a:srgbClr val="F0F3F2"/>
      </a:lt2>
      <a:accent1>
        <a:srgbClr val="C34D8E"/>
      </a:accent1>
      <a:accent2>
        <a:srgbClr val="B13BAE"/>
      </a:accent2>
      <a:accent3>
        <a:srgbClr val="964DC3"/>
      </a:accent3>
      <a:accent4>
        <a:srgbClr val="523BB1"/>
      </a:accent4>
      <a:accent5>
        <a:srgbClr val="4D67C3"/>
      </a:accent5>
      <a:accent6>
        <a:srgbClr val="3B86B1"/>
      </a:accent6>
      <a:hlink>
        <a:srgbClr val="595FC7"/>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10288</Words>
  <Application>WPS Presentation</Application>
  <PresentationFormat>Widescreen</PresentationFormat>
  <Paragraphs>103</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Neue Haas Grotesk Text Pro</vt:lpstr>
      <vt:lpstr>Yu Gothic UI</vt:lpstr>
      <vt:lpstr>Times New Roman</vt:lpstr>
      <vt:lpstr>Arial Unicode MS</vt:lpstr>
      <vt:lpstr>Microsoft YaHei</vt:lpstr>
      <vt:lpstr>Arial Unicode MS</vt:lpstr>
      <vt:lpstr>Calibri</vt:lpstr>
      <vt:lpstr>Helvetica Neue</vt:lpstr>
      <vt:lpstr>SwellVTI</vt:lpstr>
      <vt:lpstr>Text to Photo-Realistic Image Construction</vt:lpstr>
      <vt:lpstr>Team Members</vt:lpstr>
      <vt:lpstr>Contributions of the team members</vt:lpstr>
      <vt:lpstr>Motivation</vt:lpstr>
      <vt:lpstr>Objective</vt:lpstr>
      <vt:lpstr>Related Work</vt:lpstr>
      <vt:lpstr>StackGAN</vt:lpstr>
      <vt:lpstr>DALL-E </vt:lpstr>
      <vt:lpstr>Problem Statement</vt:lpstr>
      <vt:lpstr>Proposed Solution</vt:lpstr>
      <vt:lpstr>PowerPoint 演示文稿</vt:lpstr>
      <vt:lpstr>PowerPoint 演示文稿</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Photo-Realistic Image Construction</dc:title>
  <dc:creator>KRISHNA SAI SRUJAN TEJA BASETTY</dc:creator>
  <cp:lastModifiedBy>Poojitha Gajavelli</cp:lastModifiedBy>
  <cp:revision>3</cp:revision>
  <dcterms:created xsi:type="dcterms:W3CDTF">2023-04-25T18:08:00Z</dcterms:created>
  <dcterms:modified xsi:type="dcterms:W3CDTF">2023-04-26T04:44:44Z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6A0C012638ED4108AF125ACFFD1E5A09</vt:lpwstr>
  </property>
  <property fmtid="{D5CDD505-2E9C-101B-9397-08002B2CF9AE}" pid="3" name="KSOProductBuildVer">
    <vt:lpwstr>1033-11.2.0.11388</vt:lpwstr>
  </property>
</Properties>
</file>