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2" r:id="rId6"/>
    <p:sldId id="260" r:id="rId7"/>
    <p:sldId id="261"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84" r:id="rId24"/>
    <p:sldId id="285" r:id="rId25"/>
    <p:sldId id="279" r:id="rId26"/>
    <p:sldId id="280" r:id="rId27"/>
    <p:sldId id="282" r:id="rId28"/>
    <p:sldId id="283"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1" autoAdjust="0"/>
    <p:restoredTop sz="94660"/>
  </p:normalViewPr>
  <p:slideViewPr>
    <p:cSldViewPr snapToGrid="0">
      <p:cViewPr>
        <p:scale>
          <a:sx n="66" d="100"/>
          <a:sy n="66" d="100"/>
        </p:scale>
        <p:origin x="66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253AA-784E-418C-B0BC-D52CCA6D3F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F7545B-F763-40A6-9902-A16D94B3EE2B}">
      <dgm:prSet/>
      <dgm:spPr/>
      <dgm:t>
        <a:bodyPr/>
        <a:lstStyle/>
        <a:p>
          <a:pPr>
            <a:lnSpc>
              <a:spcPct val="100000"/>
            </a:lnSpc>
          </a:pPr>
          <a:r>
            <a:rPr lang="en-US" b="1" dirty="0"/>
            <a:t>Business Understanding</a:t>
          </a:r>
          <a:endParaRPr lang="en-US" dirty="0"/>
        </a:p>
      </dgm:t>
    </dgm:pt>
    <dgm:pt modelId="{4B7A351E-9717-4643-AC07-2A26C93A02DA}" type="parTrans" cxnId="{9CC9FB55-D25F-4525-9BA2-D461611B31A7}">
      <dgm:prSet/>
      <dgm:spPr/>
      <dgm:t>
        <a:bodyPr/>
        <a:lstStyle/>
        <a:p>
          <a:endParaRPr lang="en-US"/>
        </a:p>
      </dgm:t>
    </dgm:pt>
    <dgm:pt modelId="{2D9F954A-3672-48A4-A3EE-E3685D572971}" type="sibTrans" cxnId="{9CC9FB55-D25F-4525-9BA2-D461611B31A7}">
      <dgm:prSet/>
      <dgm:spPr/>
      <dgm:t>
        <a:bodyPr/>
        <a:lstStyle/>
        <a:p>
          <a:endParaRPr lang="en-US"/>
        </a:p>
      </dgm:t>
    </dgm:pt>
    <dgm:pt modelId="{25E41A81-1B4D-44F2-9208-A2E559911300}">
      <dgm:prSet custT="1"/>
      <dgm:spPr/>
      <dgm:t>
        <a:bodyPr/>
        <a:lstStyle/>
        <a:p>
          <a:pPr>
            <a:lnSpc>
              <a:spcPct val="100000"/>
            </a:lnSpc>
          </a:pPr>
          <a:r>
            <a:rPr lang="en-US" sz="1800" dirty="0"/>
            <a:t>In the telecommunications industry, customer churn refers to the rate at which customers discontinue their service with a company over a given period of time. Understanding and reducing customer churn is crucial for telecom companies as it directly impacts revenue and profitability. By analyzing factors contributing to churn and implementing targeted strategies, telecom companies can improve customer retention and enhance overall business performance.</a:t>
          </a:r>
        </a:p>
      </dgm:t>
    </dgm:pt>
    <dgm:pt modelId="{94D88F20-D764-467A-A4ED-17E494664E60}" type="parTrans" cxnId="{7BC82535-3F8D-4FFA-8CD1-E5EF06971C62}">
      <dgm:prSet/>
      <dgm:spPr/>
      <dgm:t>
        <a:bodyPr/>
        <a:lstStyle/>
        <a:p>
          <a:endParaRPr lang="en-US"/>
        </a:p>
      </dgm:t>
    </dgm:pt>
    <dgm:pt modelId="{64371F69-2918-4D6E-A84C-51C20C79D969}" type="sibTrans" cxnId="{7BC82535-3F8D-4FFA-8CD1-E5EF06971C62}">
      <dgm:prSet/>
      <dgm:spPr/>
      <dgm:t>
        <a:bodyPr/>
        <a:lstStyle/>
        <a:p>
          <a:endParaRPr lang="en-US"/>
        </a:p>
      </dgm:t>
    </dgm:pt>
    <dgm:pt modelId="{5BD2911C-8E60-43C0-A4E5-DB46B58E45F7}" type="pres">
      <dgm:prSet presAssocID="{35F253AA-784E-418C-B0BC-D52CCA6D3F23}" presName="root" presStyleCnt="0">
        <dgm:presLayoutVars>
          <dgm:dir/>
          <dgm:resizeHandles val="exact"/>
        </dgm:presLayoutVars>
      </dgm:prSet>
      <dgm:spPr/>
    </dgm:pt>
    <dgm:pt modelId="{BC489D01-A681-4329-B861-C98BDFF165F2}" type="pres">
      <dgm:prSet presAssocID="{F1F7545B-F763-40A6-9902-A16D94B3EE2B}" presName="compNode" presStyleCnt="0"/>
      <dgm:spPr/>
    </dgm:pt>
    <dgm:pt modelId="{6E8DF219-325F-4EE1-9F1A-41B8D4343B20}" type="pres">
      <dgm:prSet presAssocID="{F1F7545B-F763-40A6-9902-A16D94B3EE2B}" presName="bgRect" presStyleLbl="bgShp" presStyleIdx="0" presStyleCnt="2" custLinFactNeighborY="-9811"/>
      <dgm:spPr/>
    </dgm:pt>
    <dgm:pt modelId="{A690D2BB-67CC-4DF2-89E2-D143C442B8C1}" type="pres">
      <dgm:prSet presAssocID="{F1F7545B-F763-40A6-9902-A16D94B3EE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67E98437-0899-43B8-8AEA-74874AE7F144}" type="pres">
      <dgm:prSet presAssocID="{F1F7545B-F763-40A6-9902-A16D94B3EE2B}" presName="spaceRect" presStyleCnt="0"/>
      <dgm:spPr/>
    </dgm:pt>
    <dgm:pt modelId="{22D4322F-06F5-4D3E-A8C8-57812997298C}" type="pres">
      <dgm:prSet presAssocID="{F1F7545B-F763-40A6-9902-A16D94B3EE2B}" presName="parTx" presStyleLbl="revTx" presStyleIdx="0" presStyleCnt="2" custLinFactNeighborX="-697" custLinFactNeighborY="-9217">
        <dgm:presLayoutVars>
          <dgm:chMax val="0"/>
          <dgm:chPref val="0"/>
        </dgm:presLayoutVars>
      </dgm:prSet>
      <dgm:spPr/>
    </dgm:pt>
    <dgm:pt modelId="{78963C59-118B-43E3-93B3-CCCF483E6A70}" type="pres">
      <dgm:prSet presAssocID="{2D9F954A-3672-48A4-A3EE-E3685D572971}" presName="sibTrans" presStyleCnt="0"/>
      <dgm:spPr/>
    </dgm:pt>
    <dgm:pt modelId="{37157B89-ED71-4C13-9226-DD36F527FC42}" type="pres">
      <dgm:prSet presAssocID="{25E41A81-1B4D-44F2-9208-A2E559911300}" presName="compNode" presStyleCnt="0"/>
      <dgm:spPr/>
    </dgm:pt>
    <dgm:pt modelId="{A736F30C-6377-4247-8C47-A19FB7566B51}" type="pres">
      <dgm:prSet presAssocID="{25E41A81-1B4D-44F2-9208-A2E559911300}" presName="bgRect" presStyleLbl="bgShp" presStyleIdx="1" presStyleCnt="2" custScaleY="138031"/>
      <dgm:spPr/>
    </dgm:pt>
    <dgm:pt modelId="{D965BD4B-43D0-4AEE-908A-65A43126D21E}" type="pres">
      <dgm:prSet presAssocID="{25E41A81-1B4D-44F2-9208-A2E5599113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aker Phone"/>
        </a:ext>
      </dgm:extLst>
    </dgm:pt>
    <dgm:pt modelId="{519C77D2-1D6D-46AB-AF5A-77CF9F7DA7C7}" type="pres">
      <dgm:prSet presAssocID="{25E41A81-1B4D-44F2-9208-A2E559911300}" presName="spaceRect" presStyleCnt="0"/>
      <dgm:spPr/>
    </dgm:pt>
    <dgm:pt modelId="{0EA32995-5E86-458B-BC49-8B2080F1DFAE}" type="pres">
      <dgm:prSet presAssocID="{25E41A81-1B4D-44F2-9208-A2E559911300}" presName="parTx" presStyleLbl="revTx" presStyleIdx="1" presStyleCnt="2" custLinFactNeighborX="-957" custLinFactNeighborY="-11793">
        <dgm:presLayoutVars>
          <dgm:chMax val="0"/>
          <dgm:chPref val="0"/>
        </dgm:presLayoutVars>
      </dgm:prSet>
      <dgm:spPr/>
    </dgm:pt>
  </dgm:ptLst>
  <dgm:cxnLst>
    <dgm:cxn modelId="{7BC82535-3F8D-4FFA-8CD1-E5EF06971C62}" srcId="{35F253AA-784E-418C-B0BC-D52CCA6D3F23}" destId="{25E41A81-1B4D-44F2-9208-A2E559911300}" srcOrd="1" destOrd="0" parTransId="{94D88F20-D764-467A-A4ED-17E494664E60}" sibTransId="{64371F69-2918-4D6E-A84C-51C20C79D969}"/>
    <dgm:cxn modelId="{E45DD353-5379-4F72-83B2-DAB68A723751}" type="presOf" srcId="{F1F7545B-F763-40A6-9902-A16D94B3EE2B}" destId="{22D4322F-06F5-4D3E-A8C8-57812997298C}" srcOrd="0" destOrd="0" presId="urn:microsoft.com/office/officeart/2018/2/layout/IconVerticalSolidList"/>
    <dgm:cxn modelId="{9CC9FB55-D25F-4525-9BA2-D461611B31A7}" srcId="{35F253AA-784E-418C-B0BC-D52CCA6D3F23}" destId="{F1F7545B-F763-40A6-9902-A16D94B3EE2B}" srcOrd="0" destOrd="0" parTransId="{4B7A351E-9717-4643-AC07-2A26C93A02DA}" sibTransId="{2D9F954A-3672-48A4-A3EE-E3685D572971}"/>
    <dgm:cxn modelId="{B49A5EA0-1350-40C9-B643-2528C0839014}" type="presOf" srcId="{25E41A81-1B4D-44F2-9208-A2E559911300}" destId="{0EA32995-5E86-458B-BC49-8B2080F1DFAE}" srcOrd="0" destOrd="0" presId="urn:microsoft.com/office/officeart/2018/2/layout/IconVerticalSolidList"/>
    <dgm:cxn modelId="{79894CA4-C21F-498A-9F4F-B4105D45389A}" type="presOf" srcId="{35F253AA-784E-418C-B0BC-D52CCA6D3F23}" destId="{5BD2911C-8E60-43C0-A4E5-DB46B58E45F7}" srcOrd="0" destOrd="0" presId="urn:microsoft.com/office/officeart/2018/2/layout/IconVerticalSolidList"/>
    <dgm:cxn modelId="{EDC1BE5F-6290-422B-B564-F8F72DF735C7}" type="presParOf" srcId="{5BD2911C-8E60-43C0-A4E5-DB46B58E45F7}" destId="{BC489D01-A681-4329-B861-C98BDFF165F2}" srcOrd="0" destOrd="0" presId="urn:microsoft.com/office/officeart/2018/2/layout/IconVerticalSolidList"/>
    <dgm:cxn modelId="{1F783748-0312-4A68-9412-509A883290BB}" type="presParOf" srcId="{BC489D01-A681-4329-B861-C98BDFF165F2}" destId="{6E8DF219-325F-4EE1-9F1A-41B8D4343B20}" srcOrd="0" destOrd="0" presId="urn:microsoft.com/office/officeart/2018/2/layout/IconVerticalSolidList"/>
    <dgm:cxn modelId="{50688AE3-204F-44EC-BD67-B5B7DE09BF3D}" type="presParOf" srcId="{BC489D01-A681-4329-B861-C98BDFF165F2}" destId="{A690D2BB-67CC-4DF2-89E2-D143C442B8C1}" srcOrd="1" destOrd="0" presId="urn:microsoft.com/office/officeart/2018/2/layout/IconVerticalSolidList"/>
    <dgm:cxn modelId="{A7EC7E0B-EBE3-4AE6-9C7C-D61BAB27659C}" type="presParOf" srcId="{BC489D01-A681-4329-B861-C98BDFF165F2}" destId="{67E98437-0899-43B8-8AEA-74874AE7F144}" srcOrd="2" destOrd="0" presId="urn:microsoft.com/office/officeart/2018/2/layout/IconVerticalSolidList"/>
    <dgm:cxn modelId="{ABA8D7D9-D0BE-4E83-87F2-B70FD6D1CF72}" type="presParOf" srcId="{BC489D01-A681-4329-B861-C98BDFF165F2}" destId="{22D4322F-06F5-4D3E-A8C8-57812997298C}" srcOrd="3" destOrd="0" presId="urn:microsoft.com/office/officeart/2018/2/layout/IconVerticalSolidList"/>
    <dgm:cxn modelId="{E52B792A-5664-4519-A609-25D3B1F70C95}" type="presParOf" srcId="{5BD2911C-8E60-43C0-A4E5-DB46B58E45F7}" destId="{78963C59-118B-43E3-93B3-CCCF483E6A70}" srcOrd="1" destOrd="0" presId="urn:microsoft.com/office/officeart/2018/2/layout/IconVerticalSolidList"/>
    <dgm:cxn modelId="{944EF07C-F7ED-4345-8E7D-4BCDDC7662AA}" type="presParOf" srcId="{5BD2911C-8E60-43C0-A4E5-DB46B58E45F7}" destId="{37157B89-ED71-4C13-9226-DD36F527FC42}" srcOrd="2" destOrd="0" presId="urn:microsoft.com/office/officeart/2018/2/layout/IconVerticalSolidList"/>
    <dgm:cxn modelId="{29F5E52C-6366-40C2-8CF6-E4E8AD39C755}" type="presParOf" srcId="{37157B89-ED71-4C13-9226-DD36F527FC42}" destId="{A736F30C-6377-4247-8C47-A19FB7566B51}" srcOrd="0" destOrd="0" presId="urn:microsoft.com/office/officeart/2018/2/layout/IconVerticalSolidList"/>
    <dgm:cxn modelId="{A0A87786-162A-43D4-961F-9E64341B9255}" type="presParOf" srcId="{37157B89-ED71-4C13-9226-DD36F527FC42}" destId="{D965BD4B-43D0-4AEE-908A-65A43126D21E}" srcOrd="1" destOrd="0" presId="urn:microsoft.com/office/officeart/2018/2/layout/IconVerticalSolidList"/>
    <dgm:cxn modelId="{4FA8E780-24A4-40A7-A2AB-382E65D24AE6}" type="presParOf" srcId="{37157B89-ED71-4C13-9226-DD36F527FC42}" destId="{519C77D2-1D6D-46AB-AF5A-77CF9F7DA7C7}" srcOrd="2" destOrd="0" presId="urn:microsoft.com/office/officeart/2018/2/layout/IconVerticalSolidList"/>
    <dgm:cxn modelId="{410B2EEC-292F-483A-8024-911CE97B2435}" type="presParOf" srcId="{37157B89-ED71-4C13-9226-DD36F527FC42}" destId="{0EA32995-5E86-458B-BC49-8B2080F1DF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BE3E0-7F02-4A76-AC36-880AF9ECF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2E7FBC-CA63-4B53-89B5-E46E82D90CF9}">
      <dgm:prSet/>
      <dgm:spPr/>
      <dgm:t>
        <a:bodyPr/>
        <a:lstStyle/>
        <a:p>
          <a:r>
            <a:rPr lang="en-CA" dirty="0"/>
            <a:t>Total Columns – 21</a:t>
          </a:r>
          <a:endParaRPr lang="en-US" dirty="0"/>
        </a:p>
      </dgm:t>
    </dgm:pt>
    <dgm:pt modelId="{BC9CCDBF-57AF-4F56-BCA6-587BFBF7A5BC}" type="parTrans" cxnId="{F87D8E7B-8420-47CE-BFCA-8C12BD217772}">
      <dgm:prSet/>
      <dgm:spPr/>
      <dgm:t>
        <a:bodyPr/>
        <a:lstStyle/>
        <a:p>
          <a:endParaRPr lang="en-US"/>
        </a:p>
      </dgm:t>
    </dgm:pt>
    <dgm:pt modelId="{EC5BF834-E2C9-4B2E-B820-024F3C65A803}" type="sibTrans" cxnId="{F87D8E7B-8420-47CE-BFCA-8C12BD217772}">
      <dgm:prSet/>
      <dgm:spPr/>
      <dgm:t>
        <a:bodyPr/>
        <a:lstStyle/>
        <a:p>
          <a:endParaRPr lang="en-US"/>
        </a:p>
      </dgm:t>
    </dgm:pt>
    <dgm:pt modelId="{37666E8D-9935-457C-A418-B67BBFD6F1FE}">
      <dgm:prSet/>
      <dgm:spPr/>
      <dgm:t>
        <a:bodyPr/>
        <a:lstStyle/>
        <a:p>
          <a:r>
            <a:rPr lang="en-CA" dirty="0"/>
            <a:t>Numerical – 3 Columns </a:t>
          </a:r>
          <a:endParaRPr lang="en-US" dirty="0"/>
        </a:p>
      </dgm:t>
    </dgm:pt>
    <dgm:pt modelId="{3B7B180F-D481-4C4D-BE87-14F8BE941DA2}" type="parTrans" cxnId="{CE8A208C-FCB8-4ED0-B0CD-66DC59EFA7AD}">
      <dgm:prSet/>
      <dgm:spPr/>
      <dgm:t>
        <a:bodyPr/>
        <a:lstStyle/>
        <a:p>
          <a:endParaRPr lang="en-US"/>
        </a:p>
      </dgm:t>
    </dgm:pt>
    <dgm:pt modelId="{ACA1374A-CE27-4D3D-8459-933A83862A7F}" type="sibTrans" cxnId="{CE8A208C-FCB8-4ED0-B0CD-66DC59EFA7AD}">
      <dgm:prSet/>
      <dgm:spPr/>
      <dgm:t>
        <a:bodyPr/>
        <a:lstStyle/>
        <a:p>
          <a:endParaRPr lang="en-US"/>
        </a:p>
      </dgm:t>
    </dgm:pt>
    <dgm:pt modelId="{91BE35E5-06FA-46D0-8F95-05463DA3166D}">
      <dgm:prSet/>
      <dgm:spPr/>
      <dgm:t>
        <a:bodyPr/>
        <a:lstStyle/>
        <a:p>
          <a:r>
            <a:rPr lang="en-CA" dirty="0"/>
            <a:t>Float – 1 Column</a:t>
          </a:r>
          <a:endParaRPr lang="en-US" dirty="0"/>
        </a:p>
      </dgm:t>
    </dgm:pt>
    <dgm:pt modelId="{3E931DC6-E7AD-4CB5-8006-5B1A60A67704}" type="parTrans" cxnId="{1A76C33E-CBA7-44C7-BF10-22D31F666FE6}">
      <dgm:prSet/>
      <dgm:spPr/>
      <dgm:t>
        <a:bodyPr/>
        <a:lstStyle/>
        <a:p>
          <a:endParaRPr lang="en-US"/>
        </a:p>
      </dgm:t>
    </dgm:pt>
    <dgm:pt modelId="{E287008E-2EE4-4160-B9D9-2D1439D02E77}" type="sibTrans" cxnId="{1A76C33E-CBA7-44C7-BF10-22D31F666FE6}">
      <dgm:prSet/>
      <dgm:spPr/>
      <dgm:t>
        <a:bodyPr/>
        <a:lstStyle/>
        <a:p>
          <a:endParaRPr lang="en-US"/>
        </a:p>
      </dgm:t>
    </dgm:pt>
    <dgm:pt modelId="{F8BD14DE-38AA-4BA7-BD97-4E55649FCDB0}">
      <dgm:prSet/>
      <dgm:spPr/>
      <dgm:t>
        <a:bodyPr/>
        <a:lstStyle/>
        <a:p>
          <a:r>
            <a:rPr lang="en-CA" dirty="0"/>
            <a:t> Integer – 2 Columns</a:t>
          </a:r>
          <a:endParaRPr lang="en-US" dirty="0"/>
        </a:p>
      </dgm:t>
    </dgm:pt>
    <dgm:pt modelId="{A5530EEF-2179-4FB2-B9CD-FA919433B0FF}" type="parTrans" cxnId="{F404239B-6E4E-4D4C-A7C6-650C6F534FFD}">
      <dgm:prSet/>
      <dgm:spPr/>
      <dgm:t>
        <a:bodyPr/>
        <a:lstStyle/>
        <a:p>
          <a:endParaRPr lang="en-US"/>
        </a:p>
      </dgm:t>
    </dgm:pt>
    <dgm:pt modelId="{034B8406-D599-4172-AF7B-C032B62F3F1B}" type="sibTrans" cxnId="{F404239B-6E4E-4D4C-A7C6-650C6F534FFD}">
      <dgm:prSet/>
      <dgm:spPr/>
      <dgm:t>
        <a:bodyPr/>
        <a:lstStyle/>
        <a:p>
          <a:endParaRPr lang="en-US"/>
        </a:p>
      </dgm:t>
    </dgm:pt>
    <dgm:pt modelId="{C632A082-6BF0-48AB-A63A-7994F45612FC}">
      <dgm:prSet/>
      <dgm:spPr/>
      <dgm:t>
        <a:bodyPr/>
        <a:lstStyle/>
        <a:p>
          <a:r>
            <a:rPr lang="en-CA" dirty="0"/>
            <a:t>Object – 18 Columns</a:t>
          </a:r>
          <a:endParaRPr lang="en-US" dirty="0"/>
        </a:p>
      </dgm:t>
    </dgm:pt>
    <dgm:pt modelId="{D4F249F5-5CF8-4F07-A215-EEE39B6DF61A}" type="parTrans" cxnId="{B2D43AB2-ABB3-46BB-910F-48D4CA4C7D56}">
      <dgm:prSet/>
      <dgm:spPr/>
      <dgm:t>
        <a:bodyPr/>
        <a:lstStyle/>
        <a:p>
          <a:endParaRPr lang="en-US"/>
        </a:p>
      </dgm:t>
    </dgm:pt>
    <dgm:pt modelId="{EE9CCB02-48B5-4D7B-B486-989BA9F8A02B}" type="sibTrans" cxnId="{B2D43AB2-ABB3-46BB-910F-48D4CA4C7D56}">
      <dgm:prSet/>
      <dgm:spPr/>
      <dgm:t>
        <a:bodyPr/>
        <a:lstStyle/>
        <a:p>
          <a:endParaRPr lang="en-US"/>
        </a:p>
      </dgm:t>
    </dgm:pt>
    <dgm:pt modelId="{31442E8E-FF04-483E-BDFC-245DE127D493}" type="pres">
      <dgm:prSet presAssocID="{11DBE3E0-7F02-4A76-AC36-880AF9ECF9E2}" presName="linear" presStyleCnt="0">
        <dgm:presLayoutVars>
          <dgm:animLvl val="lvl"/>
          <dgm:resizeHandles val="exact"/>
        </dgm:presLayoutVars>
      </dgm:prSet>
      <dgm:spPr/>
    </dgm:pt>
    <dgm:pt modelId="{68970796-854E-48E5-BCF4-52255502B536}" type="pres">
      <dgm:prSet presAssocID="{802E7FBC-CA63-4B53-89B5-E46E82D90CF9}" presName="parentText" presStyleLbl="node1" presStyleIdx="0" presStyleCnt="5">
        <dgm:presLayoutVars>
          <dgm:chMax val="0"/>
          <dgm:bulletEnabled val="1"/>
        </dgm:presLayoutVars>
      </dgm:prSet>
      <dgm:spPr/>
    </dgm:pt>
    <dgm:pt modelId="{D07CDDBE-F08F-4284-897C-B8D8A399B9AE}" type="pres">
      <dgm:prSet presAssocID="{EC5BF834-E2C9-4B2E-B820-024F3C65A803}" presName="spacer" presStyleCnt="0"/>
      <dgm:spPr/>
    </dgm:pt>
    <dgm:pt modelId="{F0DB005C-994A-40E4-B569-DB27C7E7E019}" type="pres">
      <dgm:prSet presAssocID="{37666E8D-9935-457C-A418-B67BBFD6F1FE}" presName="parentText" presStyleLbl="node1" presStyleIdx="1" presStyleCnt="5">
        <dgm:presLayoutVars>
          <dgm:chMax val="0"/>
          <dgm:bulletEnabled val="1"/>
        </dgm:presLayoutVars>
      </dgm:prSet>
      <dgm:spPr/>
    </dgm:pt>
    <dgm:pt modelId="{E8066881-4EE5-44B4-BF3C-98232BFC9EE9}" type="pres">
      <dgm:prSet presAssocID="{ACA1374A-CE27-4D3D-8459-933A83862A7F}" presName="spacer" presStyleCnt="0"/>
      <dgm:spPr/>
    </dgm:pt>
    <dgm:pt modelId="{33DE0917-46AA-47DA-9AB3-67E557302BDA}" type="pres">
      <dgm:prSet presAssocID="{91BE35E5-06FA-46D0-8F95-05463DA3166D}" presName="parentText" presStyleLbl="node1" presStyleIdx="2" presStyleCnt="5">
        <dgm:presLayoutVars>
          <dgm:chMax val="0"/>
          <dgm:bulletEnabled val="1"/>
        </dgm:presLayoutVars>
      </dgm:prSet>
      <dgm:spPr/>
    </dgm:pt>
    <dgm:pt modelId="{39FC9F88-04CE-4B46-A5E3-C3C73FA762E0}" type="pres">
      <dgm:prSet presAssocID="{E287008E-2EE4-4160-B9D9-2D1439D02E77}" presName="spacer" presStyleCnt="0"/>
      <dgm:spPr/>
    </dgm:pt>
    <dgm:pt modelId="{29BFBDC9-D7B0-4979-8DA3-5E1A7C179405}" type="pres">
      <dgm:prSet presAssocID="{F8BD14DE-38AA-4BA7-BD97-4E55649FCDB0}" presName="parentText" presStyleLbl="node1" presStyleIdx="3" presStyleCnt="5">
        <dgm:presLayoutVars>
          <dgm:chMax val="0"/>
          <dgm:bulletEnabled val="1"/>
        </dgm:presLayoutVars>
      </dgm:prSet>
      <dgm:spPr/>
    </dgm:pt>
    <dgm:pt modelId="{EF0B584A-B686-4D75-BD11-073007CAF252}" type="pres">
      <dgm:prSet presAssocID="{034B8406-D599-4172-AF7B-C032B62F3F1B}" presName="spacer" presStyleCnt="0"/>
      <dgm:spPr/>
    </dgm:pt>
    <dgm:pt modelId="{A0D342F7-C6CC-40F1-A1FC-E17CF8464F77}" type="pres">
      <dgm:prSet presAssocID="{C632A082-6BF0-48AB-A63A-7994F45612FC}" presName="parentText" presStyleLbl="node1" presStyleIdx="4" presStyleCnt="5">
        <dgm:presLayoutVars>
          <dgm:chMax val="0"/>
          <dgm:bulletEnabled val="1"/>
        </dgm:presLayoutVars>
      </dgm:prSet>
      <dgm:spPr/>
    </dgm:pt>
  </dgm:ptLst>
  <dgm:cxnLst>
    <dgm:cxn modelId="{1A76C33E-CBA7-44C7-BF10-22D31F666FE6}" srcId="{11DBE3E0-7F02-4A76-AC36-880AF9ECF9E2}" destId="{91BE35E5-06FA-46D0-8F95-05463DA3166D}" srcOrd="2" destOrd="0" parTransId="{3E931DC6-E7AD-4CB5-8006-5B1A60A67704}" sibTransId="{E287008E-2EE4-4160-B9D9-2D1439D02E77}"/>
    <dgm:cxn modelId="{6E7A4C72-FD67-4612-9D03-C0F9350C3807}" type="presOf" srcId="{37666E8D-9935-457C-A418-B67BBFD6F1FE}" destId="{F0DB005C-994A-40E4-B569-DB27C7E7E019}" srcOrd="0" destOrd="0" presId="urn:microsoft.com/office/officeart/2005/8/layout/vList2"/>
    <dgm:cxn modelId="{33C56B79-7B53-49E7-AE81-862B38057F01}" type="presOf" srcId="{11DBE3E0-7F02-4A76-AC36-880AF9ECF9E2}" destId="{31442E8E-FF04-483E-BDFC-245DE127D493}" srcOrd="0" destOrd="0" presId="urn:microsoft.com/office/officeart/2005/8/layout/vList2"/>
    <dgm:cxn modelId="{F87D8E7B-8420-47CE-BFCA-8C12BD217772}" srcId="{11DBE3E0-7F02-4A76-AC36-880AF9ECF9E2}" destId="{802E7FBC-CA63-4B53-89B5-E46E82D90CF9}" srcOrd="0" destOrd="0" parTransId="{BC9CCDBF-57AF-4F56-BCA6-587BFBF7A5BC}" sibTransId="{EC5BF834-E2C9-4B2E-B820-024F3C65A803}"/>
    <dgm:cxn modelId="{A5650E7E-BC4B-4E61-BA2D-3EC9707A4E1F}" type="presOf" srcId="{91BE35E5-06FA-46D0-8F95-05463DA3166D}" destId="{33DE0917-46AA-47DA-9AB3-67E557302BDA}" srcOrd="0" destOrd="0" presId="urn:microsoft.com/office/officeart/2005/8/layout/vList2"/>
    <dgm:cxn modelId="{CE8A208C-FCB8-4ED0-B0CD-66DC59EFA7AD}" srcId="{11DBE3E0-7F02-4A76-AC36-880AF9ECF9E2}" destId="{37666E8D-9935-457C-A418-B67BBFD6F1FE}" srcOrd="1" destOrd="0" parTransId="{3B7B180F-D481-4C4D-BE87-14F8BE941DA2}" sibTransId="{ACA1374A-CE27-4D3D-8459-933A83862A7F}"/>
    <dgm:cxn modelId="{F404239B-6E4E-4D4C-A7C6-650C6F534FFD}" srcId="{11DBE3E0-7F02-4A76-AC36-880AF9ECF9E2}" destId="{F8BD14DE-38AA-4BA7-BD97-4E55649FCDB0}" srcOrd="3" destOrd="0" parTransId="{A5530EEF-2179-4FB2-B9CD-FA919433B0FF}" sibTransId="{034B8406-D599-4172-AF7B-C032B62F3F1B}"/>
    <dgm:cxn modelId="{B2D43AB2-ABB3-46BB-910F-48D4CA4C7D56}" srcId="{11DBE3E0-7F02-4A76-AC36-880AF9ECF9E2}" destId="{C632A082-6BF0-48AB-A63A-7994F45612FC}" srcOrd="4" destOrd="0" parTransId="{D4F249F5-5CF8-4F07-A215-EEE39B6DF61A}" sibTransId="{EE9CCB02-48B5-4D7B-B486-989BA9F8A02B}"/>
    <dgm:cxn modelId="{E7427DBA-B619-4D25-99AA-4BC23FFC86F8}" type="presOf" srcId="{F8BD14DE-38AA-4BA7-BD97-4E55649FCDB0}" destId="{29BFBDC9-D7B0-4979-8DA3-5E1A7C179405}" srcOrd="0" destOrd="0" presId="urn:microsoft.com/office/officeart/2005/8/layout/vList2"/>
    <dgm:cxn modelId="{23FB97CE-7638-4A70-8BFA-2846AFC21033}" type="presOf" srcId="{C632A082-6BF0-48AB-A63A-7994F45612FC}" destId="{A0D342F7-C6CC-40F1-A1FC-E17CF8464F77}" srcOrd="0" destOrd="0" presId="urn:microsoft.com/office/officeart/2005/8/layout/vList2"/>
    <dgm:cxn modelId="{0F41B9E9-F495-4913-BFA5-2AB58E037F18}" type="presOf" srcId="{802E7FBC-CA63-4B53-89B5-E46E82D90CF9}" destId="{68970796-854E-48E5-BCF4-52255502B536}" srcOrd="0" destOrd="0" presId="urn:microsoft.com/office/officeart/2005/8/layout/vList2"/>
    <dgm:cxn modelId="{BBF8C4C9-0079-4036-A74E-8FC1FF57B502}" type="presParOf" srcId="{31442E8E-FF04-483E-BDFC-245DE127D493}" destId="{68970796-854E-48E5-BCF4-52255502B536}" srcOrd="0" destOrd="0" presId="urn:microsoft.com/office/officeart/2005/8/layout/vList2"/>
    <dgm:cxn modelId="{4C29A7A4-9AE6-480B-8113-0B19094BC5F2}" type="presParOf" srcId="{31442E8E-FF04-483E-BDFC-245DE127D493}" destId="{D07CDDBE-F08F-4284-897C-B8D8A399B9AE}" srcOrd="1" destOrd="0" presId="urn:microsoft.com/office/officeart/2005/8/layout/vList2"/>
    <dgm:cxn modelId="{6A8A84B5-A57C-4050-BAD0-33223850F966}" type="presParOf" srcId="{31442E8E-FF04-483E-BDFC-245DE127D493}" destId="{F0DB005C-994A-40E4-B569-DB27C7E7E019}" srcOrd="2" destOrd="0" presId="urn:microsoft.com/office/officeart/2005/8/layout/vList2"/>
    <dgm:cxn modelId="{2873FE37-6AF6-4A81-93D1-916F4C1CAE86}" type="presParOf" srcId="{31442E8E-FF04-483E-BDFC-245DE127D493}" destId="{E8066881-4EE5-44B4-BF3C-98232BFC9EE9}" srcOrd="3" destOrd="0" presId="urn:microsoft.com/office/officeart/2005/8/layout/vList2"/>
    <dgm:cxn modelId="{CB02CCE7-1510-4706-BE2F-C6E96FFB6C99}" type="presParOf" srcId="{31442E8E-FF04-483E-BDFC-245DE127D493}" destId="{33DE0917-46AA-47DA-9AB3-67E557302BDA}" srcOrd="4" destOrd="0" presId="urn:microsoft.com/office/officeart/2005/8/layout/vList2"/>
    <dgm:cxn modelId="{E9121AD4-24EE-4C95-B0D4-E3A042A7AC34}" type="presParOf" srcId="{31442E8E-FF04-483E-BDFC-245DE127D493}" destId="{39FC9F88-04CE-4B46-A5E3-C3C73FA762E0}" srcOrd="5" destOrd="0" presId="urn:microsoft.com/office/officeart/2005/8/layout/vList2"/>
    <dgm:cxn modelId="{03D43DA8-8196-468E-ADEF-ECBD4409959D}" type="presParOf" srcId="{31442E8E-FF04-483E-BDFC-245DE127D493}" destId="{29BFBDC9-D7B0-4979-8DA3-5E1A7C179405}" srcOrd="6" destOrd="0" presId="urn:microsoft.com/office/officeart/2005/8/layout/vList2"/>
    <dgm:cxn modelId="{C3424855-F07A-46B0-9158-82800EFFBE32}" type="presParOf" srcId="{31442E8E-FF04-483E-BDFC-245DE127D493}" destId="{EF0B584A-B686-4D75-BD11-073007CAF252}" srcOrd="7" destOrd="0" presId="urn:microsoft.com/office/officeart/2005/8/layout/vList2"/>
    <dgm:cxn modelId="{B75F0AC5-1D2D-4FE7-9BC7-60E5049B940C}" type="presParOf" srcId="{31442E8E-FF04-483E-BDFC-245DE127D493}" destId="{A0D342F7-C6CC-40F1-A1FC-E17CF8464F7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8535BF-E57B-4380-8858-E520B8038E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4434BA-D50C-4CF2-A5E3-A3392CE531D5}">
      <dgm:prSet/>
      <dgm:spPr/>
      <dgm:t>
        <a:bodyPr/>
        <a:lstStyle/>
        <a:p>
          <a:r>
            <a:rPr lang="en-US" b="0" i="0"/>
            <a:t>Senior citizens exhibit a higher likelihood of churn compared to other age groups.</a:t>
          </a:r>
          <a:endParaRPr lang="en-US"/>
        </a:p>
      </dgm:t>
    </dgm:pt>
    <dgm:pt modelId="{E5C1763B-B490-49BC-9B83-E48FA356FA9A}" type="parTrans" cxnId="{D8CC61E9-8AC4-4370-AC42-19726F6D9322}">
      <dgm:prSet/>
      <dgm:spPr/>
      <dgm:t>
        <a:bodyPr/>
        <a:lstStyle/>
        <a:p>
          <a:endParaRPr lang="en-US"/>
        </a:p>
      </dgm:t>
    </dgm:pt>
    <dgm:pt modelId="{CEE93FE5-2CA7-49D8-85E3-37C9A2EFA3D7}" type="sibTrans" cxnId="{D8CC61E9-8AC4-4370-AC42-19726F6D9322}">
      <dgm:prSet/>
      <dgm:spPr/>
      <dgm:t>
        <a:bodyPr/>
        <a:lstStyle/>
        <a:p>
          <a:endParaRPr lang="en-US"/>
        </a:p>
      </dgm:t>
    </dgm:pt>
    <dgm:pt modelId="{980C9F6C-44BB-425D-B6AB-E7FCC4589041}">
      <dgm:prSet/>
      <dgm:spPr/>
      <dgm:t>
        <a:bodyPr/>
        <a:lstStyle/>
        <a:p>
          <a:r>
            <a:rPr lang="en-US" b="0" i="0"/>
            <a:t>Customers categorized as independent and without a partner are more susceptible to churn.</a:t>
          </a:r>
          <a:endParaRPr lang="en-US"/>
        </a:p>
      </dgm:t>
    </dgm:pt>
    <dgm:pt modelId="{57DCCA44-C1B8-40D7-A9DC-CE64BCC631C9}" type="parTrans" cxnId="{3A1C3195-383A-4601-8459-6333DC5794AE}">
      <dgm:prSet/>
      <dgm:spPr/>
      <dgm:t>
        <a:bodyPr/>
        <a:lstStyle/>
        <a:p>
          <a:endParaRPr lang="en-US"/>
        </a:p>
      </dgm:t>
    </dgm:pt>
    <dgm:pt modelId="{A99C4497-50C3-4329-B17B-81C74EB3E00B}" type="sibTrans" cxnId="{3A1C3195-383A-4601-8459-6333DC5794AE}">
      <dgm:prSet/>
      <dgm:spPr/>
      <dgm:t>
        <a:bodyPr/>
        <a:lstStyle/>
        <a:p>
          <a:endParaRPr lang="en-US"/>
        </a:p>
      </dgm:t>
    </dgm:pt>
    <dgm:pt modelId="{CF225F28-D34F-4EFE-BB0F-BEEA516C5A15}">
      <dgm:prSet/>
      <dgm:spPr/>
      <dgm:t>
        <a:bodyPr/>
        <a:lstStyle/>
        <a:p>
          <a:r>
            <a:rPr lang="en-US" b="0" i="0"/>
            <a:t>Customers with shorter tenure and month-to-month contracts are at a higher risk of churning.</a:t>
          </a:r>
          <a:endParaRPr lang="en-US"/>
        </a:p>
      </dgm:t>
    </dgm:pt>
    <dgm:pt modelId="{EDDE50AD-9828-4C1E-ADB8-672B66CAEF98}" type="parTrans" cxnId="{43CE8B80-7F45-4AE5-A72B-5469D3DF9DCD}">
      <dgm:prSet/>
      <dgm:spPr/>
      <dgm:t>
        <a:bodyPr/>
        <a:lstStyle/>
        <a:p>
          <a:endParaRPr lang="en-US"/>
        </a:p>
      </dgm:t>
    </dgm:pt>
    <dgm:pt modelId="{624C1920-BAFF-42CD-A7B8-146C2A81841A}" type="sibTrans" cxnId="{43CE8B80-7F45-4AE5-A72B-5469D3DF9DCD}">
      <dgm:prSet/>
      <dgm:spPr/>
      <dgm:t>
        <a:bodyPr/>
        <a:lstStyle/>
        <a:p>
          <a:endParaRPr lang="en-US"/>
        </a:p>
      </dgm:t>
    </dgm:pt>
    <dgm:pt modelId="{E0B189B9-4481-4730-AB0E-23DEB4284210}">
      <dgm:prSet/>
      <dgm:spPr/>
      <dgm:t>
        <a:bodyPr/>
        <a:lstStyle/>
        <a:p>
          <a:r>
            <a:rPr lang="en-US" b="0" i="0"/>
            <a:t>There is a positive correlation between higher monthly charges and increased churn rates, while lower total charges also contribute to higher churn rates.</a:t>
          </a:r>
          <a:endParaRPr lang="en-US"/>
        </a:p>
      </dgm:t>
    </dgm:pt>
    <dgm:pt modelId="{6B1A0C64-57C6-41A2-94C1-76C959E0A783}" type="parTrans" cxnId="{8A4D4100-5A25-4680-8104-2146A55DBF16}">
      <dgm:prSet/>
      <dgm:spPr/>
      <dgm:t>
        <a:bodyPr/>
        <a:lstStyle/>
        <a:p>
          <a:endParaRPr lang="en-US"/>
        </a:p>
      </dgm:t>
    </dgm:pt>
    <dgm:pt modelId="{3A3F8EB7-56BD-435A-A980-0C1D4D195E95}" type="sibTrans" cxnId="{8A4D4100-5A25-4680-8104-2146A55DBF16}">
      <dgm:prSet/>
      <dgm:spPr/>
      <dgm:t>
        <a:bodyPr/>
        <a:lstStyle/>
        <a:p>
          <a:endParaRPr lang="en-US"/>
        </a:p>
      </dgm:t>
    </dgm:pt>
    <dgm:pt modelId="{38B2CC16-C687-438C-BF46-8E7D965DA791}">
      <dgm:prSet/>
      <dgm:spPr/>
      <dgm:t>
        <a:bodyPr/>
        <a:lstStyle/>
        <a:p>
          <a:r>
            <a:rPr lang="en-US" b="0" i="0"/>
            <a:t>Females, especially within the first year of tenure (1-12 months), demonstrate a churn rate close to 50%, surpassing that of males.</a:t>
          </a:r>
          <a:endParaRPr lang="en-US"/>
        </a:p>
      </dgm:t>
    </dgm:pt>
    <dgm:pt modelId="{83E42A1A-447A-47DC-8E4E-FA7327D5D2C6}" type="parTrans" cxnId="{2DA2DAA6-0E23-4FFB-8C66-2F6BEA779826}">
      <dgm:prSet/>
      <dgm:spPr/>
      <dgm:t>
        <a:bodyPr/>
        <a:lstStyle/>
        <a:p>
          <a:endParaRPr lang="en-US"/>
        </a:p>
      </dgm:t>
    </dgm:pt>
    <dgm:pt modelId="{66B31453-994B-4601-B855-8E13350F7D0F}" type="sibTrans" cxnId="{2DA2DAA6-0E23-4FFB-8C66-2F6BEA779826}">
      <dgm:prSet/>
      <dgm:spPr/>
      <dgm:t>
        <a:bodyPr/>
        <a:lstStyle/>
        <a:p>
          <a:endParaRPr lang="en-US"/>
        </a:p>
      </dgm:t>
    </dgm:pt>
    <dgm:pt modelId="{5BFA35AC-F2F4-4451-B567-46A299F80BAA}">
      <dgm:prSet/>
      <dgm:spPr/>
      <dgm:t>
        <a:bodyPr/>
        <a:lstStyle/>
        <a:p>
          <a:r>
            <a:rPr lang="en-US" b="0" i="0"/>
            <a:t>Independent senior citizens without partners show a notably higher churn rate compared to younger age groups.</a:t>
          </a:r>
          <a:endParaRPr lang="en-US"/>
        </a:p>
      </dgm:t>
    </dgm:pt>
    <dgm:pt modelId="{ACA23330-68C1-43C6-9A7D-1199B2BEAE9F}" type="parTrans" cxnId="{0096AFF0-0FE6-473E-831D-25B63C2634F2}">
      <dgm:prSet/>
      <dgm:spPr/>
      <dgm:t>
        <a:bodyPr/>
        <a:lstStyle/>
        <a:p>
          <a:endParaRPr lang="en-US"/>
        </a:p>
      </dgm:t>
    </dgm:pt>
    <dgm:pt modelId="{F8E32818-4336-4CDA-A4B2-8CFBF18162B5}" type="sibTrans" cxnId="{0096AFF0-0FE6-473E-831D-25B63C2634F2}">
      <dgm:prSet/>
      <dgm:spPr/>
      <dgm:t>
        <a:bodyPr/>
        <a:lstStyle/>
        <a:p>
          <a:endParaRPr lang="en-US"/>
        </a:p>
      </dgm:t>
    </dgm:pt>
    <dgm:pt modelId="{C9BB4116-1695-4B43-8BB8-4F9C53F3CEA2}" type="pres">
      <dgm:prSet presAssocID="{D08535BF-E57B-4380-8858-E520B8038EF2}" presName="linear" presStyleCnt="0">
        <dgm:presLayoutVars>
          <dgm:animLvl val="lvl"/>
          <dgm:resizeHandles val="exact"/>
        </dgm:presLayoutVars>
      </dgm:prSet>
      <dgm:spPr/>
    </dgm:pt>
    <dgm:pt modelId="{0EB638C9-DEE5-4B80-9238-4A913EEC018D}" type="pres">
      <dgm:prSet presAssocID="{184434BA-D50C-4CF2-A5E3-A3392CE531D5}" presName="parentText" presStyleLbl="node1" presStyleIdx="0" presStyleCnt="6">
        <dgm:presLayoutVars>
          <dgm:chMax val="0"/>
          <dgm:bulletEnabled val="1"/>
        </dgm:presLayoutVars>
      </dgm:prSet>
      <dgm:spPr/>
    </dgm:pt>
    <dgm:pt modelId="{FDBD3107-5A5C-4000-96C3-363730CA4EA9}" type="pres">
      <dgm:prSet presAssocID="{CEE93FE5-2CA7-49D8-85E3-37C9A2EFA3D7}" presName="spacer" presStyleCnt="0"/>
      <dgm:spPr/>
    </dgm:pt>
    <dgm:pt modelId="{BE93C03C-4289-472E-BE7B-58C967BB646B}" type="pres">
      <dgm:prSet presAssocID="{980C9F6C-44BB-425D-B6AB-E7FCC4589041}" presName="parentText" presStyleLbl="node1" presStyleIdx="1" presStyleCnt="6">
        <dgm:presLayoutVars>
          <dgm:chMax val="0"/>
          <dgm:bulletEnabled val="1"/>
        </dgm:presLayoutVars>
      </dgm:prSet>
      <dgm:spPr/>
    </dgm:pt>
    <dgm:pt modelId="{3C9630F4-CAE6-4F4F-8269-A9137D3E33AB}" type="pres">
      <dgm:prSet presAssocID="{A99C4497-50C3-4329-B17B-81C74EB3E00B}" presName="spacer" presStyleCnt="0"/>
      <dgm:spPr/>
    </dgm:pt>
    <dgm:pt modelId="{B4E684ED-A864-4784-BED3-6C7533DBB370}" type="pres">
      <dgm:prSet presAssocID="{CF225F28-D34F-4EFE-BB0F-BEEA516C5A15}" presName="parentText" presStyleLbl="node1" presStyleIdx="2" presStyleCnt="6">
        <dgm:presLayoutVars>
          <dgm:chMax val="0"/>
          <dgm:bulletEnabled val="1"/>
        </dgm:presLayoutVars>
      </dgm:prSet>
      <dgm:spPr/>
    </dgm:pt>
    <dgm:pt modelId="{02D2404A-8165-4404-B1D9-C22B22FB589F}" type="pres">
      <dgm:prSet presAssocID="{624C1920-BAFF-42CD-A7B8-146C2A81841A}" presName="spacer" presStyleCnt="0"/>
      <dgm:spPr/>
    </dgm:pt>
    <dgm:pt modelId="{C2ECACC8-E3B4-49A5-BA2E-7FC44E94DA1F}" type="pres">
      <dgm:prSet presAssocID="{E0B189B9-4481-4730-AB0E-23DEB4284210}" presName="parentText" presStyleLbl="node1" presStyleIdx="3" presStyleCnt="6">
        <dgm:presLayoutVars>
          <dgm:chMax val="0"/>
          <dgm:bulletEnabled val="1"/>
        </dgm:presLayoutVars>
      </dgm:prSet>
      <dgm:spPr/>
    </dgm:pt>
    <dgm:pt modelId="{E02960A1-FA76-4021-AF6C-D10ADD3A945C}" type="pres">
      <dgm:prSet presAssocID="{3A3F8EB7-56BD-435A-A980-0C1D4D195E95}" presName="spacer" presStyleCnt="0"/>
      <dgm:spPr/>
    </dgm:pt>
    <dgm:pt modelId="{71A3B25D-0B65-4945-AC43-0D8F65D80B65}" type="pres">
      <dgm:prSet presAssocID="{38B2CC16-C687-438C-BF46-8E7D965DA791}" presName="parentText" presStyleLbl="node1" presStyleIdx="4" presStyleCnt="6">
        <dgm:presLayoutVars>
          <dgm:chMax val="0"/>
          <dgm:bulletEnabled val="1"/>
        </dgm:presLayoutVars>
      </dgm:prSet>
      <dgm:spPr/>
    </dgm:pt>
    <dgm:pt modelId="{F3793555-64A4-44F3-BBBC-5D7314EB6008}" type="pres">
      <dgm:prSet presAssocID="{66B31453-994B-4601-B855-8E13350F7D0F}" presName="spacer" presStyleCnt="0"/>
      <dgm:spPr/>
    </dgm:pt>
    <dgm:pt modelId="{DA7983AD-6B47-4EA9-9B39-3EB0AF4728A4}" type="pres">
      <dgm:prSet presAssocID="{5BFA35AC-F2F4-4451-B567-46A299F80BAA}" presName="parentText" presStyleLbl="node1" presStyleIdx="5" presStyleCnt="6">
        <dgm:presLayoutVars>
          <dgm:chMax val="0"/>
          <dgm:bulletEnabled val="1"/>
        </dgm:presLayoutVars>
      </dgm:prSet>
      <dgm:spPr/>
    </dgm:pt>
  </dgm:ptLst>
  <dgm:cxnLst>
    <dgm:cxn modelId="{8A4D4100-5A25-4680-8104-2146A55DBF16}" srcId="{D08535BF-E57B-4380-8858-E520B8038EF2}" destId="{E0B189B9-4481-4730-AB0E-23DEB4284210}" srcOrd="3" destOrd="0" parTransId="{6B1A0C64-57C6-41A2-94C1-76C959E0A783}" sibTransId="{3A3F8EB7-56BD-435A-A980-0C1D4D195E95}"/>
    <dgm:cxn modelId="{D1CB6900-5C2C-4B50-992E-C1E4FE19D8D9}" type="presOf" srcId="{E0B189B9-4481-4730-AB0E-23DEB4284210}" destId="{C2ECACC8-E3B4-49A5-BA2E-7FC44E94DA1F}" srcOrd="0" destOrd="0" presId="urn:microsoft.com/office/officeart/2005/8/layout/vList2"/>
    <dgm:cxn modelId="{4CEB7300-DBEB-4848-BF48-E07BC510ED67}" type="presOf" srcId="{5BFA35AC-F2F4-4451-B567-46A299F80BAA}" destId="{DA7983AD-6B47-4EA9-9B39-3EB0AF4728A4}" srcOrd="0" destOrd="0" presId="urn:microsoft.com/office/officeart/2005/8/layout/vList2"/>
    <dgm:cxn modelId="{55559D69-B034-46F3-B355-1D50D7E5856E}" type="presOf" srcId="{184434BA-D50C-4CF2-A5E3-A3392CE531D5}" destId="{0EB638C9-DEE5-4B80-9238-4A913EEC018D}" srcOrd="0" destOrd="0" presId="urn:microsoft.com/office/officeart/2005/8/layout/vList2"/>
    <dgm:cxn modelId="{43CE8B80-7F45-4AE5-A72B-5469D3DF9DCD}" srcId="{D08535BF-E57B-4380-8858-E520B8038EF2}" destId="{CF225F28-D34F-4EFE-BB0F-BEEA516C5A15}" srcOrd="2" destOrd="0" parTransId="{EDDE50AD-9828-4C1E-ADB8-672B66CAEF98}" sibTransId="{624C1920-BAFF-42CD-A7B8-146C2A81841A}"/>
    <dgm:cxn modelId="{B8A90094-C104-41D3-9B5A-BD55BA5AD460}" type="presOf" srcId="{38B2CC16-C687-438C-BF46-8E7D965DA791}" destId="{71A3B25D-0B65-4945-AC43-0D8F65D80B65}" srcOrd="0" destOrd="0" presId="urn:microsoft.com/office/officeart/2005/8/layout/vList2"/>
    <dgm:cxn modelId="{3A1C3195-383A-4601-8459-6333DC5794AE}" srcId="{D08535BF-E57B-4380-8858-E520B8038EF2}" destId="{980C9F6C-44BB-425D-B6AB-E7FCC4589041}" srcOrd="1" destOrd="0" parTransId="{57DCCA44-C1B8-40D7-A9DC-CE64BCC631C9}" sibTransId="{A99C4497-50C3-4329-B17B-81C74EB3E00B}"/>
    <dgm:cxn modelId="{9C798A9B-02D9-4F27-838B-38DD47884223}" type="presOf" srcId="{980C9F6C-44BB-425D-B6AB-E7FCC4589041}" destId="{BE93C03C-4289-472E-BE7B-58C967BB646B}" srcOrd="0" destOrd="0" presId="urn:microsoft.com/office/officeart/2005/8/layout/vList2"/>
    <dgm:cxn modelId="{2DA2DAA6-0E23-4FFB-8C66-2F6BEA779826}" srcId="{D08535BF-E57B-4380-8858-E520B8038EF2}" destId="{38B2CC16-C687-438C-BF46-8E7D965DA791}" srcOrd="4" destOrd="0" parTransId="{83E42A1A-447A-47DC-8E4E-FA7327D5D2C6}" sibTransId="{66B31453-994B-4601-B855-8E13350F7D0F}"/>
    <dgm:cxn modelId="{CBE6A0DD-71FE-45D5-954B-B0CC48C651BF}" type="presOf" srcId="{CF225F28-D34F-4EFE-BB0F-BEEA516C5A15}" destId="{B4E684ED-A864-4784-BED3-6C7533DBB370}" srcOrd="0" destOrd="0" presId="urn:microsoft.com/office/officeart/2005/8/layout/vList2"/>
    <dgm:cxn modelId="{45DDD7E3-9A20-4F64-A088-FC01EC7B5D79}" type="presOf" srcId="{D08535BF-E57B-4380-8858-E520B8038EF2}" destId="{C9BB4116-1695-4B43-8BB8-4F9C53F3CEA2}" srcOrd="0" destOrd="0" presId="urn:microsoft.com/office/officeart/2005/8/layout/vList2"/>
    <dgm:cxn modelId="{D8CC61E9-8AC4-4370-AC42-19726F6D9322}" srcId="{D08535BF-E57B-4380-8858-E520B8038EF2}" destId="{184434BA-D50C-4CF2-A5E3-A3392CE531D5}" srcOrd="0" destOrd="0" parTransId="{E5C1763B-B490-49BC-9B83-E48FA356FA9A}" sibTransId="{CEE93FE5-2CA7-49D8-85E3-37C9A2EFA3D7}"/>
    <dgm:cxn modelId="{0096AFF0-0FE6-473E-831D-25B63C2634F2}" srcId="{D08535BF-E57B-4380-8858-E520B8038EF2}" destId="{5BFA35AC-F2F4-4451-B567-46A299F80BAA}" srcOrd="5" destOrd="0" parTransId="{ACA23330-68C1-43C6-9A7D-1199B2BEAE9F}" sibTransId="{F8E32818-4336-4CDA-A4B2-8CFBF18162B5}"/>
    <dgm:cxn modelId="{55BED3E6-17CC-4FCC-B41F-EB0B1D65E053}" type="presParOf" srcId="{C9BB4116-1695-4B43-8BB8-4F9C53F3CEA2}" destId="{0EB638C9-DEE5-4B80-9238-4A913EEC018D}" srcOrd="0" destOrd="0" presId="urn:microsoft.com/office/officeart/2005/8/layout/vList2"/>
    <dgm:cxn modelId="{26E8F91E-E158-4AB2-BC16-CECF264B7A0E}" type="presParOf" srcId="{C9BB4116-1695-4B43-8BB8-4F9C53F3CEA2}" destId="{FDBD3107-5A5C-4000-96C3-363730CA4EA9}" srcOrd="1" destOrd="0" presId="urn:microsoft.com/office/officeart/2005/8/layout/vList2"/>
    <dgm:cxn modelId="{F1E60A68-C3E2-4CCF-9E6D-E873A1529330}" type="presParOf" srcId="{C9BB4116-1695-4B43-8BB8-4F9C53F3CEA2}" destId="{BE93C03C-4289-472E-BE7B-58C967BB646B}" srcOrd="2" destOrd="0" presId="urn:microsoft.com/office/officeart/2005/8/layout/vList2"/>
    <dgm:cxn modelId="{6F468162-C63D-4B45-B05C-4D2209CE1785}" type="presParOf" srcId="{C9BB4116-1695-4B43-8BB8-4F9C53F3CEA2}" destId="{3C9630F4-CAE6-4F4F-8269-A9137D3E33AB}" srcOrd="3" destOrd="0" presId="urn:microsoft.com/office/officeart/2005/8/layout/vList2"/>
    <dgm:cxn modelId="{16BD7C2F-0A27-4611-9FFD-2E2110B0A96F}" type="presParOf" srcId="{C9BB4116-1695-4B43-8BB8-4F9C53F3CEA2}" destId="{B4E684ED-A864-4784-BED3-6C7533DBB370}" srcOrd="4" destOrd="0" presId="urn:microsoft.com/office/officeart/2005/8/layout/vList2"/>
    <dgm:cxn modelId="{0866D92C-D1FB-4B60-8F3D-20A5C974C899}" type="presParOf" srcId="{C9BB4116-1695-4B43-8BB8-4F9C53F3CEA2}" destId="{02D2404A-8165-4404-B1D9-C22B22FB589F}" srcOrd="5" destOrd="0" presId="urn:microsoft.com/office/officeart/2005/8/layout/vList2"/>
    <dgm:cxn modelId="{1E82DACA-68B2-4BD5-AFC4-E3002ABE9815}" type="presParOf" srcId="{C9BB4116-1695-4B43-8BB8-4F9C53F3CEA2}" destId="{C2ECACC8-E3B4-49A5-BA2E-7FC44E94DA1F}" srcOrd="6" destOrd="0" presId="urn:microsoft.com/office/officeart/2005/8/layout/vList2"/>
    <dgm:cxn modelId="{CE452DFA-8B97-4C6D-8A9C-C2B5BD502079}" type="presParOf" srcId="{C9BB4116-1695-4B43-8BB8-4F9C53F3CEA2}" destId="{E02960A1-FA76-4021-AF6C-D10ADD3A945C}" srcOrd="7" destOrd="0" presId="urn:microsoft.com/office/officeart/2005/8/layout/vList2"/>
    <dgm:cxn modelId="{26325179-2848-4F93-B9D6-6688B9A1FF15}" type="presParOf" srcId="{C9BB4116-1695-4B43-8BB8-4F9C53F3CEA2}" destId="{71A3B25D-0B65-4945-AC43-0D8F65D80B65}" srcOrd="8" destOrd="0" presId="urn:microsoft.com/office/officeart/2005/8/layout/vList2"/>
    <dgm:cxn modelId="{2F092E1C-A231-471B-AD88-F5CAB0B0F3E9}" type="presParOf" srcId="{C9BB4116-1695-4B43-8BB8-4F9C53F3CEA2}" destId="{F3793555-64A4-44F3-BBBC-5D7314EB6008}" srcOrd="9" destOrd="0" presId="urn:microsoft.com/office/officeart/2005/8/layout/vList2"/>
    <dgm:cxn modelId="{FB372540-F027-466A-A428-AC89AE7A8900}" type="presParOf" srcId="{C9BB4116-1695-4B43-8BB8-4F9C53F3CEA2}" destId="{DA7983AD-6B47-4EA9-9B39-3EB0AF4728A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DF219-325F-4EE1-9F1A-41B8D4343B20}">
      <dsp:nvSpPr>
        <dsp:cNvPr id="0" name=""/>
        <dsp:cNvSpPr/>
      </dsp:nvSpPr>
      <dsp:spPr>
        <a:xfrm>
          <a:off x="0" y="0"/>
          <a:ext cx="9848150" cy="15784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0D2BB-67CC-4DF2-89E2-D143C442B8C1}">
      <dsp:nvSpPr>
        <dsp:cNvPr id="0" name=""/>
        <dsp:cNvSpPr/>
      </dsp:nvSpPr>
      <dsp:spPr>
        <a:xfrm>
          <a:off x="659062" y="191331"/>
          <a:ext cx="1198296" cy="1198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4322F-06F5-4D3E-A8C8-57812997298C}">
      <dsp:nvSpPr>
        <dsp:cNvPr id="0" name=""/>
        <dsp:cNvSpPr/>
      </dsp:nvSpPr>
      <dsp:spPr>
        <a:xfrm>
          <a:off x="2466470" y="0"/>
          <a:ext cx="7166629" cy="217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81" tIns="230581" rIns="230581" bIns="230581" numCol="1" spcCol="1270" anchor="ctr" anchorCtr="0">
          <a:noAutofit/>
        </a:bodyPr>
        <a:lstStyle/>
        <a:p>
          <a:pPr marL="0" lvl="0" indent="0" algn="l" defTabSz="1111250">
            <a:lnSpc>
              <a:spcPct val="100000"/>
            </a:lnSpc>
            <a:spcBef>
              <a:spcPct val="0"/>
            </a:spcBef>
            <a:spcAft>
              <a:spcPct val="35000"/>
            </a:spcAft>
            <a:buNone/>
          </a:pPr>
          <a:r>
            <a:rPr lang="en-US" sz="2500" b="1" kern="1200" dirty="0"/>
            <a:t>Business Understanding</a:t>
          </a:r>
          <a:endParaRPr lang="en-US" sz="2500" kern="1200" dirty="0"/>
        </a:p>
      </dsp:txBody>
      <dsp:txXfrm>
        <a:off x="2466470" y="0"/>
        <a:ext cx="7166629" cy="2178720"/>
      </dsp:txXfrm>
    </dsp:sp>
    <dsp:sp modelId="{A736F30C-6377-4247-8C47-A19FB7566B51}">
      <dsp:nvSpPr>
        <dsp:cNvPr id="0" name=""/>
        <dsp:cNvSpPr/>
      </dsp:nvSpPr>
      <dsp:spPr>
        <a:xfrm>
          <a:off x="0" y="2508848"/>
          <a:ext cx="9848150" cy="21787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5BD4B-43D0-4AEE-908A-65A43126D21E}">
      <dsp:nvSpPr>
        <dsp:cNvPr id="0" name=""/>
        <dsp:cNvSpPr/>
      </dsp:nvSpPr>
      <dsp:spPr>
        <a:xfrm>
          <a:off x="659062" y="2999060"/>
          <a:ext cx="1198296" cy="1198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32995-5E86-458B-BC49-8B2080F1DFAE}">
      <dsp:nvSpPr>
        <dsp:cNvPr id="0" name=""/>
        <dsp:cNvSpPr/>
      </dsp:nvSpPr>
      <dsp:spPr>
        <a:xfrm>
          <a:off x="2447837" y="2552058"/>
          <a:ext cx="7166629" cy="217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81" tIns="230581" rIns="230581" bIns="230581" numCol="1" spcCol="1270" anchor="ctr" anchorCtr="0">
          <a:noAutofit/>
        </a:bodyPr>
        <a:lstStyle/>
        <a:p>
          <a:pPr marL="0" lvl="0" indent="0" algn="l" defTabSz="800100">
            <a:lnSpc>
              <a:spcPct val="100000"/>
            </a:lnSpc>
            <a:spcBef>
              <a:spcPct val="0"/>
            </a:spcBef>
            <a:spcAft>
              <a:spcPct val="35000"/>
            </a:spcAft>
            <a:buNone/>
          </a:pPr>
          <a:r>
            <a:rPr lang="en-US" sz="1800" kern="1200" dirty="0"/>
            <a:t>In the telecommunications industry, customer churn refers to the rate at which customers discontinue their service with a company over a given period of time. Understanding and reducing customer churn is crucial for telecom companies as it directly impacts revenue and profitability. By analyzing factors contributing to churn and implementing targeted strategies, telecom companies can improve customer retention and enhance overall business performance.</a:t>
          </a:r>
        </a:p>
      </dsp:txBody>
      <dsp:txXfrm>
        <a:off x="2447837" y="2552058"/>
        <a:ext cx="7166629" cy="2178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70796-854E-48E5-BCF4-52255502B536}">
      <dsp:nvSpPr>
        <dsp:cNvPr id="0" name=""/>
        <dsp:cNvSpPr/>
      </dsp:nvSpPr>
      <dsp:spPr>
        <a:xfrm>
          <a:off x="0" y="64942"/>
          <a:ext cx="5695951"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Total Columns – 21</a:t>
          </a:r>
          <a:endParaRPr lang="en-US" sz="2400" kern="1200" dirty="0"/>
        </a:p>
      </dsp:txBody>
      <dsp:txXfrm>
        <a:off x="28786" y="93728"/>
        <a:ext cx="5638379" cy="532107"/>
      </dsp:txXfrm>
    </dsp:sp>
    <dsp:sp modelId="{F0DB005C-994A-40E4-B569-DB27C7E7E019}">
      <dsp:nvSpPr>
        <dsp:cNvPr id="0" name=""/>
        <dsp:cNvSpPr/>
      </dsp:nvSpPr>
      <dsp:spPr>
        <a:xfrm>
          <a:off x="0" y="723742"/>
          <a:ext cx="5695951"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Numerical – 3 Columns </a:t>
          </a:r>
          <a:endParaRPr lang="en-US" sz="2400" kern="1200" dirty="0"/>
        </a:p>
      </dsp:txBody>
      <dsp:txXfrm>
        <a:off x="28786" y="752528"/>
        <a:ext cx="5638379" cy="532107"/>
      </dsp:txXfrm>
    </dsp:sp>
    <dsp:sp modelId="{33DE0917-46AA-47DA-9AB3-67E557302BDA}">
      <dsp:nvSpPr>
        <dsp:cNvPr id="0" name=""/>
        <dsp:cNvSpPr/>
      </dsp:nvSpPr>
      <dsp:spPr>
        <a:xfrm>
          <a:off x="0" y="1382542"/>
          <a:ext cx="5695951"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Float – 1 Column</a:t>
          </a:r>
          <a:endParaRPr lang="en-US" sz="2400" kern="1200" dirty="0"/>
        </a:p>
      </dsp:txBody>
      <dsp:txXfrm>
        <a:off x="28786" y="1411328"/>
        <a:ext cx="5638379" cy="532107"/>
      </dsp:txXfrm>
    </dsp:sp>
    <dsp:sp modelId="{29BFBDC9-D7B0-4979-8DA3-5E1A7C179405}">
      <dsp:nvSpPr>
        <dsp:cNvPr id="0" name=""/>
        <dsp:cNvSpPr/>
      </dsp:nvSpPr>
      <dsp:spPr>
        <a:xfrm>
          <a:off x="0" y="2041342"/>
          <a:ext cx="5695951"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 Integer – 2 Columns</a:t>
          </a:r>
          <a:endParaRPr lang="en-US" sz="2400" kern="1200" dirty="0"/>
        </a:p>
      </dsp:txBody>
      <dsp:txXfrm>
        <a:off x="28786" y="2070128"/>
        <a:ext cx="5638379" cy="532107"/>
      </dsp:txXfrm>
    </dsp:sp>
    <dsp:sp modelId="{A0D342F7-C6CC-40F1-A1FC-E17CF8464F77}">
      <dsp:nvSpPr>
        <dsp:cNvPr id="0" name=""/>
        <dsp:cNvSpPr/>
      </dsp:nvSpPr>
      <dsp:spPr>
        <a:xfrm>
          <a:off x="0" y="2700142"/>
          <a:ext cx="5695951"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Object – 18 Columns</a:t>
          </a:r>
          <a:endParaRPr lang="en-US" sz="2400" kern="1200" dirty="0"/>
        </a:p>
      </dsp:txBody>
      <dsp:txXfrm>
        <a:off x="28786" y="2728928"/>
        <a:ext cx="5638379" cy="532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638C9-DEE5-4B80-9238-4A913EEC018D}">
      <dsp:nvSpPr>
        <dsp:cNvPr id="0" name=""/>
        <dsp:cNvSpPr/>
      </dsp:nvSpPr>
      <dsp:spPr>
        <a:xfrm>
          <a:off x="0" y="17030"/>
          <a:ext cx="10515600" cy="678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Senior citizens exhibit a higher likelihood of churn compared to other age groups.</a:t>
          </a:r>
          <a:endParaRPr lang="en-US" sz="1700" kern="1200"/>
        </a:p>
      </dsp:txBody>
      <dsp:txXfrm>
        <a:off x="33134" y="50164"/>
        <a:ext cx="10449332" cy="612478"/>
      </dsp:txXfrm>
    </dsp:sp>
    <dsp:sp modelId="{BE93C03C-4289-472E-BE7B-58C967BB646B}">
      <dsp:nvSpPr>
        <dsp:cNvPr id="0" name=""/>
        <dsp:cNvSpPr/>
      </dsp:nvSpPr>
      <dsp:spPr>
        <a:xfrm>
          <a:off x="0" y="744736"/>
          <a:ext cx="10515600" cy="678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Customers categorized as independent and without a partner are more susceptible to churn.</a:t>
          </a:r>
          <a:endParaRPr lang="en-US" sz="1700" kern="1200"/>
        </a:p>
      </dsp:txBody>
      <dsp:txXfrm>
        <a:off x="33134" y="777870"/>
        <a:ext cx="10449332" cy="612478"/>
      </dsp:txXfrm>
    </dsp:sp>
    <dsp:sp modelId="{B4E684ED-A864-4784-BED3-6C7533DBB370}">
      <dsp:nvSpPr>
        <dsp:cNvPr id="0" name=""/>
        <dsp:cNvSpPr/>
      </dsp:nvSpPr>
      <dsp:spPr>
        <a:xfrm>
          <a:off x="0" y="1472442"/>
          <a:ext cx="10515600" cy="678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Customers with shorter tenure and month-to-month contracts are at a higher risk of churning.</a:t>
          </a:r>
          <a:endParaRPr lang="en-US" sz="1700" kern="1200"/>
        </a:p>
      </dsp:txBody>
      <dsp:txXfrm>
        <a:off x="33134" y="1505576"/>
        <a:ext cx="10449332" cy="612478"/>
      </dsp:txXfrm>
    </dsp:sp>
    <dsp:sp modelId="{C2ECACC8-E3B4-49A5-BA2E-7FC44E94DA1F}">
      <dsp:nvSpPr>
        <dsp:cNvPr id="0" name=""/>
        <dsp:cNvSpPr/>
      </dsp:nvSpPr>
      <dsp:spPr>
        <a:xfrm>
          <a:off x="0" y="2200149"/>
          <a:ext cx="10515600" cy="678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There is a positive correlation between higher monthly charges and increased churn rates, while lower total charges also contribute to higher churn rates.</a:t>
          </a:r>
          <a:endParaRPr lang="en-US" sz="1700" kern="1200"/>
        </a:p>
      </dsp:txBody>
      <dsp:txXfrm>
        <a:off x="33134" y="2233283"/>
        <a:ext cx="10449332" cy="612478"/>
      </dsp:txXfrm>
    </dsp:sp>
    <dsp:sp modelId="{71A3B25D-0B65-4945-AC43-0D8F65D80B65}">
      <dsp:nvSpPr>
        <dsp:cNvPr id="0" name=""/>
        <dsp:cNvSpPr/>
      </dsp:nvSpPr>
      <dsp:spPr>
        <a:xfrm>
          <a:off x="0" y="2927855"/>
          <a:ext cx="10515600" cy="678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Females, especially within the first year of tenure (1-12 months), demonstrate a churn rate close to 50%, surpassing that of males.</a:t>
          </a:r>
          <a:endParaRPr lang="en-US" sz="1700" kern="1200"/>
        </a:p>
      </dsp:txBody>
      <dsp:txXfrm>
        <a:off x="33134" y="2960989"/>
        <a:ext cx="10449332" cy="612478"/>
      </dsp:txXfrm>
    </dsp:sp>
    <dsp:sp modelId="{DA7983AD-6B47-4EA9-9B39-3EB0AF4728A4}">
      <dsp:nvSpPr>
        <dsp:cNvPr id="0" name=""/>
        <dsp:cNvSpPr/>
      </dsp:nvSpPr>
      <dsp:spPr>
        <a:xfrm>
          <a:off x="0" y="3655561"/>
          <a:ext cx="10515600" cy="678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Independent senior citizens without partners show a notably higher churn rate compared to younger age groups.</a:t>
          </a:r>
          <a:endParaRPr lang="en-US" sz="1700" kern="1200"/>
        </a:p>
      </dsp:txBody>
      <dsp:txXfrm>
        <a:off x="33134" y="3688695"/>
        <a:ext cx="10449332" cy="6124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6FF0-9E02-4676-47E3-C05BDDA37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951C87-AC51-3DBE-7D24-967013D67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046C799-9FB4-4822-0CF5-1B01751CB308}"/>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5" name="Footer Placeholder 4">
            <a:extLst>
              <a:ext uri="{FF2B5EF4-FFF2-40B4-BE49-F238E27FC236}">
                <a16:creationId xmlns:a16="http://schemas.microsoft.com/office/drawing/2014/main" id="{3AB4A4BE-33E6-6A85-B409-C77A8436D5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3C0E19-13B7-4DF4-09B9-ECD0A8AA81EB}"/>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224447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2627-54DA-E877-8503-E3EE8B87D15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2FA238E-DA5C-0043-C4DE-F790F1AAB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3572AA-B1A3-97AF-93CD-69C418183E39}"/>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5" name="Footer Placeholder 4">
            <a:extLst>
              <a:ext uri="{FF2B5EF4-FFF2-40B4-BE49-F238E27FC236}">
                <a16:creationId xmlns:a16="http://schemas.microsoft.com/office/drawing/2014/main" id="{A7B6DC73-48CC-19B5-761B-5DE94BA822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E4EBB3-975D-7CD7-8F42-81ACAC2E9449}"/>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4906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09FC6-3659-0E82-78AB-5F3D4BEC5F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E2FE0B-9820-9C9D-6D37-83CFBFD578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4E51-13E4-F796-EDDB-B19E47AA1114}"/>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5" name="Footer Placeholder 4">
            <a:extLst>
              <a:ext uri="{FF2B5EF4-FFF2-40B4-BE49-F238E27FC236}">
                <a16:creationId xmlns:a16="http://schemas.microsoft.com/office/drawing/2014/main" id="{BB57E50E-CD02-77ED-D85A-761A3760B6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983782-9A88-AC0F-D47C-65E27B9ECBEE}"/>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8947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FF6C-AC6C-9A79-A659-F32090D7D97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B9D46A8-60D9-40AF-59A4-22FC5C09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069EEC-22AF-9736-8B32-1A8767141706}"/>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5" name="Footer Placeholder 4">
            <a:extLst>
              <a:ext uri="{FF2B5EF4-FFF2-40B4-BE49-F238E27FC236}">
                <a16:creationId xmlns:a16="http://schemas.microsoft.com/office/drawing/2014/main" id="{2072555A-E21F-7ED2-84E5-9D7FE4558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E80400-DE95-CD86-B10B-F9CC1282F4D2}"/>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78712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5E40-7E7F-42D2-F339-D6ED9C96A0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530213B-CE86-E628-D13F-6055483C7E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BD968-4F48-8BA2-4B18-255BB5C96366}"/>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5" name="Footer Placeholder 4">
            <a:extLst>
              <a:ext uri="{FF2B5EF4-FFF2-40B4-BE49-F238E27FC236}">
                <a16:creationId xmlns:a16="http://schemas.microsoft.com/office/drawing/2014/main" id="{501CADEB-10DC-035A-C475-838593E266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0C841C-FF05-E56C-A28E-A2D6AD15BD8C}"/>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394443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649A-D55D-DC34-F6ED-5CE3AC87F6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82309CB-835C-322A-5BFC-8D344DE49F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F5D002A-0732-3E58-7F8B-A184F3965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D3B7535-0E03-FF30-2F8B-D2970F162616}"/>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6" name="Footer Placeholder 5">
            <a:extLst>
              <a:ext uri="{FF2B5EF4-FFF2-40B4-BE49-F238E27FC236}">
                <a16:creationId xmlns:a16="http://schemas.microsoft.com/office/drawing/2014/main" id="{978496A5-45F9-7F3C-EE45-B9641849E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3C1232-1127-6D56-A1EF-06DA75B046A2}"/>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271438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147E-9D16-18F4-C713-36B56B56262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454B3DF-E49A-2DBA-E1D2-F0FF588B9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2D3E9-1ECA-0BAA-234E-7F41553EB7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DDA84E1-929E-F653-EA9B-A72713116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2C64C-A3B1-A47E-13E4-1663AC6F4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AA1160E-51FB-8689-1DCE-1E8DBDF9B9E6}"/>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8" name="Footer Placeholder 7">
            <a:extLst>
              <a:ext uri="{FF2B5EF4-FFF2-40B4-BE49-F238E27FC236}">
                <a16:creationId xmlns:a16="http://schemas.microsoft.com/office/drawing/2014/main" id="{B5054008-15DF-5554-F020-81F7992151E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2EE3C02-5E93-2A87-24B6-7729D8DDBFE5}"/>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416388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DB51-F8AF-F56C-0E0D-0D9DED201AE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BB119B-39DF-FD32-2ACD-EF112C4C6642}"/>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4" name="Footer Placeholder 3">
            <a:extLst>
              <a:ext uri="{FF2B5EF4-FFF2-40B4-BE49-F238E27FC236}">
                <a16:creationId xmlns:a16="http://schemas.microsoft.com/office/drawing/2014/main" id="{7BF783DA-16C3-DE2E-430F-62256CE01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C126B76-6E84-5417-4BE3-1DF25D7D8AC3}"/>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153692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10D41-2AD3-1D34-F3F3-43125A765AAD}"/>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3" name="Footer Placeholder 2">
            <a:extLst>
              <a:ext uri="{FF2B5EF4-FFF2-40B4-BE49-F238E27FC236}">
                <a16:creationId xmlns:a16="http://schemas.microsoft.com/office/drawing/2014/main" id="{C12A9205-3295-B41C-632F-F76FED50F9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7830874-8854-3BD8-FBBF-B091E7B3B7FE}"/>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177850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A94B-990B-1196-A192-97D8EE1D2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B263AB3-C140-9440-857A-11E0FC7A8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95B0049-1FE8-B624-ADC5-FE902F372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37079-D8FB-7AE9-FDF1-202CB9313A88}"/>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6" name="Footer Placeholder 5">
            <a:extLst>
              <a:ext uri="{FF2B5EF4-FFF2-40B4-BE49-F238E27FC236}">
                <a16:creationId xmlns:a16="http://schemas.microsoft.com/office/drawing/2014/main" id="{7FF20E7A-4882-AAD4-FBBF-83373CEE36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D50B07-7A12-C4E0-0ECC-C078AB94E344}"/>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361975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4E9D-CB99-15FB-0B2A-1A64FB348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7A14F0B-0267-6ACD-3484-375E38A44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470E364-4A2D-A35E-E8D5-DD7EF1938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102BA-0EDB-96F4-D30D-C0B1BC0A591F}"/>
              </a:ext>
            </a:extLst>
          </p:cNvPr>
          <p:cNvSpPr>
            <a:spLocks noGrp="1"/>
          </p:cNvSpPr>
          <p:nvPr>
            <p:ph type="dt" sz="half" idx="10"/>
          </p:nvPr>
        </p:nvSpPr>
        <p:spPr/>
        <p:txBody>
          <a:bodyPr/>
          <a:lstStyle/>
          <a:p>
            <a:fld id="{57864E44-5B07-43B1-A1EA-DF331CDE764D}" type="datetimeFigureOut">
              <a:rPr lang="en-CA" smtClean="0"/>
              <a:t>2024-02-28</a:t>
            </a:fld>
            <a:endParaRPr lang="en-CA"/>
          </a:p>
        </p:txBody>
      </p:sp>
      <p:sp>
        <p:nvSpPr>
          <p:cNvPr id="6" name="Footer Placeholder 5">
            <a:extLst>
              <a:ext uri="{FF2B5EF4-FFF2-40B4-BE49-F238E27FC236}">
                <a16:creationId xmlns:a16="http://schemas.microsoft.com/office/drawing/2014/main" id="{DD1677F3-03D9-5353-BE81-16FC2D76C6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6822DC-8954-F0FB-0539-01AF393DE4E0}"/>
              </a:ext>
            </a:extLst>
          </p:cNvPr>
          <p:cNvSpPr>
            <a:spLocks noGrp="1"/>
          </p:cNvSpPr>
          <p:nvPr>
            <p:ph type="sldNum" sz="quarter" idx="12"/>
          </p:nvPr>
        </p:nvSpPr>
        <p:spPr/>
        <p:txBody>
          <a:bodyPr/>
          <a:lstStyle/>
          <a:p>
            <a:fld id="{5632CF79-A071-46FF-AD7E-805FD8E9F068}" type="slidenum">
              <a:rPr lang="en-CA" smtClean="0"/>
              <a:t>‹#›</a:t>
            </a:fld>
            <a:endParaRPr lang="en-CA"/>
          </a:p>
        </p:txBody>
      </p:sp>
    </p:spTree>
    <p:extLst>
      <p:ext uri="{BB962C8B-B14F-4D97-AF65-F5344CB8AC3E}">
        <p14:creationId xmlns:p14="http://schemas.microsoft.com/office/powerpoint/2010/main" val="222736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DC579-BD59-26D0-FE8D-384E74965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1A95779-E450-3F2D-01BF-8BA1C5BC7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3548BF-F351-5B7A-412C-CA6904A38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864E44-5B07-43B1-A1EA-DF331CDE764D}" type="datetimeFigureOut">
              <a:rPr lang="en-CA" smtClean="0"/>
              <a:t>2024-02-28</a:t>
            </a:fld>
            <a:endParaRPr lang="en-CA"/>
          </a:p>
        </p:txBody>
      </p:sp>
      <p:sp>
        <p:nvSpPr>
          <p:cNvPr id="5" name="Footer Placeholder 4">
            <a:extLst>
              <a:ext uri="{FF2B5EF4-FFF2-40B4-BE49-F238E27FC236}">
                <a16:creationId xmlns:a16="http://schemas.microsoft.com/office/drawing/2014/main" id="{5B15D9DE-B6AC-4FDB-241F-6D45B825F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38B2C51-7D6F-37F2-F924-9006889BB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32CF79-A071-46FF-AD7E-805FD8E9F068}" type="slidenum">
              <a:rPr lang="en-CA" smtClean="0"/>
              <a:t>‹#›</a:t>
            </a:fld>
            <a:endParaRPr lang="en-CA"/>
          </a:p>
        </p:txBody>
      </p:sp>
    </p:spTree>
    <p:extLst>
      <p:ext uri="{BB962C8B-B14F-4D97-AF65-F5344CB8AC3E}">
        <p14:creationId xmlns:p14="http://schemas.microsoft.com/office/powerpoint/2010/main" val="902761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2D5BB-5744-62AE-5D26-306CE1AA7A96}"/>
              </a:ext>
            </a:extLst>
          </p:cNvPr>
          <p:cNvSpPr>
            <a:spLocks noGrp="1"/>
          </p:cNvSpPr>
          <p:nvPr>
            <p:ph type="title"/>
          </p:nvPr>
        </p:nvSpPr>
        <p:spPr>
          <a:xfrm>
            <a:off x="2187363" y="1671569"/>
            <a:ext cx="5801917" cy="2228760"/>
          </a:xfrm>
        </p:spPr>
        <p:txBody>
          <a:bodyPr anchor="b">
            <a:normAutofit/>
          </a:bodyPr>
          <a:lstStyle/>
          <a:p>
            <a:r>
              <a:rPr lang="en-CA" sz="4000"/>
              <a:t>EDA Case Study</a:t>
            </a:r>
            <a:br>
              <a:rPr lang="en-CA" sz="4000"/>
            </a:br>
            <a:r>
              <a:rPr lang="en-CA" sz="4000"/>
              <a:t>Telecom Churn Analysis </a:t>
            </a:r>
          </a:p>
        </p:txBody>
      </p:sp>
      <p:pic>
        <p:nvPicPr>
          <p:cNvPr id="7" name="Graphic 6" descr="Upward trend">
            <a:extLst>
              <a:ext uri="{FF2B5EF4-FFF2-40B4-BE49-F238E27FC236}">
                <a16:creationId xmlns:a16="http://schemas.microsoft.com/office/drawing/2014/main" id="{CE44AA2B-79C7-A900-57E9-75466F0AF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786F5F49-A6B1-453B-AE56-827042DD3446}"/>
              </a:ext>
            </a:extLst>
          </p:cNvPr>
          <p:cNvSpPr>
            <a:spLocks noGrp="1"/>
          </p:cNvSpPr>
          <p:nvPr>
            <p:ph idx="1"/>
          </p:nvPr>
        </p:nvSpPr>
        <p:spPr>
          <a:xfrm>
            <a:off x="2187364" y="4072045"/>
            <a:ext cx="5801917" cy="446616"/>
          </a:xfrm>
        </p:spPr>
        <p:txBody>
          <a:bodyPr>
            <a:normAutofit lnSpcReduction="10000"/>
          </a:bodyPr>
          <a:lstStyle/>
          <a:p>
            <a:pPr marL="0" indent="0">
              <a:buNone/>
            </a:pPr>
            <a:r>
              <a:rPr lang="en-CA" dirty="0"/>
              <a:t>Nisarg Upadhyay</a:t>
            </a:r>
          </a:p>
          <a:p>
            <a:pPr marL="0" indent="0">
              <a:buNone/>
            </a:pPr>
            <a:endParaRPr lang="en-CA" sz="2000" dirty="0"/>
          </a:p>
        </p:txBody>
      </p:sp>
      <p:pic>
        <p:nvPicPr>
          <p:cNvPr id="13" name="Graphic 12" descr="Upward trend">
            <a:extLst>
              <a:ext uri="{FF2B5EF4-FFF2-40B4-BE49-F238E27FC236}">
                <a16:creationId xmlns:a16="http://schemas.microsoft.com/office/drawing/2014/main" id="{C3C16D42-D5C1-4587-B6D2-F1BC073F47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53435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5B6A3-AD76-7D79-74F5-46465F4388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0AD2F82-C351-AD2C-7C67-C7E306890400}"/>
              </a:ext>
            </a:extLst>
          </p:cNvPr>
          <p:cNvSpPr txBox="1"/>
          <p:nvPr/>
        </p:nvSpPr>
        <p:spPr>
          <a:xfrm>
            <a:off x="1333500" y="99060"/>
            <a:ext cx="5261610" cy="523220"/>
          </a:xfrm>
          <a:prstGeom prst="rect">
            <a:avLst/>
          </a:prstGeom>
          <a:noFill/>
        </p:spPr>
        <p:txBody>
          <a:bodyPr wrap="square" rtlCol="0">
            <a:spAutoFit/>
          </a:bodyPr>
          <a:lstStyle/>
          <a:p>
            <a:r>
              <a:rPr lang="en-CA" sz="2800" b="1" dirty="0"/>
              <a:t>Partner vs Churn</a:t>
            </a:r>
          </a:p>
        </p:txBody>
      </p:sp>
      <p:sp>
        <p:nvSpPr>
          <p:cNvPr id="5" name="TextBox 4">
            <a:extLst>
              <a:ext uri="{FF2B5EF4-FFF2-40B4-BE49-F238E27FC236}">
                <a16:creationId xmlns:a16="http://schemas.microsoft.com/office/drawing/2014/main" id="{E119C130-29DC-974C-F775-DA3FD7E57469}"/>
              </a:ext>
            </a:extLst>
          </p:cNvPr>
          <p:cNvSpPr txBox="1"/>
          <p:nvPr/>
        </p:nvSpPr>
        <p:spPr>
          <a:xfrm>
            <a:off x="7776213" y="2857202"/>
            <a:ext cx="4190996" cy="523220"/>
          </a:xfrm>
          <a:prstGeom prst="rect">
            <a:avLst/>
          </a:prstGeom>
          <a:noFill/>
        </p:spPr>
        <p:txBody>
          <a:bodyPr wrap="square" rtlCol="0">
            <a:spAutoFit/>
          </a:bodyPr>
          <a:lstStyle/>
          <a:p>
            <a:r>
              <a:rPr lang="en-CA" sz="2800" b="1" dirty="0"/>
              <a:t>Dependents vs Churn</a:t>
            </a:r>
          </a:p>
        </p:txBody>
      </p:sp>
      <p:sp>
        <p:nvSpPr>
          <p:cNvPr id="7" name="TextBox 6">
            <a:extLst>
              <a:ext uri="{FF2B5EF4-FFF2-40B4-BE49-F238E27FC236}">
                <a16:creationId xmlns:a16="http://schemas.microsoft.com/office/drawing/2014/main" id="{E73FD06A-81F1-03E7-8A5A-6A7085C2E059}"/>
              </a:ext>
            </a:extLst>
          </p:cNvPr>
          <p:cNvSpPr txBox="1"/>
          <p:nvPr/>
        </p:nvSpPr>
        <p:spPr>
          <a:xfrm>
            <a:off x="5791198" y="715950"/>
            <a:ext cx="6096000" cy="1754326"/>
          </a:xfrm>
          <a:prstGeom prst="rect">
            <a:avLst/>
          </a:prstGeom>
          <a:noFill/>
        </p:spPr>
        <p:txBody>
          <a:bodyPr wrap="square">
            <a:spAutoFit/>
          </a:bodyPr>
          <a:lstStyle/>
          <a:p>
            <a:r>
              <a:rPr lang="en-US" dirty="0">
                <a:solidFill>
                  <a:srgbClr val="0D0D0D"/>
                </a:solidFill>
                <a:latin typeface="Söhne"/>
              </a:rPr>
              <a:t>I</a:t>
            </a:r>
            <a:r>
              <a:rPr lang="en-US" b="0" i="0" dirty="0">
                <a:solidFill>
                  <a:srgbClr val="0D0D0D"/>
                </a:solidFill>
                <a:effectLst/>
                <a:latin typeface="Söhne"/>
              </a:rPr>
              <a:t>ndividuals without partners exhibit a higher churn rate compared to those with partners. </a:t>
            </a:r>
          </a:p>
          <a:p>
            <a:r>
              <a:rPr lang="en-CA" dirty="0"/>
              <a:t>	</a:t>
            </a:r>
          </a:p>
          <a:p>
            <a:r>
              <a:rPr lang="en-CA" b="1" dirty="0"/>
              <a:t>Churn rate:</a:t>
            </a:r>
          </a:p>
          <a:p>
            <a:r>
              <a:rPr lang="en-US" dirty="0">
                <a:solidFill>
                  <a:srgbClr val="0D0D0D"/>
                </a:solidFill>
                <a:latin typeface="Söhne"/>
              </a:rPr>
              <a:t>Without Partner – 32.97%</a:t>
            </a:r>
          </a:p>
          <a:p>
            <a:r>
              <a:rPr lang="en-CA" dirty="0"/>
              <a:t>With Partner – 19.71%</a:t>
            </a:r>
          </a:p>
        </p:txBody>
      </p:sp>
      <p:sp>
        <p:nvSpPr>
          <p:cNvPr id="9" name="TextBox 8">
            <a:extLst>
              <a:ext uri="{FF2B5EF4-FFF2-40B4-BE49-F238E27FC236}">
                <a16:creationId xmlns:a16="http://schemas.microsoft.com/office/drawing/2014/main" id="{CA509E45-C501-77FA-DD05-0CB671DA26A7}"/>
              </a:ext>
            </a:extLst>
          </p:cNvPr>
          <p:cNvSpPr txBox="1"/>
          <p:nvPr/>
        </p:nvSpPr>
        <p:spPr>
          <a:xfrm>
            <a:off x="499110" y="5269297"/>
            <a:ext cx="6096000" cy="1477328"/>
          </a:xfrm>
          <a:prstGeom prst="rect">
            <a:avLst/>
          </a:prstGeom>
          <a:noFill/>
        </p:spPr>
        <p:txBody>
          <a:bodyPr wrap="square">
            <a:spAutoFit/>
          </a:bodyPr>
          <a:lstStyle/>
          <a:p>
            <a:endParaRPr lang="en-CA" dirty="0"/>
          </a:p>
          <a:p>
            <a:r>
              <a:rPr lang="en-CA" b="1" dirty="0"/>
              <a:t>Churn rate:</a:t>
            </a:r>
          </a:p>
          <a:p>
            <a:r>
              <a:rPr lang="en-CA" dirty="0"/>
              <a:t>Dependent – 15.53%</a:t>
            </a:r>
            <a:endParaRPr lang="en-US" dirty="0">
              <a:solidFill>
                <a:srgbClr val="0D0D0D"/>
              </a:solidFill>
              <a:latin typeface="Söhne"/>
            </a:endParaRPr>
          </a:p>
          <a:p>
            <a:r>
              <a:rPr lang="en-US" dirty="0">
                <a:solidFill>
                  <a:srgbClr val="0D0D0D"/>
                </a:solidFill>
                <a:latin typeface="Söhne"/>
              </a:rPr>
              <a:t>Independent – 31.27%</a:t>
            </a:r>
          </a:p>
          <a:p>
            <a:endParaRPr lang="en-CA" dirty="0"/>
          </a:p>
        </p:txBody>
      </p:sp>
      <p:sp>
        <p:nvSpPr>
          <p:cNvPr id="10" name="Arrow: Notched Right 9">
            <a:extLst>
              <a:ext uri="{FF2B5EF4-FFF2-40B4-BE49-F238E27FC236}">
                <a16:creationId xmlns:a16="http://schemas.microsoft.com/office/drawing/2014/main" id="{CA6F2B53-FB67-5DB6-14D8-958257EFB8C3}"/>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85D9C43F-289C-DB20-0505-07D3C0BB8844}"/>
              </a:ext>
            </a:extLst>
          </p:cNvPr>
          <p:cNvSpPr/>
          <p:nvPr/>
        </p:nvSpPr>
        <p:spPr>
          <a:xfrm rot="10800000">
            <a:off x="6695065" y="5301975"/>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4" name="Picture 2">
            <a:extLst>
              <a:ext uri="{FF2B5EF4-FFF2-40B4-BE49-F238E27FC236}">
                <a16:creationId xmlns:a16="http://schemas.microsoft.com/office/drawing/2014/main" id="{234899A9-E15A-AA05-5555-DF1823303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20" y="663397"/>
            <a:ext cx="4448002" cy="34893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0282FE6-923E-2585-A455-E8A4CAAA4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608" y="3351543"/>
            <a:ext cx="4333719" cy="33997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79305D-8503-50B4-B549-1A3E0377451A}"/>
              </a:ext>
            </a:extLst>
          </p:cNvPr>
          <p:cNvSpPr txBox="1"/>
          <p:nvPr/>
        </p:nvSpPr>
        <p:spPr>
          <a:xfrm>
            <a:off x="418673" y="4562982"/>
            <a:ext cx="6096000" cy="646331"/>
          </a:xfrm>
          <a:prstGeom prst="rect">
            <a:avLst/>
          </a:prstGeom>
          <a:noFill/>
        </p:spPr>
        <p:txBody>
          <a:bodyPr wrap="square">
            <a:spAutoFit/>
          </a:bodyPr>
          <a:lstStyle/>
          <a:p>
            <a:r>
              <a:rPr lang="en-US" dirty="0">
                <a:solidFill>
                  <a:srgbClr val="0D0D0D"/>
                </a:solidFill>
                <a:latin typeface="Söhne"/>
              </a:rPr>
              <a:t>Independent Individuals </a:t>
            </a:r>
            <a:r>
              <a:rPr lang="en-US" b="0" i="0" dirty="0">
                <a:solidFill>
                  <a:srgbClr val="0D0D0D"/>
                </a:solidFill>
                <a:effectLst/>
                <a:latin typeface="Söhne"/>
              </a:rPr>
              <a:t>are more likely to churn compared to dependents. </a:t>
            </a:r>
          </a:p>
        </p:txBody>
      </p:sp>
    </p:spTree>
    <p:extLst>
      <p:ext uri="{BB962C8B-B14F-4D97-AF65-F5344CB8AC3E}">
        <p14:creationId xmlns:p14="http://schemas.microsoft.com/office/powerpoint/2010/main" val="304605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E1825-9857-1333-FD30-CD075BD57B5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13D5E59-9A63-3130-54D2-59F9E27EBA2E}"/>
              </a:ext>
            </a:extLst>
          </p:cNvPr>
          <p:cNvSpPr txBox="1"/>
          <p:nvPr/>
        </p:nvSpPr>
        <p:spPr>
          <a:xfrm>
            <a:off x="755002" y="99060"/>
            <a:ext cx="5261610" cy="523220"/>
          </a:xfrm>
          <a:prstGeom prst="rect">
            <a:avLst/>
          </a:prstGeom>
          <a:noFill/>
        </p:spPr>
        <p:txBody>
          <a:bodyPr wrap="square" rtlCol="0">
            <a:spAutoFit/>
          </a:bodyPr>
          <a:lstStyle/>
          <a:p>
            <a:r>
              <a:rPr lang="en-CA" sz="2800" b="1" dirty="0"/>
              <a:t>Phone Service vs Churn</a:t>
            </a:r>
          </a:p>
        </p:txBody>
      </p:sp>
      <p:sp>
        <p:nvSpPr>
          <p:cNvPr id="5" name="TextBox 4">
            <a:extLst>
              <a:ext uri="{FF2B5EF4-FFF2-40B4-BE49-F238E27FC236}">
                <a16:creationId xmlns:a16="http://schemas.microsoft.com/office/drawing/2014/main" id="{6634E008-CB20-B4D6-4989-604DC2E12DE0}"/>
              </a:ext>
            </a:extLst>
          </p:cNvPr>
          <p:cNvSpPr txBox="1"/>
          <p:nvPr/>
        </p:nvSpPr>
        <p:spPr>
          <a:xfrm>
            <a:off x="7763772" y="2811925"/>
            <a:ext cx="4190996" cy="523220"/>
          </a:xfrm>
          <a:prstGeom prst="rect">
            <a:avLst/>
          </a:prstGeom>
          <a:noFill/>
        </p:spPr>
        <p:txBody>
          <a:bodyPr wrap="square" rtlCol="0">
            <a:spAutoFit/>
          </a:bodyPr>
          <a:lstStyle/>
          <a:p>
            <a:r>
              <a:rPr lang="en-CA" sz="2800" b="1" dirty="0"/>
              <a:t>Multiple Lines vs Churn</a:t>
            </a:r>
          </a:p>
        </p:txBody>
      </p:sp>
      <p:sp>
        <p:nvSpPr>
          <p:cNvPr id="7" name="TextBox 6">
            <a:extLst>
              <a:ext uri="{FF2B5EF4-FFF2-40B4-BE49-F238E27FC236}">
                <a16:creationId xmlns:a16="http://schemas.microsoft.com/office/drawing/2014/main" id="{04E79751-CE7D-CED5-FC07-4F130423B9ED}"/>
              </a:ext>
            </a:extLst>
          </p:cNvPr>
          <p:cNvSpPr txBox="1"/>
          <p:nvPr/>
        </p:nvSpPr>
        <p:spPr>
          <a:xfrm>
            <a:off x="5750304" y="506561"/>
            <a:ext cx="6096000" cy="2308324"/>
          </a:xfrm>
          <a:prstGeom prst="rect">
            <a:avLst/>
          </a:prstGeom>
          <a:noFill/>
        </p:spPr>
        <p:txBody>
          <a:bodyPr wrap="square">
            <a:spAutoFit/>
          </a:bodyPr>
          <a:lstStyle/>
          <a:p>
            <a:r>
              <a:rPr lang="en-US" b="0" i="0" dirty="0">
                <a:solidFill>
                  <a:srgbClr val="0D0D0D"/>
                </a:solidFill>
                <a:effectLst/>
                <a:latin typeface="Söhne"/>
              </a:rPr>
              <a:t>customers with phone service have a slightly higher churn rate of 26.74% compared to those without. However, it's important to note that the proportion of customers without phone service is significantly lower. </a:t>
            </a:r>
          </a:p>
          <a:p>
            <a:r>
              <a:rPr lang="en-CA" dirty="0"/>
              <a:t>	</a:t>
            </a:r>
          </a:p>
          <a:p>
            <a:r>
              <a:rPr lang="en-CA" b="1" dirty="0"/>
              <a:t>Churn rate:</a:t>
            </a:r>
          </a:p>
          <a:p>
            <a:r>
              <a:rPr lang="en-US" dirty="0">
                <a:solidFill>
                  <a:srgbClr val="0D0D0D"/>
                </a:solidFill>
                <a:latin typeface="Söhne"/>
              </a:rPr>
              <a:t>Without Phone services – 25%</a:t>
            </a:r>
          </a:p>
          <a:p>
            <a:r>
              <a:rPr lang="en-CA" dirty="0"/>
              <a:t>With Partner – 26.74%</a:t>
            </a:r>
          </a:p>
        </p:txBody>
      </p:sp>
      <p:sp>
        <p:nvSpPr>
          <p:cNvPr id="9" name="TextBox 8">
            <a:extLst>
              <a:ext uri="{FF2B5EF4-FFF2-40B4-BE49-F238E27FC236}">
                <a16:creationId xmlns:a16="http://schemas.microsoft.com/office/drawing/2014/main" id="{4DA56E95-7728-90DC-D610-19BA855E946A}"/>
              </a:ext>
            </a:extLst>
          </p:cNvPr>
          <p:cNvSpPr txBox="1"/>
          <p:nvPr/>
        </p:nvSpPr>
        <p:spPr>
          <a:xfrm>
            <a:off x="755002" y="3989332"/>
            <a:ext cx="5627742" cy="3139321"/>
          </a:xfrm>
          <a:prstGeom prst="rect">
            <a:avLst/>
          </a:prstGeom>
          <a:noFill/>
        </p:spPr>
        <p:txBody>
          <a:bodyPr wrap="square">
            <a:spAutoFit/>
          </a:bodyPr>
          <a:lstStyle/>
          <a:p>
            <a:r>
              <a:rPr lang="en-US" b="0" i="0" dirty="0">
                <a:solidFill>
                  <a:srgbClr val="0D0D0D"/>
                </a:solidFill>
                <a:effectLst/>
                <a:latin typeface="Söhne"/>
              </a:rPr>
              <a:t>There is a notable difference in churn rates between customers with and without multiple lines, with rates of 28.64% and 33.47% respectively. This suggests that the presence of multiple lines may contribute to a lower churn rate, potentially indicating greater satisfaction or engagement among this customer segment</a:t>
            </a:r>
          </a:p>
          <a:p>
            <a:endParaRPr lang="en-CA" dirty="0"/>
          </a:p>
          <a:p>
            <a:r>
              <a:rPr lang="en-CA" b="1" dirty="0"/>
              <a:t>Churn rate:</a:t>
            </a:r>
          </a:p>
          <a:p>
            <a:r>
              <a:rPr lang="en-CA" dirty="0"/>
              <a:t>With Multiple Lines – 28.64%</a:t>
            </a:r>
            <a:endParaRPr lang="en-US" dirty="0">
              <a:solidFill>
                <a:srgbClr val="0D0D0D"/>
              </a:solidFill>
              <a:latin typeface="Söhne"/>
            </a:endParaRPr>
          </a:p>
          <a:p>
            <a:r>
              <a:rPr lang="en-US" dirty="0">
                <a:solidFill>
                  <a:srgbClr val="0D0D0D"/>
                </a:solidFill>
                <a:latin typeface="Söhne"/>
              </a:rPr>
              <a:t>Without Multiple Lines – 33.47%</a:t>
            </a:r>
          </a:p>
          <a:p>
            <a:endParaRPr lang="en-CA" dirty="0"/>
          </a:p>
        </p:txBody>
      </p:sp>
      <p:sp>
        <p:nvSpPr>
          <p:cNvPr id="10" name="Arrow: Notched Right 9">
            <a:extLst>
              <a:ext uri="{FF2B5EF4-FFF2-40B4-BE49-F238E27FC236}">
                <a16:creationId xmlns:a16="http://schemas.microsoft.com/office/drawing/2014/main" id="{407C5AF0-A035-006A-27EB-45484B093897}"/>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E647AC33-BC89-B128-6EA5-AC4BB3CD9108}"/>
              </a:ext>
            </a:extLst>
          </p:cNvPr>
          <p:cNvSpPr/>
          <p:nvPr/>
        </p:nvSpPr>
        <p:spPr>
          <a:xfrm rot="10800000">
            <a:off x="6765988" y="4911635"/>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24" name="Picture 4">
            <a:extLst>
              <a:ext uri="{FF2B5EF4-FFF2-40B4-BE49-F238E27FC236}">
                <a16:creationId xmlns:a16="http://schemas.microsoft.com/office/drawing/2014/main" id="{D66996A9-A0DD-D1B9-FE42-7987819E7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19" y="526282"/>
            <a:ext cx="4420963" cy="33670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C76C337-BA56-EDDB-6528-C49B4F795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548" y="3422738"/>
            <a:ext cx="4184756" cy="328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2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C00CB-3A04-55CC-A634-7B4442F04C0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53D66BC-C195-1722-C13C-65E7AAA1BB92}"/>
              </a:ext>
            </a:extLst>
          </p:cNvPr>
          <p:cNvSpPr txBox="1"/>
          <p:nvPr/>
        </p:nvSpPr>
        <p:spPr>
          <a:xfrm>
            <a:off x="755002" y="99060"/>
            <a:ext cx="5261610" cy="523220"/>
          </a:xfrm>
          <a:prstGeom prst="rect">
            <a:avLst/>
          </a:prstGeom>
          <a:noFill/>
        </p:spPr>
        <p:txBody>
          <a:bodyPr wrap="square" rtlCol="0">
            <a:spAutoFit/>
          </a:bodyPr>
          <a:lstStyle/>
          <a:p>
            <a:r>
              <a:rPr lang="en-CA" sz="2800" b="1" dirty="0"/>
              <a:t>Internet Service vs Churn</a:t>
            </a:r>
          </a:p>
        </p:txBody>
      </p:sp>
      <p:sp>
        <p:nvSpPr>
          <p:cNvPr id="5" name="TextBox 4">
            <a:extLst>
              <a:ext uri="{FF2B5EF4-FFF2-40B4-BE49-F238E27FC236}">
                <a16:creationId xmlns:a16="http://schemas.microsoft.com/office/drawing/2014/main" id="{11E9F90C-C171-800E-C3FC-E0E1383670C9}"/>
              </a:ext>
            </a:extLst>
          </p:cNvPr>
          <p:cNvSpPr txBox="1"/>
          <p:nvPr/>
        </p:nvSpPr>
        <p:spPr>
          <a:xfrm>
            <a:off x="7763772" y="3018823"/>
            <a:ext cx="4190996" cy="523220"/>
          </a:xfrm>
          <a:prstGeom prst="rect">
            <a:avLst/>
          </a:prstGeom>
          <a:noFill/>
        </p:spPr>
        <p:txBody>
          <a:bodyPr wrap="square" rtlCol="0">
            <a:spAutoFit/>
          </a:bodyPr>
          <a:lstStyle/>
          <a:p>
            <a:r>
              <a:rPr lang="en-CA" sz="2800" b="1" dirty="0"/>
              <a:t>Online Security vs Churn</a:t>
            </a:r>
          </a:p>
        </p:txBody>
      </p:sp>
      <p:sp>
        <p:nvSpPr>
          <p:cNvPr id="7" name="TextBox 6">
            <a:extLst>
              <a:ext uri="{FF2B5EF4-FFF2-40B4-BE49-F238E27FC236}">
                <a16:creationId xmlns:a16="http://schemas.microsoft.com/office/drawing/2014/main" id="{AC302E71-80A9-121F-119D-95FB10CB6005}"/>
              </a:ext>
            </a:extLst>
          </p:cNvPr>
          <p:cNvSpPr txBox="1"/>
          <p:nvPr/>
        </p:nvSpPr>
        <p:spPr>
          <a:xfrm>
            <a:off x="5776112" y="400413"/>
            <a:ext cx="6415888" cy="2585323"/>
          </a:xfrm>
          <a:prstGeom prst="rect">
            <a:avLst/>
          </a:prstGeom>
          <a:noFill/>
        </p:spPr>
        <p:txBody>
          <a:bodyPr wrap="square">
            <a:spAutoFit/>
          </a:bodyPr>
          <a:lstStyle/>
          <a:p>
            <a:r>
              <a:rPr lang="en-US" b="0" i="0" dirty="0">
                <a:solidFill>
                  <a:srgbClr val="0D0D0D"/>
                </a:solidFill>
                <a:effectLst/>
                <a:latin typeface="Söhne"/>
              </a:rPr>
              <a:t>The churn rates vary significantly across different internet service types, with Fiber optic customers experiencing the highest churn rate at 41.89%, followed by DSL at 18.99%, and the lowest churn rate observed among customers with No Internet Service at 7.43%.</a:t>
            </a:r>
            <a:r>
              <a:rPr lang="en-CA" dirty="0"/>
              <a:t>	</a:t>
            </a:r>
          </a:p>
          <a:p>
            <a:r>
              <a:rPr lang="en-CA" b="1" dirty="0"/>
              <a:t>Churn rate:</a:t>
            </a:r>
          </a:p>
          <a:p>
            <a:r>
              <a:rPr lang="en-US" dirty="0">
                <a:solidFill>
                  <a:srgbClr val="0D0D0D"/>
                </a:solidFill>
                <a:latin typeface="Söhne"/>
              </a:rPr>
              <a:t>DSL– 18.99%</a:t>
            </a:r>
          </a:p>
          <a:p>
            <a:r>
              <a:rPr lang="en-CA" dirty="0"/>
              <a:t>Fiber optic – 41.89%</a:t>
            </a:r>
          </a:p>
          <a:p>
            <a:r>
              <a:rPr lang="en-CA" dirty="0"/>
              <a:t>No Internet Service – 7.43%</a:t>
            </a:r>
          </a:p>
        </p:txBody>
      </p:sp>
      <p:sp>
        <p:nvSpPr>
          <p:cNvPr id="9" name="TextBox 8">
            <a:extLst>
              <a:ext uri="{FF2B5EF4-FFF2-40B4-BE49-F238E27FC236}">
                <a16:creationId xmlns:a16="http://schemas.microsoft.com/office/drawing/2014/main" id="{90390E67-13DC-E0DE-CC1F-87E6FF6BA130}"/>
              </a:ext>
            </a:extLst>
          </p:cNvPr>
          <p:cNvSpPr txBox="1"/>
          <p:nvPr/>
        </p:nvSpPr>
        <p:spPr>
          <a:xfrm>
            <a:off x="696945" y="4076418"/>
            <a:ext cx="5627742" cy="2585323"/>
          </a:xfrm>
          <a:prstGeom prst="rect">
            <a:avLst/>
          </a:prstGeom>
          <a:noFill/>
        </p:spPr>
        <p:txBody>
          <a:bodyPr wrap="square">
            <a:spAutoFit/>
          </a:bodyPr>
          <a:lstStyle/>
          <a:p>
            <a:r>
              <a:rPr lang="en-US" b="0" i="0" dirty="0">
                <a:solidFill>
                  <a:srgbClr val="0D0D0D"/>
                </a:solidFill>
                <a:effectLst/>
                <a:latin typeface="Söhne"/>
              </a:rPr>
              <a:t>The presence of online security appears to correlate with a lower churn rate of 14.64%, contrasting sharply with the higher churn rate of 41.77% among customers lacking such protection.</a:t>
            </a:r>
          </a:p>
          <a:p>
            <a:endParaRPr lang="en-CA" dirty="0"/>
          </a:p>
          <a:p>
            <a:r>
              <a:rPr lang="en-CA" b="1" dirty="0"/>
              <a:t>Churn rate:</a:t>
            </a:r>
          </a:p>
          <a:p>
            <a:r>
              <a:rPr lang="en-US" dirty="0">
                <a:solidFill>
                  <a:srgbClr val="0D0D0D"/>
                </a:solidFill>
                <a:latin typeface="Söhne"/>
              </a:rPr>
              <a:t>Online security – 14.64%</a:t>
            </a:r>
            <a:endParaRPr lang="en-CA" dirty="0"/>
          </a:p>
          <a:p>
            <a:r>
              <a:rPr lang="en-CA" dirty="0"/>
              <a:t>No online security – 41.77%</a:t>
            </a:r>
            <a:endParaRPr lang="en-US" dirty="0">
              <a:solidFill>
                <a:srgbClr val="0D0D0D"/>
              </a:solidFill>
              <a:latin typeface="Söhne"/>
            </a:endParaRPr>
          </a:p>
          <a:p>
            <a:endParaRPr lang="en-CA" dirty="0"/>
          </a:p>
        </p:txBody>
      </p:sp>
      <p:sp>
        <p:nvSpPr>
          <p:cNvPr id="10" name="Arrow: Notched Right 9">
            <a:extLst>
              <a:ext uri="{FF2B5EF4-FFF2-40B4-BE49-F238E27FC236}">
                <a16:creationId xmlns:a16="http://schemas.microsoft.com/office/drawing/2014/main" id="{8BA6F284-EB60-08C9-29B9-6CC1C3FCE5CB}"/>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0118FC0B-713A-1137-39D7-79A0B617EDB0}"/>
              </a:ext>
            </a:extLst>
          </p:cNvPr>
          <p:cNvSpPr/>
          <p:nvPr/>
        </p:nvSpPr>
        <p:spPr>
          <a:xfrm rot="10800000">
            <a:off x="6765988" y="4911635"/>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146" name="Picture 2">
            <a:extLst>
              <a:ext uri="{FF2B5EF4-FFF2-40B4-BE49-F238E27FC236}">
                <a16:creationId xmlns:a16="http://schemas.microsoft.com/office/drawing/2014/main" id="{4C5460B7-EA67-0649-61FA-2F4E76B78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34" y="506561"/>
            <a:ext cx="4346853" cy="341003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74F0057-915F-B6B7-D577-C7FF1FC89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140" y="3447969"/>
            <a:ext cx="4346853" cy="338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7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A9DA6-284C-6CDB-65D5-7CFE1E8A64D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1B72657-CFC9-8EF6-5636-2024B7630122}"/>
              </a:ext>
            </a:extLst>
          </p:cNvPr>
          <p:cNvSpPr txBox="1"/>
          <p:nvPr/>
        </p:nvSpPr>
        <p:spPr>
          <a:xfrm>
            <a:off x="755002" y="99060"/>
            <a:ext cx="5261610" cy="523220"/>
          </a:xfrm>
          <a:prstGeom prst="rect">
            <a:avLst/>
          </a:prstGeom>
          <a:noFill/>
        </p:spPr>
        <p:txBody>
          <a:bodyPr wrap="square" rtlCol="0">
            <a:spAutoFit/>
          </a:bodyPr>
          <a:lstStyle/>
          <a:p>
            <a:r>
              <a:rPr lang="en-CA" sz="2800" b="1" dirty="0"/>
              <a:t>Device Protection vs Churn</a:t>
            </a:r>
          </a:p>
        </p:txBody>
      </p:sp>
      <p:sp>
        <p:nvSpPr>
          <p:cNvPr id="5" name="TextBox 4">
            <a:extLst>
              <a:ext uri="{FF2B5EF4-FFF2-40B4-BE49-F238E27FC236}">
                <a16:creationId xmlns:a16="http://schemas.microsoft.com/office/drawing/2014/main" id="{08F1C396-B6BF-E8C9-603A-C02B5A84DB34}"/>
              </a:ext>
            </a:extLst>
          </p:cNvPr>
          <p:cNvSpPr txBox="1"/>
          <p:nvPr/>
        </p:nvSpPr>
        <p:spPr>
          <a:xfrm>
            <a:off x="7781514" y="2901370"/>
            <a:ext cx="4190996" cy="523220"/>
          </a:xfrm>
          <a:prstGeom prst="rect">
            <a:avLst/>
          </a:prstGeom>
          <a:noFill/>
        </p:spPr>
        <p:txBody>
          <a:bodyPr wrap="square" rtlCol="0">
            <a:spAutoFit/>
          </a:bodyPr>
          <a:lstStyle/>
          <a:p>
            <a:r>
              <a:rPr lang="en-CA" sz="2800" b="1" dirty="0"/>
              <a:t>Tech support vs Churn</a:t>
            </a:r>
          </a:p>
        </p:txBody>
      </p:sp>
      <p:sp>
        <p:nvSpPr>
          <p:cNvPr id="7" name="TextBox 6">
            <a:extLst>
              <a:ext uri="{FF2B5EF4-FFF2-40B4-BE49-F238E27FC236}">
                <a16:creationId xmlns:a16="http://schemas.microsoft.com/office/drawing/2014/main" id="{F4925C7E-9353-2BFD-E0E9-20878F24557E}"/>
              </a:ext>
            </a:extLst>
          </p:cNvPr>
          <p:cNvSpPr txBox="1"/>
          <p:nvPr/>
        </p:nvSpPr>
        <p:spPr>
          <a:xfrm>
            <a:off x="5776112" y="400413"/>
            <a:ext cx="6415888" cy="2031325"/>
          </a:xfrm>
          <a:prstGeom prst="rect">
            <a:avLst/>
          </a:prstGeom>
          <a:noFill/>
        </p:spPr>
        <p:txBody>
          <a:bodyPr wrap="square">
            <a:spAutoFit/>
          </a:bodyPr>
          <a:lstStyle/>
          <a:p>
            <a:r>
              <a:rPr lang="en-US" b="0" i="0" dirty="0">
                <a:solidFill>
                  <a:srgbClr val="0D0D0D"/>
                </a:solidFill>
                <a:effectLst/>
                <a:latin typeface="Söhne"/>
              </a:rPr>
              <a:t>Customers with device protection exhibit a relatively lower churn rate of 22.53%, in contrast to those without device protection, who demonstrate a higher churn rate of 39.14%.</a:t>
            </a:r>
          </a:p>
          <a:p>
            <a:r>
              <a:rPr lang="en-CA" dirty="0"/>
              <a:t>	</a:t>
            </a:r>
          </a:p>
          <a:p>
            <a:r>
              <a:rPr lang="en-CA" b="1" dirty="0"/>
              <a:t>Churn rate:</a:t>
            </a:r>
          </a:p>
          <a:p>
            <a:r>
              <a:rPr lang="en-CA" dirty="0"/>
              <a:t>Device Protection – 22.53%</a:t>
            </a:r>
          </a:p>
          <a:p>
            <a:r>
              <a:rPr lang="en-US" dirty="0">
                <a:solidFill>
                  <a:srgbClr val="0D0D0D"/>
                </a:solidFill>
                <a:latin typeface="Söhne"/>
              </a:rPr>
              <a:t>No Device protection – 39.14%</a:t>
            </a:r>
          </a:p>
        </p:txBody>
      </p:sp>
      <p:sp>
        <p:nvSpPr>
          <p:cNvPr id="9" name="TextBox 8">
            <a:extLst>
              <a:ext uri="{FF2B5EF4-FFF2-40B4-BE49-F238E27FC236}">
                <a16:creationId xmlns:a16="http://schemas.microsoft.com/office/drawing/2014/main" id="{035D7906-0F0F-D455-4C9F-218E93C873A0}"/>
              </a:ext>
            </a:extLst>
          </p:cNvPr>
          <p:cNvSpPr txBox="1"/>
          <p:nvPr/>
        </p:nvSpPr>
        <p:spPr>
          <a:xfrm>
            <a:off x="524694" y="4243332"/>
            <a:ext cx="5627742" cy="2308324"/>
          </a:xfrm>
          <a:prstGeom prst="rect">
            <a:avLst/>
          </a:prstGeom>
          <a:noFill/>
        </p:spPr>
        <p:txBody>
          <a:bodyPr wrap="square">
            <a:spAutoFit/>
          </a:bodyPr>
          <a:lstStyle/>
          <a:p>
            <a:r>
              <a:rPr lang="en-US" b="0" i="0" dirty="0">
                <a:solidFill>
                  <a:srgbClr val="0D0D0D"/>
                </a:solidFill>
                <a:effectLst/>
                <a:latin typeface="Söhne"/>
              </a:rPr>
              <a:t>Customers with access to tech support show a notably lower churn rate of 15.19%, while those without such support exhibit a higher churn rate of 41.64%.</a:t>
            </a:r>
          </a:p>
          <a:p>
            <a:endParaRPr lang="en-CA" dirty="0"/>
          </a:p>
          <a:p>
            <a:r>
              <a:rPr lang="en-CA" b="1" dirty="0"/>
              <a:t>Churn rate:</a:t>
            </a:r>
          </a:p>
          <a:p>
            <a:r>
              <a:rPr lang="en-US" dirty="0">
                <a:solidFill>
                  <a:srgbClr val="0D0D0D"/>
                </a:solidFill>
                <a:latin typeface="Söhne"/>
              </a:rPr>
              <a:t>Tech Support – 15.19%</a:t>
            </a:r>
            <a:endParaRPr lang="en-CA" dirty="0"/>
          </a:p>
          <a:p>
            <a:r>
              <a:rPr lang="en-CA" dirty="0"/>
              <a:t>No Tech support – 41.64%</a:t>
            </a:r>
            <a:endParaRPr lang="en-US" dirty="0">
              <a:solidFill>
                <a:srgbClr val="0D0D0D"/>
              </a:solidFill>
              <a:latin typeface="Söhne"/>
            </a:endParaRPr>
          </a:p>
          <a:p>
            <a:endParaRPr lang="en-CA" dirty="0"/>
          </a:p>
        </p:txBody>
      </p:sp>
      <p:sp>
        <p:nvSpPr>
          <p:cNvPr id="10" name="Arrow: Notched Right 9">
            <a:extLst>
              <a:ext uri="{FF2B5EF4-FFF2-40B4-BE49-F238E27FC236}">
                <a16:creationId xmlns:a16="http://schemas.microsoft.com/office/drawing/2014/main" id="{E8CB638F-383C-4B92-5AA6-0669F48E8322}"/>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A00F0D7B-6930-E139-EAB1-688E65BD16C7}"/>
              </a:ext>
            </a:extLst>
          </p:cNvPr>
          <p:cNvSpPr/>
          <p:nvPr/>
        </p:nvSpPr>
        <p:spPr>
          <a:xfrm rot="10800000">
            <a:off x="6424902" y="497628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72" name="Picture 4">
            <a:extLst>
              <a:ext uri="{FF2B5EF4-FFF2-40B4-BE49-F238E27FC236}">
                <a16:creationId xmlns:a16="http://schemas.microsoft.com/office/drawing/2014/main" id="{D1A1BFCA-D149-E3D7-2DB5-4DAF56D04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59" y="621117"/>
            <a:ext cx="4312475" cy="338306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93DA3AB-114D-1641-820C-CDC124BF8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685" y="3408988"/>
            <a:ext cx="4384621" cy="343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63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54B8B-3E1D-10A8-9514-7B77DF5D085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56C924-629C-F3B2-E173-B790041389F2}"/>
              </a:ext>
            </a:extLst>
          </p:cNvPr>
          <p:cNvSpPr txBox="1"/>
          <p:nvPr/>
        </p:nvSpPr>
        <p:spPr>
          <a:xfrm>
            <a:off x="755002" y="99060"/>
            <a:ext cx="5261610" cy="523220"/>
          </a:xfrm>
          <a:prstGeom prst="rect">
            <a:avLst/>
          </a:prstGeom>
          <a:noFill/>
        </p:spPr>
        <p:txBody>
          <a:bodyPr wrap="square" rtlCol="0">
            <a:spAutoFit/>
          </a:bodyPr>
          <a:lstStyle/>
          <a:p>
            <a:r>
              <a:rPr lang="en-CA" sz="2800" b="1" dirty="0"/>
              <a:t>Streaming TV vs Churn</a:t>
            </a:r>
          </a:p>
        </p:txBody>
      </p:sp>
      <p:sp>
        <p:nvSpPr>
          <p:cNvPr id="5" name="TextBox 4">
            <a:extLst>
              <a:ext uri="{FF2B5EF4-FFF2-40B4-BE49-F238E27FC236}">
                <a16:creationId xmlns:a16="http://schemas.microsoft.com/office/drawing/2014/main" id="{A25436F0-59DE-1BBA-EEF4-BCBEF7DF1892}"/>
              </a:ext>
            </a:extLst>
          </p:cNvPr>
          <p:cNvSpPr txBox="1"/>
          <p:nvPr/>
        </p:nvSpPr>
        <p:spPr>
          <a:xfrm>
            <a:off x="7496629" y="2752224"/>
            <a:ext cx="4456961" cy="954107"/>
          </a:xfrm>
          <a:prstGeom prst="rect">
            <a:avLst/>
          </a:prstGeom>
          <a:noFill/>
        </p:spPr>
        <p:txBody>
          <a:bodyPr wrap="square" rtlCol="0">
            <a:spAutoFit/>
          </a:bodyPr>
          <a:lstStyle/>
          <a:p>
            <a:r>
              <a:rPr lang="en-CA" sz="2800" b="1" dirty="0"/>
              <a:t>Streaming Movies vs Churn</a:t>
            </a:r>
          </a:p>
        </p:txBody>
      </p:sp>
      <p:sp>
        <p:nvSpPr>
          <p:cNvPr id="7" name="TextBox 6">
            <a:extLst>
              <a:ext uri="{FF2B5EF4-FFF2-40B4-BE49-F238E27FC236}">
                <a16:creationId xmlns:a16="http://schemas.microsoft.com/office/drawing/2014/main" id="{8306A0C0-8840-E2D1-FC59-090BFE3DDFAB}"/>
              </a:ext>
            </a:extLst>
          </p:cNvPr>
          <p:cNvSpPr txBox="1"/>
          <p:nvPr/>
        </p:nvSpPr>
        <p:spPr>
          <a:xfrm>
            <a:off x="5776112" y="400413"/>
            <a:ext cx="6415888" cy="2308324"/>
          </a:xfrm>
          <a:prstGeom prst="rect">
            <a:avLst/>
          </a:prstGeom>
          <a:noFill/>
        </p:spPr>
        <p:txBody>
          <a:bodyPr wrap="square">
            <a:spAutoFit/>
          </a:bodyPr>
          <a:lstStyle/>
          <a:p>
            <a:r>
              <a:rPr lang="en-US" b="0" i="0" dirty="0">
                <a:solidFill>
                  <a:srgbClr val="0D0D0D"/>
                </a:solidFill>
                <a:effectLst/>
                <a:latin typeface="Söhne"/>
              </a:rPr>
              <a:t>Customers with streaming TV services demonstrate a churn rate of 30.11%, while those without streaming TV services have a slightly higher churn rate of 33.53%.</a:t>
            </a:r>
          </a:p>
          <a:p>
            <a:r>
              <a:rPr lang="en-CA" dirty="0"/>
              <a:t>	</a:t>
            </a:r>
          </a:p>
          <a:p>
            <a:r>
              <a:rPr lang="en-CA" b="1" dirty="0"/>
              <a:t>Churn rate:</a:t>
            </a:r>
          </a:p>
          <a:p>
            <a:r>
              <a:rPr lang="en-US" dirty="0">
                <a:solidFill>
                  <a:srgbClr val="0D0D0D"/>
                </a:solidFill>
                <a:latin typeface="Söhne"/>
              </a:rPr>
              <a:t>With Streaming TV– 30.11%</a:t>
            </a:r>
          </a:p>
          <a:p>
            <a:r>
              <a:rPr lang="en-CA" dirty="0"/>
              <a:t>Without Streaming TV– 33.53%</a:t>
            </a:r>
          </a:p>
          <a:p>
            <a:r>
              <a:rPr lang="en-CA" dirty="0"/>
              <a:t>No Internet Service – 7.43%</a:t>
            </a:r>
          </a:p>
        </p:txBody>
      </p:sp>
      <p:sp>
        <p:nvSpPr>
          <p:cNvPr id="9" name="TextBox 8">
            <a:extLst>
              <a:ext uri="{FF2B5EF4-FFF2-40B4-BE49-F238E27FC236}">
                <a16:creationId xmlns:a16="http://schemas.microsoft.com/office/drawing/2014/main" id="{7B1F6F0D-4103-4E95-F8AC-ED343466967A}"/>
              </a:ext>
            </a:extLst>
          </p:cNvPr>
          <p:cNvSpPr txBox="1"/>
          <p:nvPr/>
        </p:nvSpPr>
        <p:spPr>
          <a:xfrm>
            <a:off x="696945" y="4076418"/>
            <a:ext cx="5627742" cy="2308324"/>
          </a:xfrm>
          <a:prstGeom prst="rect">
            <a:avLst/>
          </a:prstGeom>
          <a:noFill/>
        </p:spPr>
        <p:txBody>
          <a:bodyPr wrap="square">
            <a:spAutoFit/>
          </a:bodyPr>
          <a:lstStyle/>
          <a:p>
            <a:r>
              <a:rPr lang="en-US" b="0" i="0" dirty="0">
                <a:solidFill>
                  <a:srgbClr val="0D0D0D"/>
                </a:solidFill>
                <a:effectLst/>
                <a:latin typeface="Söhne"/>
              </a:rPr>
              <a:t>Customers with streaming movie services exhibit a churn rate of 29.95%, whereas those without streaming movie services show a slightly higher churn rate of 33.72%.</a:t>
            </a:r>
          </a:p>
          <a:p>
            <a:endParaRPr lang="en-CA" dirty="0"/>
          </a:p>
          <a:p>
            <a:r>
              <a:rPr lang="en-CA" b="1" dirty="0"/>
              <a:t>Churn rate:</a:t>
            </a:r>
          </a:p>
          <a:p>
            <a:r>
              <a:rPr lang="en-US" dirty="0">
                <a:solidFill>
                  <a:srgbClr val="0D0D0D"/>
                </a:solidFill>
                <a:latin typeface="Söhne"/>
              </a:rPr>
              <a:t>With Streaming Movies – 29.95%</a:t>
            </a:r>
            <a:endParaRPr lang="en-CA" dirty="0"/>
          </a:p>
          <a:p>
            <a:r>
              <a:rPr lang="en-CA" dirty="0"/>
              <a:t>Without Streaming Movies – 33.72%</a:t>
            </a:r>
            <a:endParaRPr lang="en-US" dirty="0">
              <a:solidFill>
                <a:srgbClr val="0D0D0D"/>
              </a:solidFill>
              <a:latin typeface="Söhne"/>
            </a:endParaRPr>
          </a:p>
          <a:p>
            <a:endParaRPr lang="en-CA" dirty="0"/>
          </a:p>
        </p:txBody>
      </p:sp>
      <p:sp>
        <p:nvSpPr>
          <p:cNvPr id="10" name="Arrow: Notched Right 9">
            <a:extLst>
              <a:ext uri="{FF2B5EF4-FFF2-40B4-BE49-F238E27FC236}">
                <a16:creationId xmlns:a16="http://schemas.microsoft.com/office/drawing/2014/main" id="{3C877893-9F17-5DBA-40E5-55631A14AC26}"/>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5B6C1CAD-CA07-4CDE-A5F2-CD1B9E5422F3}"/>
              </a:ext>
            </a:extLst>
          </p:cNvPr>
          <p:cNvSpPr/>
          <p:nvPr/>
        </p:nvSpPr>
        <p:spPr>
          <a:xfrm rot="10800000">
            <a:off x="6591817" y="4802778"/>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194" name="Picture 2">
            <a:extLst>
              <a:ext uri="{FF2B5EF4-FFF2-40B4-BE49-F238E27FC236}">
                <a16:creationId xmlns:a16="http://schemas.microsoft.com/office/drawing/2014/main" id="{4A965911-8B98-28FD-3350-0DC96726D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47" y="670682"/>
            <a:ext cx="4279677" cy="335733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BE2F3CC-66F8-2F66-1AE2-88288D94C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278" y="3248040"/>
            <a:ext cx="4510353" cy="353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5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24846-55A6-C63F-DE78-3ED576A5088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0BD406-C8E8-0306-1ADE-F9B393AD52B5}"/>
              </a:ext>
            </a:extLst>
          </p:cNvPr>
          <p:cNvSpPr txBox="1"/>
          <p:nvPr/>
        </p:nvSpPr>
        <p:spPr>
          <a:xfrm>
            <a:off x="755002" y="99060"/>
            <a:ext cx="5261610" cy="523220"/>
          </a:xfrm>
          <a:prstGeom prst="rect">
            <a:avLst/>
          </a:prstGeom>
          <a:noFill/>
        </p:spPr>
        <p:txBody>
          <a:bodyPr wrap="square" rtlCol="0">
            <a:spAutoFit/>
          </a:bodyPr>
          <a:lstStyle/>
          <a:p>
            <a:r>
              <a:rPr lang="en-CA" sz="2800" b="1" dirty="0"/>
              <a:t>Paperless Billing vs Churn</a:t>
            </a:r>
          </a:p>
        </p:txBody>
      </p:sp>
      <p:sp>
        <p:nvSpPr>
          <p:cNvPr id="5" name="TextBox 4">
            <a:extLst>
              <a:ext uri="{FF2B5EF4-FFF2-40B4-BE49-F238E27FC236}">
                <a16:creationId xmlns:a16="http://schemas.microsoft.com/office/drawing/2014/main" id="{20B7F6F1-ED9D-1567-07C7-5052B7EDB186}"/>
              </a:ext>
            </a:extLst>
          </p:cNvPr>
          <p:cNvSpPr txBox="1"/>
          <p:nvPr/>
        </p:nvSpPr>
        <p:spPr>
          <a:xfrm>
            <a:off x="7489371" y="2985736"/>
            <a:ext cx="4456961" cy="523220"/>
          </a:xfrm>
          <a:prstGeom prst="rect">
            <a:avLst/>
          </a:prstGeom>
          <a:noFill/>
        </p:spPr>
        <p:txBody>
          <a:bodyPr wrap="square" rtlCol="0">
            <a:spAutoFit/>
          </a:bodyPr>
          <a:lstStyle/>
          <a:p>
            <a:r>
              <a:rPr lang="en-CA" sz="2800" b="1" dirty="0"/>
              <a:t>Payment method vs Churn</a:t>
            </a:r>
          </a:p>
        </p:txBody>
      </p:sp>
      <p:sp>
        <p:nvSpPr>
          <p:cNvPr id="7" name="TextBox 6">
            <a:extLst>
              <a:ext uri="{FF2B5EF4-FFF2-40B4-BE49-F238E27FC236}">
                <a16:creationId xmlns:a16="http://schemas.microsoft.com/office/drawing/2014/main" id="{C27E37B5-884A-58E4-B038-CDD6EAA47F61}"/>
              </a:ext>
            </a:extLst>
          </p:cNvPr>
          <p:cNvSpPr txBox="1"/>
          <p:nvPr/>
        </p:nvSpPr>
        <p:spPr>
          <a:xfrm>
            <a:off x="5776112" y="400413"/>
            <a:ext cx="6415888" cy="2031325"/>
          </a:xfrm>
          <a:prstGeom prst="rect">
            <a:avLst/>
          </a:prstGeom>
          <a:noFill/>
        </p:spPr>
        <p:txBody>
          <a:bodyPr wrap="square">
            <a:spAutoFit/>
          </a:bodyPr>
          <a:lstStyle/>
          <a:p>
            <a:r>
              <a:rPr lang="en-US" b="0" i="0" dirty="0">
                <a:solidFill>
                  <a:srgbClr val="0D0D0D"/>
                </a:solidFill>
                <a:effectLst/>
                <a:latin typeface="Söhne"/>
              </a:rPr>
              <a:t>Customers enrolled in paperless billing display a higher churn rate of 33.58%, whereas those not enrolled have a notably lower churn rate of 16.37%.</a:t>
            </a:r>
          </a:p>
          <a:p>
            <a:r>
              <a:rPr lang="en-CA" dirty="0"/>
              <a:t>	</a:t>
            </a:r>
          </a:p>
          <a:p>
            <a:r>
              <a:rPr lang="en-CA" b="1" dirty="0"/>
              <a:t>Churn rate:</a:t>
            </a:r>
          </a:p>
          <a:p>
            <a:r>
              <a:rPr lang="en-US" dirty="0">
                <a:solidFill>
                  <a:srgbClr val="0D0D0D"/>
                </a:solidFill>
                <a:latin typeface="Söhne"/>
              </a:rPr>
              <a:t>With Paperless Billing – 33.58%</a:t>
            </a:r>
          </a:p>
          <a:p>
            <a:r>
              <a:rPr lang="en-CA" dirty="0"/>
              <a:t>Without – 16.37%</a:t>
            </a:r>
          </a:p>
        </p:txBody>
      </p:sp>
      <p:sp>
        <p:nvSpPr>
          <p:cNvPr id="9" name="TextBox 8">
            <a:extLst>
              <a:ext uri="{FF2B5EF4-FFF2-40B4-BE49-F238E27FC236}">
                <a16:creationId xmlns:a16="http://schemas.microsoft.com/office/drawing/2014/main" id="{BCB7AD64-9FFD-9A1E-2FE6-559053C94BF0}"/>
              </a:ext>
            </a:extLst>
          </p:cNvPr>
          <p:cNvSpPr txBox="1"/>
          <p:nvPr/>
        </p:nvSpPr>
        <p:spPr>
          <a:xfrm>
            <a:off x="733186" y="4207046"/>
            <a:ext cx="5627742" cy="2862322"/>
          </a:xfrm>
          <a:prstGeom prst="rect">
            <a:avLst/>
          </a:prstGeom>
          <a:noFill/>
        </p:spPr>
        <p:txBody>
          <a:bodyPr wrap="square">
            <a:spAutoFit/>
          </a:bodyPr>
          <a:lstStyle/>
          <a:p>
            <a:r>
              <a:rPr lang="en-US" b="0" i="0" dirty="0">
                <a:solidFill>
                  <a:srgbClr val="0D0D0D"/>
                </a:solidFill>
                <a:effectLst/>
                <a:latin typeface="Söhne"/>
              </a:rPr>
              <a:t>Customers using electronic check for payments exhibit a substantially higher churn rate of 45.28% compared to other payment methods.</a:t>
            </a:r>
          </a:p>
          <a:p>
            <a:endParaRPr lang="en-US" dirty="0">
              <a:solidFill>
                <a:srgbClr val="0D0D0D"/>
              </a:solidFill>
              <a:latin typeface="Söhne"/>
            </a:endParaRPr>
          </a:p>
          <a:p>
            <a:r>
              <a:rPr lang="en-CA" b="1" dirty="0"/>
              <a:t>Churn rate:</a:t>
            </a:r>
          </a:p>
          <a:p>
            <a:r>
              <a:rPr lang="en-US" dirty="0">
                <a:solidFill>
                  <a:srgbClr val="0D0D0D"/>
                </a:solidFill>
                <a:latin typeface="Söhne"/>
              </a:rPr>
              <a:t>Electronic check – 45.28%</a:t>
            </a:r>
            <a:endParaRPr lang="en-CA" dirty="0"/>
          </a:p>
          <a:p>
            <a:r>
              <a:rPr lang="en-CA" dirty="0"/>
              <a:t>Mailed check – 19.20%</a:t>
            </a:r>
          </a:p>
          <a:p>
            <a:r>
              <a:rPr lang="en-US" dirty="0">
                <a:solidFill>
                  <a:srgbClr val="0D0D0D"/>
                </a:solidFill>
                <a:latin typeface="Söhne"/>
              </a:rPr>
              <a:t>Transfer - 16.73%</a:t>
            </a:r>
          </a:p>
          <a:p>
            <a:r>
              <a:rPr lang="en-US" dirty="0">
                <a:solidFill>
                  <a:srgbClr val="0D0D0D"/>
                </a:solidFill>
                <a:latin typeface="Söhne"/>
              </a:rPr>
              <a:t>Card - 15.25%</a:t>
            </a:r>
          </a:p>
          <a:p>
            <a:endParaRPr lang="en-CA" dirty="0"/>
          </a:p>
        </p:txBody>
      </p:sp>
      <p:sp>
        <p:nvSpPr>
          <p:cNvPr id="10" name="Arrow: Notched Right 9">
            <a:extLst>
              <a:ext uri="{FF2B5EF4-FFF2-40B4-BE49-F238E27FC236}">
                <a16:creationId xmlns:a16="http://schemas.microsoft.com/office/drawing/2014/main" id="{2E7B37EB-4197-FEEA-4FB2-7D083E6A92BF}"/>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76961CDC-7EE1-34B0-49CF-581BD317C85E}"/>
              </a:ext>
            </a:extLst>
          </p:cNvPr>
          <p:cNvSpPr/>
          <p:nvPr/>
        </p:nvSpPr>
        <p:spPr>
          <a:xfrm rot="10800000">
            <a:off x="6687994" y="4963464"/>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42" name="Picture 2">
            <a:extLst>
              <a:ext uri="{FF2B5EF4-FFF2-40B4-BE49-F238E27FC236}">
                <a16:creationId xmlns:a16="http://schemas.microsoft.com/office/drawing/2014/main" id="{606F130C-6EFC-23FA-A007-3BBEA4264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34" y="625268"/>
            <a:ext cx="4399269" cy="34511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F6DFCA7-6801-FF52-8A6C-FFE879BFF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799" y="3429000"/>
            <a:ext cx="4441819" cy="337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09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E398A-8D74-28B7-F17E-51CF0165208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5AE74-F4F0-70A3-3C45-55142FBD57DF}"/>
              </a:ext>
            </a:extLst>
          </p:cNvPr>
          <p:cNvSpPr txBox="1"/>
          <p:nvPr/>
        </p:nvSpPr>
        <p:spPr>
          <a:xfrm>
            <a:off x="1342831" y="94143"/>
            <a:ext cx="5261610" cy="523220"/>
          </a:xfrm>
          <a:prstGeom prst="rect">
            <a:avLst/>
          </a:prstGeom>
          <a:noFill/>
        </p:spPr>
        <p:txBody>
          <a:bodyPr wrap="square" rtlCol="0">
            <a:spAutoFit/>
          </a:bodyPr>
          <a:lstStyle/>
          <a:p>
            <a:r>
              <a:rPr lang="en-CA" sz="2800" b="1" dirty="0"/>
              <a:t>Contract vs Churn</a:t>
            </a:r>
          </a:p>
        </p:txBody>
      </p:sp>
      <p:sp>
        <p:nvSpPr>
          <p:cNvPr id="5" name="TextBox 4">
            <a:extLst>
              <a:ext uri="{FF2B5EF4-FFF2-40B4-BE49-F238E27FC236}">
                <a16:creationId xmlns:a16="http://schemas.microsoft.com/office/drawing/2014/main" id="{FFEDD1B0-FEE4-FF86-7612-6D26957E6473}"/>
              </a:ext>
            </a:extLst>
          </p:cNvPr>
          <p:cNvSpPr txBox="1"/>
          <p:nvPr/>
        </p:nvSpPr>
        <p:spPr>
          <a:xfrm>
            <a:off x="7917542" y="3045785"/>
            <a:ext cx="4456961" cy="523220"/>
          </a:xfrm>
          <a:prstGeom prst="rect">
            <a:avLst/>
          </a:prstGeom>
          <a:noFill/>
        </p:spPr>
        <p:txBody>
          <a:bodyPr wrap="square" rtlCol="0">
            <a:spAutoFit/>
          </a:bodyPr>
          <a:lstStyle/>
          <a:p>
            <a:r>
              <a:rPr lang="en-CA" sz="2800" b="1" dirty="0"/>
              <a:t>Tenure group vs Churn</a:t>
            </a:r>
          </a:p>
        </p:txBody>
      </p:sp>
      <p:sp>
        <p:nvSpPr>
          <p:cNvPr id="7" name="TextBox 6">
            <a:extLst>
              <a:ext uri="{FF2B5EF4-FFF2-40B4-BE49-F238E27FC236}">
                <a16:creationId xmlns:a16="http://schemas.microsoft.com/office/drawing/2014/main" id="{0DBAFDCC-B7AD-537F-C98D-269055F5908F}"/>
              </a:ext>
            </a:extLst>
          </p:cNvPr>
          <p:cNvSpPr txBox="1"/>
          <p:nvPr/>
        </p:nvSpPr>
        <p:spPr>
          <a:xfrm>
            <a:off x="5776112" y="400413"/>
            <a:ext cx="6415888" cy="2862322"/>
          </a:xfrm>
          <a:prstGeom prst="rect">
            <a:avLst/>
          </a:prstGeom>
          <a:noFill/>
        </p:spPr>
        <p:txBody>
          <a:bodyPr wrap="square">
            <a:spAutoFit/>
          </a:bodyPr>
          <a:lstStyle/>
          <a:p>
            <a:r>
              <a:rPr lang="en-US" b="0" i="0" dirty="0">
                <a:solidFill>
                  <a:srgbClr val="0D0D0D"/>
                </a:solidFill>
                <a:effectLst/>
                <a:latin typeface="Söhne"/>
              </a:rPr>
              <a:t>Customers with month-to-month contracts exhibit the highest churn rate at 42.70%, whereas those with one-year contracts show a significantly lower churn rate of 11.27%. Interestingly, customers with two-year contracts demonstrate the lowest churn rate at 2.84%.</a:t>
            </a:r>
          </a:p>
          <a:p>
            <a:r>
              <a:rPr lang="en-CA" dirty="0"/>
              <a:t>	</a:t>
            </a:r>
          </a:p>
          <a:p>
            <a:r>
              <a:rPr lang="en-CA" b="1" dirty="0"/>
              <a:t>Churn rate:</a:t>
            </a:r>
          </a:p>
          <a:p>
            <a:r>
              <a:rPr lang="en-US" dirty="0">
                <a:solidFill>
                  <a:srgbClr val="0D0D0D"/>
                </a:solidFill>
                <a:latin typeface="Söhne"/>
              </a:rPr>
              <a:t>Month to Month Contract – 42.70%</a:t>
            </a:r>
          </a:p>
          <a:p>
            <a:r>
              <a:rPr lang="en-CA" dirty="0"/>
              <a:t>One-year Contract – 11.27%</a:t>
            </a:r>
          </a:p>
          <a:p>
            <a:r>
              <a:rPr lang="en-CA" dirty="0"/>
              <a:t>Two Year – 2.84%</a:t>
            </a:r>
          </a:p>
        </p:txBody>
      </p:sp>
      <p:sp>
        <p:nvSpPr>
          <p:cNvPr id="9" name="TextBox 8">
            <a:extLst>
              <a:ext uri="{FF2B5EF4-FFF2-40B4-BE49-F238E27FC236}">
                <a16:creationId xmlns:a16="http://schemas.microsoft.com/office/drawing/2014/main" id="{EE1CA790-7CFB-880D-526A-9FB3F96B55B8}"/>
              </a:ext>
            </a:extLst>
          </p:cNvPr>
          <p:cNvSpPr txBox="1"/>
          <p:nvPr/>
        </p:nvSpPr>
        <p:spPr>
          <a:xfrm>
            <a:off x="696945" y="4076418"/>
            <a:ext cx="5627742" cy="2308324"/>
          </a:xfrm>
          <a:prstGeom prst="rect">
            <a:avLst/>
          </a:prstGeom>
          <a:noFill/>
        </p:spPr>
        <p:txBody>
          <a:bodyPr wrap="square">
            <a:spAutoFit/>
          </a:bodyPr>
          <a:lstStyle/>
          <a:p>
            <a:r>
              <a:rPr lang="en-CA" dirty="0"/>
              <a:t>It is revealed that customers with less tenure are likely to churn more while those with long tenure churn less.</a:t>
            </a:r>
          </a:p>
          <a:p>
            <a:endParaRPr lang="en-CA" dirty="0"/>
          </a:p>
          <a:p>
            <a:r>
              <a:rPr lang="en-CA" b="1" dirty="0"/>
              <a:t>Churn rate:</a:t>
            </a:r>
          </a:p>
          <a:p>
            <a:r>
              <a:rPr lang="en-US" dirty="0">
                <a:solidFill>
                  <a:srgbClr val="0D0D0D"/>
                </a:solidFill>
                <a:latin typeface="Söhne"/>
              </a:rPr>
              <a:t>Tenure group</a:t>
            </a:r>
          </a:p>
          <a:p>
            <a:r>
              <a:rPr lang="en-US" dirty="0">
                <a:solidFill>
                  <a:srgbClr val="0D0D0D"/>
                </a:solidFill>
                <a:latin typeface="Söhne"/>
              </a:rPr>
              <a:t>1-12 – 47.67%</a:t>
            </a:r>
          </a:p>
          <a:p>
            <a:r>
              <a:rPr lang="en-US" dirty="0">
                <a:solidFill>
                  <a:srgbClr val="0D0D0D"/>
                </a:solidFill>
                <a:latin typeface="Söhne"/>
              </a:rPr>
              <a:t>61-72 – 6.6%</a:t>
            </a:r>
            <a:endParaRPr lang="en-CA" dirty="0"/>
          </a:p>
          <a:p>
            <a:endParaRPr lang="en-CA" dirty="0"/>
          </a:p>
        </p:txBody>
      </p:sp>
      <p:sp>
        <p:nvSpPr>
          <p:cNvPr id="10" name="Arrow: Notched Right 9">
            <a:extLst>
              <a:ext uri="{FF2B5EF4-FFF2-40B4-BE49-F238E27FC236}">
                <a16:creationId xmlns:a16="http://schemas.microsoft.com/office/drawing/2014/main" id="{4E47A88B-6553-1742-4D83-9FBCF6494CEE}"/>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C99951AA-0AC9-FE79-3D6C-25F52B483849}"/>
              </a:ext>
            </a:extLst>
          </p:cNvPr>
          <p:cNvSpPr/>
          <p:nvPr/>
        </p:nvSpPr>
        <p:spPr>
          <a:xfrm rot="10800000">
            <a:off x="6765988" y="4911635"/>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218" name="Picture 2">
            <a:extLst>
              <a:ext uri="{FF2B5EF4-FFF2-40B4-BE49-F238E27FC236}">
                <a16:creationId xmlns:a16="http://schemas.microsoft.com/office/drawing/2014/main" id="{5F5CD35D-843B-6943-BC58-B2954721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21" y="668224"/>
            <a:ext cx="4279677" cy="335733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89ED0B9-DBC0-B0D1-2EDD-5D6801805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2953" y="3508956"/>
            <a:ext cx="4202533" cy="329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34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4D847-FCFD-3C41-650B-8C2771964397}"/>
              </a:ext>
            </a:extLst>
          </p:cNvPr>
          <p:cNvSpPr>
            <a:spLocks noGrp="1"/>
          </p:cNvSpPr>
          <p:nvPr>
            <p:ph type="title"/>
          </p:nvPr>
        </p:nvSpPr>
        <p:spPr>
          <a:xfrm>
            <a:off x="6736501" y="3164746"/>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Numerical Analysis</a:t>
            </a:r>
          </a:p>
        </p:txBody>
      </p:sp>
      <p:pic>
        <p:nvPicPr>
          <p:cNvPr id="6" name="Graphic 5" descr="Bar chart">
            <a:extLst>
              <a:ext uri="{FF2B5EF4-FFF2-40B4-BE49-F238E27FC236}">
                <a16:creationId xmlns:a16="http://schemas.microsoft.com/office/drawing/2014/main" id="{8D795BBF-C3DD-0BD2-7E47-E60AADA31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778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055A5-BE58-A800-72D7-BC0C3DE62CCE}"/>
              </a:ext>
            </a:extLst>
          </p:cNvPr>
          <p:cNvSpPr>
            <a:spLocks noGrp="1"/>
          </p:cNvSpPr>
          <p:nvPr>
            <p:ph type="title"/>
          </p:nvPr>
        </p:nvSpPr>
        <p:spPr>
          <a:xfrm>
            <a:off x="630935" y="639520"/>
            <a:ext cx="3925963" cy="1719072"/>
          </a:xfrm>
        </p:spPr>
        <p:txBody>
          <a:bodyPr vert="horz" lIns="91440" tIns="45720" rIns="91440" bIns="45720" rtlCol="0" anchor="b">
            <a:normAutofit/>
          </a:bodyPr>
          <a:lstStyle/>
          <a:p>
            <a:r>
              <a:rPr lang="en-US" sz="3800" b="1" kern="1200" dirty="0">
                <a:solidFill>
                  <a:schemeClr val="tx1"/>
                </a:solidFill>
                <a:latin typeface="+mj-lt"/>
                <a:ea typeface="+mj-ea"/>
                <a:cs typeface="+mj-cs"/>
              </a:rPr>
              <a:t>Monthly Charges vs Churn</a:t>
            </a:r>
          </a:p>
        </p:txBody>
      </p:sp>
      <p:sp>
        <p:nvSpPr>
          <p:cNvPr id="112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0A3CC7-5B35-9A96-FD56-442964B064B1}"/>
              </a:ext>
            </a:extLst>
          </p:cNvPr>
          <p:cNvSpPr txBox="1"/>
          <p:nvPr/>
        </p:nvSpPr>
        <p:spPr>
          <a:xfrm>
            <a:off x="405963" y="2998112"/>
            <a:ext cx="4478093" cy="3410712"/>
          </a:xfrm>
          <a:prstGeom prst="rect">
            <a:avLst/>
          </a:prstGeom>
        </p:spPr>
        <p:txBody>
          <a:bodyPr vert="horz" lIns="91440" tIns="45720" rIns="91440" bIns="45720" rtlCol="0" anchor="t">
            <a:normAutofit/>
          </a:bodyPr>
          <a:lstStyle/>
          <a:p>
            <a:pPr algn="just">
              <a:lnSpc>
                <a:spcPct val="90000"/>
              </a:lnSpc>
              <a:spcAft>
                <a:spcPts val="600"/>
              </a:spcAft>
            </a:pPr>
            <a:r>
              <a:rPr lang="en-US" sz="2000" b="0" i="0" dirty="0">
                <a:effectLst/>
              </a:rPr>
              <a:t>There exists a direct proportionality between monthly charges and churn, indicating that as the monthly charges increase, the churn rate also increases. This suggests that higher monthly charges may contribute to a higher likelihood of churn among customers.</a:t>
            </a:r>
            <a:endParaRPr lang="en-US" sz="2000" dirty="0"/>
          </a:p>
        </p:txBody>
      </p:sp>
      <p:pic>
        <p:nvPicPr>
          <p:cNvPr id="11266" name="Picture 2">
            <a:extLst>
              <a:ext uri="{FF2B5EF4-FFF2-40B4-BE49-F238E27FC236}">
                <a16:creationId xmlns:a16="http://schemas.microsoft.com/office/drawing/2014/main" id="{16F6E4C0-A2D4-32BF-D734-AA17CBB86B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0884" y="1213394"/>
            <a:ext cx="6367131" cy="483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DC07D0-A7DD-0BC9-75F2-225C4E9974E5}"/>
            </a:ext>
          </a:extLst>
        </p:cNvPr>
        <p:cNvGrpSpPr/>
        <p:nvPr/>
      </p:nvGrpSpPr>
      <p:grpSpPr>
        <a:xfrm>
          <a:off x="0" y="0"/>
          <a:ext cx="0" cy="0"/>
          <a:chOff x="0" y="0"/>
          <a:chExt cx="0" cy="0"/>
        </a:xfrm>
      </p:grpSpPr>
      <p:sp useBgFill="1">
        <p:nvSpPr>
          <p:cNvPr id="12297" name="Rectangle 1229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3EB1E-4930-B56C-5C7C-D1A974705FC2}"/>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4600" b="1" kern="1200" dirty="0">
                <a:solidFill>
                  <a:schemeClr val="tx1"/>
                </a:solidFill>
                <a:latin typeface="+mj-lt"/>
                <a:ea typeface="+mj-ea"/>
                <a:cs typeface="+mj-cs"/>
              </a:rPr>
              <a:t>Total Charges vs Churn</a:t>
            </a:r>
          </a:p>
        </p:txBody>
      </p:sp>
      <p:sp>
        <p:nvSpPr>
          <p:cNvPr id="1229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2FB1A0B-1FE0-2DD1-B194-324B23B5126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When total charges are lower, there is a corresponding increase in churn rate. This suggests an inverse relationship between total charges and churn, indicating that customers with lower total charges are more likely to churn.</a:t>
            </a:r>
            <a:endParaRPr lang="en-US" sz="2200"/>
          </a:p>
        </p:txBody>
      </p:sp>
      <p:pic>
        <p:nvPicPr>
          <p:cNvPr id="12292" name="Picture 4">
            <a:extLst>
              <a:ext uri="{FF2B5EF4-FFF2-40B4-BE49-F238E27FC236}">
                <a16:creationId xmlns:a16="http://schemas.microsoft.com/office/drawing/2014/main" id="{94F8D821-EB60-A1C6-0ED7-1208027AA2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88326"/>
            <a:ext cx="6903720" cy="528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13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extBox 6">
            <a:extLst>
              <a:ext uri="{FF2B5EF4-FFF2-40B4-BE49-F238E27FC236}">
                <a16:creationId xmlns:a16="http://schemas.microsoft.com/office/drawing/2014/main" id="{C4835C99-DAB4-37F1-DC32-26B365A26C8C}"/>
              </a:ext>
            </a:extLst>
          </p:cNvPr>
          <p:cNvGraphicFramePr/>
          <p:nvPr>
            <p:extLst>
              <p:ext uri="{D42A27DB-BD31-4B8C-83A1-F6EECF244321}">
                <p14:modId xmlns:p14="http://schemas.microsoft.com/office/powerpoint/2010/main" val="2662964148"/>
              </p:ext>
            </p:extLst>
          </p:nvPr>
        </p:nvGraphicFramePr>
        <p:xfrm>
          <a:off x="858728" y="934510"/>
          <a:ext cx="9848150" cy="4988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171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C265-2E65-1AD5-4151-B6C5FBC40ABB}"/>
              </a:ext>
            </a:extLst>
          </p:cNvPr>
          <p:cNvSpPr>
            <a:spLocks noGrp="1"/>
          </p:cNvSpPr>
          <p:nvPr>
            <p:ph type="title"/>
          </p:nvPr>
        </p:nvSpPr>
        <p:spPr>
          <a:xfrm>
            <a:off x="838199" y="205468"/>
            <a:ext cx="10889343" cy="1325563"/>
          </a:xfrm>
        </p:spPr>
        <p:txBody>
          <a:bodyPr>
            <a:normAutofit/>
          </a:bodyPr>
          <a:lstStyle/>
          <a:p>
            <a:r>
              <a:rPr lang="en-CA" sz="3600" b="1" dirty="0"/>
              <a:t>Correlation of each variable to Target Variable  “Churn”</a:t>
            </a:r>
          </a:p>
        </p:txBody>
      </p:sp>
      <p:pic>
        <p:nvPicPr>
          <p:cNvPr id="14338" name="Picture 2">
            <a:extLst>
              <a:ext uri="{FF2B5EF4-FFF2-40B4-BE49-F238E27FC236}">
                <a16:creationId xmlns:a16="http://schemas.microsoft.com/office/drawing/2014/main" id="{4F59F27C-4A57-59F1-6F98-8C4F1F6F38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1956" y="1211943"/>
            <a:ext cx="8034443" cy="5595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A08DBD-40AA-DB71-C38A-6F35A7124B03}"/>
              </a:ext>
            </a:extLst>
          </p:cNvPr>
          <p:cNvSpPr txBox="1"/>
          <p:nvPr/>
        </p:nvSpPr>
        <p:spPr>
          <a:xfrm>
            <a:off x="166915" y="2690336"/>
            <a:ext cx="3773714" cy="1477328"/>
          </a:xfrm>
          <a:prstGeom prst="rect">
            <a:avLst/>
          </a:prstGeom>
          <a:noFill/>
        </p:spPr>
        <p:txBody>
          <a:bodyPr wrap="square" rtlCol="0">
            <a:spAutoFit/>
          </a:bodyPr>
          <a:lstStyle/>
          <a:p>
            <a:r>
              <a:rPr lang="en-CA" dirty="0"/>
              <a:t>Variables such as </a:t>
            </a:r>
            <a:r>
              <a:rPr lang="en-CA" dirty="0" err="1"/>
              <a:t>Contract_Month</a:t>
            </a:r>
            <a:r>
              <a:rPr lang="en-CA" dirty="0"/>
              <a:t>-to-month, </a:t>
            </a:r>
            <a:r>
              <a:rPr lang="en-CA" dirty="0" err="1"/>
              <a:t>OnlineSecurity_No</a:t>
            </a:r>
            <a:r>
              <a:rPr lang="en-CA" dirty="0"/>
              <a:t>, </a:t>
            </a:r>
            <a:r>
              <a:rPr lang="en-CA" dirty="0" err="1"/>
              <a:t>TechSupport_No</a:t>
            </a:r>
            <a:r>
              <a:rPr lang="en-CA" dirty="0"/>
              <a:t>, tenure_group_1-12 have a positive high correlation to Churn variable.</a:t>
            </a:r>
          </a:p>
        </p:txBody>
      </p:sp>
    </p:spTree>
    <p:extLst>
      <p:ext uri="{BB962C8B-B14F-4D97-AF65-F5344CB8AC3E}">
        <p14:creationId xmlns:p14="http://schemas.microsoft.com/office/powerpoint/2010/main" val="348297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27CC7-0372-A078-B944-9A1EEED445E9}"/>
              </a:ext>
            </a:extLst>
          </p:cNvPr>
          <p:cNvSpPr>
            <a:spLocks noGrp="1"/>
          </p:cNvSpPr>
          <p:nvPr>
            <p:ph type="title"/>
          </p:nvPr>
        </p:nvSpPr>
        <p:spPr>
          <a:xfrm>
            <a:off x="6636862" y="3135718"/>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Bivariate Analysis</a:t>
            </a:r>
          </a:p>
        </p:txBody>
      </p:sp>
      <p:pic>
        <p:nvPicPr>
          <p:cNvPr id="6" name="Graphic 5" descr="Bar chart">
            <a:extLst>
              <a:ext uri="{FF2B5EF4-FFF2-40B4-BE49-F238E27FC236}">
                <a16:creationId xmlns:a16="http://schemas.microsoft.com/office/drawing/2014/main" id="{186BED91-6104-6162-5A22-9D5EC757F6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53481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7D4B-99F0-1AD4-996B-0FCCDA5EBB97}"/>
              </a:ext>
            </a:extLst>
          </p:cNvPr>
          <p:cNvSpPr>
            <a:spLocks noGrp="1"/>
          </p:cNvSpPr>
          <p:nvPr>
            <p:ph type="title"/>
          </p:nvPr>
        </p:nvSpPr>
        <p:spPr/>
        <p:txBody>
          <a:bodyPr>
            <a:normAutofit/>
          </a:bodyPr>
          <a:lstStyle/>
          <a:p>
            <a:r>
              <a:rPr lang="en-CA" sz="3600" b="1" dirty="0"/>
              <a:t>Distribution of Gender and Partner for Churned and Non-Churned Customers</a:t>
            </a:r>
          </a:p>
        </p:txBody>
      </p:sp>
      <p:pic>
        <p:nvPicPr>
          <p:cNvPr id="2050" name="Picture 2">
            <a:extLst>
              <a:ext uri="{FF2B5EF4-FFF2-40B4-BE49-F238E27FC236}">
                <a16:creationId xmlns:a16="http://schemas.microsoft.com/office/drawing/2014/main" id="{73793677-7FD0-846D-4360-91C588BE1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68" y="1706845"/>
            <a:ext cx="4344312" cy="34617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4EC160-A9A7-A1F2-5FE4-609A97289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190" y="1673242"/>
            <a:ext cx="4476218" cy="35115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C85772-7C56-62C5-0B88-E6203B11FF84}"/>
              </a:ext>
            </a:extLst>
          </p:cNvPr>
          <p:cNvSpPr txBox="1"/>
          <p:nvPr/>
        </p:nvSpPr>
        <p:spPr>
          <a:xfrm>
            <a:off x="953551" y="5168600"/>
            <a:ext cx="3798842" cy="1477328"/>
          </a:xfrm>
          <a:prstGeom prst="rect">
            <a:avLst/>
          </a:prstGeom>
          <a:noFill/>
        </p:spPr>
        <p:txBody>
          <a:bodyPr wrap="square" rtlCol="0">
            <a:spAutoFit/>
          </a:bodyPr>
          <a:lstStyle/>
          <a:p>
            <a:pPr algn="just"/>
            <a:r>
              <a:rPr lang="en-CA" b="1" dirty="0"/>
              <a:t>Churn rate</a:t>
            </a:r>
          </a:p>
          <a:p>
            <a:pPr algn="just"/>
            <a:r>
              <a:rPr lang="en-CA" dirty="0"/>
              <a:t>Males with Partner -  20.46%</a:t>
            </a:r>
          </a:p>
          <a:p>
            <a:pPr algn="just"/>
            <a:r>
              <a:rPr lang="en-CA" dirty="0"/>
              <a:t>Females with Partner - 18.95%</a:t>
            </a:r>
          </a:p>
          <a:p>
            <a:pPr algn="just"/>
            <a:r>
              <a:rPr lang="en-CA" dirty="0"/>
              <a:t>Males without Partner - 31.53%</a:t>
            </a:r>
          </a:p>
          <a:p>
            <a:pPr algn="just"/>
            <a:r>
              <a:rPr lang="en-CA" dirty="0"/>
              <a:t>Females without Partner -  34.44%</a:t>
            </a:r>
          </a:p>
        </p:txBody>
      </p:sp>
      <p:sp>
        <p:nvSpPr>
          <p:cNvPr id="5" name="TextBox 4">
            <a:extLst>
              <a:ext uri="{FF2B5EF4-FFF2-40B4-BE49-F238E27FC236}">
                <a16:creationId xmlns:a16="http://schemas.microsoft.com/office/drawing/2014/main" id="{AE003981-B5D2-0297-1D6A-1C8BBE06D879}"/>
              </a:ext>
            </a:extLst>
          </p:cNvPr>
          <p:cNvSpPr txBox="1"/>
          <p:nvPr/>
        </p:nvSpPr>
        <p:spPr>
          <a:xfrm>
            <a:off x="5840963" y="5237583"/>
            <a:ext cx="6351037" cy="923330"/>
          </a:xfrm>
          <a:prstGeom prst="rect">
            <a:avLst/>
          </a:prstGeom>
          <a:noFill/>
        </p:spPr>
        <p:txBody>
          <a:bodyPr wrap="square" rtlCol="0">
            <a:spAutoFit/>
          </a:bodyPr>
          <a:lstStyle/>
          <a:p>
            <a:r>
              <a:rPr lang="en-CA" b="1" dirty="0"/>
              <a:t>Insight</a:t>
            </a:r>
          </a:p>
          <a:p>
            <a:r>
              <a:rPr lang="en-CA" dirty="0"/>
              <a:t>Both Males and Females without partners are more likely to churn. Females with no partner have the highest churn rate.</a:t>
            </a:r>
          </a:p>
        </p:txBody>
      </p:sp>
    </p:spTree>
    <p:extLst>
      <p:ext uri="{BB962C8B-B14F-4D97-AF65-F5344CB8AC3E}">
        <p14:creationId xmlns:p14="http://schemas.microsoft.com/office/powerpoint/2010/main" val="386906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3C22D-9097-46D2-D879-1CDA1273B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51FDB-D699-C886-D67D-EB3362C43A93}"/>
              </a:ext>
            </a:extLst>
          </p:cNvPr>
          <p:cNvSpPr>
            <a:spLocks noGrp="1"/>
          </p:cNvSpPr>
          <p:nvPr>
            <p:ph type="title"/>
          </p:nvPr>
        </p:nvSpPr>
        <p:spPr/>
        <p:txBody>
          <a:bodyPr>
            <a:normAutofit/>
          </a:bodyPr>
          <a:lstStyle/>
          <a:p>
            <a:r>
              <a:rPr lang="en-CA" sz="3600" b="1" dirty="0"/>
              <a:t>Distribution of Gender and </a:t>
            </a:r>
            <a:r>
              <a:rPr lang="en-CA" sz="3600" b="1" dirty="0" err="1"/>
              <a:t>SeniorCitizen</a:t>
            </a:r>
            <a:r>
              <a:rPr lang="en-CA" sz="3600" b="1" dirty="0"/>
              <a:t> for Churned and Non-Churned Customers</a:t>
            </a:r>
          </a:p>
        </p:txBody>
      </p:sp>
      <p:sp>
        <p:nvSpPr>
          <p:cNvPr id="4" name="TextBox 3">
            <a:extLst>
              <a:ext uri="{FF2B5EF4-FFF2-40B4-BE49-F238E27FC236}">
                <a16:creationId xmlns:a16="http://schemas.microsoft.com/office/drawing/2014/main" id="{30049641-7E53-F6C6-5A5A-54DBC6FEE523}"/>
              </a:ext>
            </a:extLst>
          </p:cNvPr>
          <p:cNvSpPr txBox="1"/>
          <p:nvPr/>
        </p:nvSpPr>
        <p:spPr>
          <a:xfrm>
            <a:off x="636613" y="5380094"/>
            <a:ext cx="5204350" cy="923330"/>
          </a:xfrm>
          <a:prstGeom prst="rect">
            <a:avLst/>
          </a:prstGeom>
          <a:noFill/>
        </p:spPr>
        <p:txBody>
          <a:bodyPr wrap="square" rtlCol="0">
            <a:spAutoFit/>
          </a:bodyPr>
          <a:lstStyle/>
          <a:p>
            <a:pPr algn="just"/>
            <a:r>
              <a:rPr lang="en-CA" b="1" dirty="0"/>
              <a:t>Churn rate</a:t>
            </a:r>
          </a:p>
          <a:p>
            <a:r>
              <a:rPr lang="en-CA" dirty="0"/>
              <a:t>Senior citizen Males -  41.11%</a:t>
            </a:r>
          </a:p>
          <a:p>
            <a:r>
              <a:rPr lang="en-CA" dirty="0"/>
              <a:t>Senior citizen Females – 42.25%</a:t>
            </a:r>
          </a:p>
        </p:txBody>
      </p:sp>
      <p:sp>
        <p:nvSpPr>
          <p:cNvPr id="5" name="TextBox 4">
            <a:extLst>
              <a:ext uri="{FF2B5EF4-FFF2-40B4-BE49-F238E27FC236}">
                <a16:creationId xmlns:a16="http://schemas.microsoft.com/office/drawing/2014/main" id="{4DB2E205-DC68-F0FB-02AF-D6C111341A59}"/>
              </a:ext>
            </a:extLst>
          </p:cNvPr>
          <p:cNvSpPr txBox="1"/>
          <p:nvPr/>
        </p:nvSpPr>
        <p:spPr>
          <a:xfrm>
            <a:off x="6085691" y="5128256"/>
            <a:ext cx="5909388" cy="1477328"/>
          </a:xfrm>
          <a:prstGeom prst="rect">
            <a:avLst/>
          </a:prstGeom>
          <a:noFill/>
        </p:spPr>
        <p:txBody>
          <a:bodyPr wrap="square" rtlCol="0">
            <a:spAutoFit/>
          </a:bodyPr>
          <a:lstStyle/>
          <a:p>
            <a:r>
              <a:rPr lang="en-CA" b="1" dirty="0"/>
              <a:t>Insight</a:t>
            </a:r>
          </a:p>
          <a:p>
            <a:r>
              <a:rPr lang="en-US" b="0" i="0" dirty="0">
                <a:solidFill>
                  <a:srgbClr val="0D0D0D"/>
                </a:solidFill>
                <a:effectLst/>
                <a:latin typeface="Söhne"/>
              </a:rPr>
              <a:t>The churn rate among senior citizen males is 41.11%, while senior citizen females exhibit a slightly higher churn rate of 42.25%. This suggests a comparable churn behavior between senior citizen males and females.</a:t>
            </a:r>
            <a:endParaRPr lang="en-CA" b="1" dirty="0"/>
          </a:p>
        </p:txBody>
      </p:sp>
      <p:pic>
        <p:nvPicPr>
          <p:cNvPr id="8194" name="Picture 2">
            <a:extLst>
              <a:ext uri="{FF2B5EF4-FFF2-40B4-BE49-F238E27FC236}">
                <a16:creationId xmlns:a16="http://schemas.microsoft.com/office/drawing/2014/main" id="{1929D419-5AA7-C133-270A-91089908A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38" y="1584297"/>
            <a:ext cx="4630002" cy="368940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6B6B16-0D7C-E5D4-9A87-620E8629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139" y="1612921"/>
            <a:ext cx="4630002" cy="363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92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34EC0-54E0-6A7F-5530-049EBD570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796F1-018B-2CFB-A744-D472BD17B1F5}"/>
              </a:ext>
            </a:extLst>
          </p:cNvPr>
          <p:cNvSpPr>
            <a:spLocks noGrp="1"/>
          </p:cNvSpPr>
          <p:nvPr>
            <p:ph type="title"/>
          </p:nvPr>
        </p:nvSpPr>
        <p:spPr/>
        <p:txBody>
          <a:bodyPr>
            <a:normAutofit/>
          </a:bodyPr>
          <a:lstStyle/>
          <a:p>
            <a:r>
              <a:rPr lang="en-CA" sz="3600" b="1" dirty="0"/>
              <a:t>Distribution of Gender and Dependents for Churned and Non-Churned Customers</a:t>
            </a:r>
          </a:p>
        </p:txBody>
      </p:sp>
      <p:sp>
        <p:nvSpPr>
          <p:cNvPr id="4" name="TextBox 3">
            <a:extLst>
              <a:ext uri="{FF2B5EF4-FFF2-40B4-BE49-F238E27FC236}">
                <a16:creationId xmlns:a16="http://schemas.microsoft.com/office/drawing/2014/main" id="{45F01E5D-367E-DF77-10D6-89134870A654}"/>
              </a:ext>
            </a:extLst>
          </p:cNvPr>
          <p:cNvSpPr txBox="1"/>
          <p:nvPr/>
        </p:nvSpPr>
        <p:spPr>
          <a:xfrm>
            <a:off x="636613" y="5380094"/>
            <a:ext cx="5204350" cy="923330"/>
          </a:xfrm>
          <a:prstGeom prst="rect">
            <a:avLst/>
          </a:prstGeom>
          <a:noFill/>
        </p:spPr>
        <p:txBody>
          <a:bodyPr wrap="square" rtlCol="0">
            <a:spAutoFit/>
          </a:bodyPr>
          <a:lstStyle/>
          <a:p>
            <a:pPr algn="just"/>
            <a:r>
              <a:rPr lang="en-CA" b="1" dirty="0"/>
              <a:t>Churn rate</a:t>
            </a:r>
          </a:p>
          <a:p>
            <a:r>
              <a:rPr lang="en-CA" dirty="0"/>
              <a:t>Independent Males -  31.09%</a:t>
            </a:r>
          </a:p>
          <a:p>
            <a:r>
              <a:rPr lang="en-CA" dirty="0"/>
              <a:t>Independent Females –  31.46%</a:t>
            </a:r>
          </a:p>
        </p:txBody>
      </p:sp>
      <p:sp>
        <p:nvSpPr>
          <p:cNvPr id="5" name="TextBox 4">
            <a:extLst>
              <a:ext uri="{FF2B5EF4-FFF2-40B4-BE49-F238E27FC236}">
                <a16:creationId xmlns:a16="http://schemas.microsoft.com/office/drawing/2014/main" id="{3D79D21A-86D2-7ED5-9DA1-C45726EF18C3}"/>
              </a:ext>
            </a:extLst>
          </p:cNvPr>
          <p:cNvSpPr txBox="1"/>
          <p:nvPr/>
        </p:nvSpPr>
        <p:spPr>
          <a:xfrm>
            <a:off x="6194549" y="5380094"/>
            <a:ext cx="5909388" cy="923330"/>
          </a:xfrm>
          <a:prstGeom prst="rect">
            <a:avLst/>
          </a:prstGeom>
          <a:noFill/>
        </p:spPr>
        <p:txBody>
          <a:bodyPr wrap="square" rtlCol="0">
            <a:spAutoFit/>
          </a:bodyPr>
          <a:lstStyle/>
          <a:p>
            <a:r>
              <a:rPr lang="en-CA" b="1" dirty="0"/>
              <a:t>Insight</a:t>
            </a:r>
          </a:p>
          <a:p>
            <a:r>
              <a:rPr lang="en-US" b="0" i="0" dirty="0">
                <a:solidFill>
                  <a:srgbClr val="0D0D0D"/>
                </a:solidFill>
                <a:effectLst/>
                <a:latin typeface="Söhne"/>
              </a:rPr>
              <a:t>This indicates a similar churn behavior between males and females who are not dependent.</a:t>
            </a:r>
            <a:endParaRPr lang="en-CA" b="1" dirty="0"/>
          </a:p>
        </p:txBody>
      </p:sp>
      <p:pic>
        <p:nvPicPr>
          <p:cNvPr id="9218" name="Picture 2">
            <a:extLst>
              <a:ext uri="{FF2B5EF4-FFF2-40B4-BE49-F238E27FC236}">
                <a16:creationId xmlns:a16="http://schemas.microsoft.com/office/drawing/2014/main" id="{C353420C-B7C9-6FA0-5D31-4888F9448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13" y="1593358"/>
            <a:ext cx="4558246" cy="363222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A1A0115-6D6F-9F99-6E2C-6C489F325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13" y="1593358"/>
            <a:ext cx="4630093" cy="363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67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98C7A-D72F-CF51-468F-8159C5CFC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6F2F-0E75-3FB3-6452-8F5B41EE5677}"/>
              </a:ext>
            </a:extLst>
          </p:cNvPr>
          <p:cNvSpPr>
            <a:spLocks noGrp="1"/>
          </p:cNvSpPr>
          <p:nvPr>
            <p:ph type="title"/>
          </p:nvPr>
        </p:nvSpPr>
        <p:spPr/>
        <p:txBody>
          <a:bodyPr>
            <a:normAutofit/>
          </a:bodyPr>
          <a:lstStyle/>
          <a:p>
            <a:r>
              <a:rPr lang="en-CA" sz="3600" b="1" dirty="0"/>
              <a:t>Distribution of Gender and Tenure for Churned and Non-Churned Customers</a:t>
            </a:r>
          </a:p>
        </p:txBody>
      </p:sp>
      <p:sp>
        <p:nvSpPr>
          <p:cNvPr id="4" name="TextBox 3">
            <a:extLst>
              <a:ext uri="{FF2B5EF4-FFF2-40B4-BE49-F238E27FC236}">
                <a16:creationId xmlns:a16="http://schemas.microsoft.com/office/drawing/2014/main" id="{C74DD229-6BF9-E0E6-8B95-F79D6C9F7D55}"/>
              </a:ext>
            </a:extLst>
          </p:cNvPr>
          <p:cNvSpPr txBox="1"/>
          <p:nvPr/>
        </p:nvSpPr>
        <p:spPr>
          <a:xfrm>
            <a:off x="680157" y="5193482"/>
            <a:ext cx="4451984" cy="923330"/>
          </a:xfrm>
          <a:prstGeom prst="rect">
            <a:avLst/>
          </a:prstGeom>
          <a:noFill/>
        </p:spPr>
        <p:txBody>
          <a:bodyPr wrap="square" rtlCol="0">
            <a:spAutoFit/>
          </a:bodyPr>
          <a:lstStyle/>
          <a:p>
            <a:pPr algn="just"/>
            <a:r>
              <a:rPr lang="en-CA" b="1" dirty="0"/>
              <a:t>Churn rate</a:t>
            </a:r>
          </a:p>
          <a:p>
            <a:r>
              <a:rPr lang="en-CA" dirty="0"/>
              <a:t>Males with tenure group 1-12 -  46.16%</a:t>
            </a:r>
          </a:p>
          <a:p>
            <a:r>
              <a:rPr lang="en-CA" dirty="0"/>
              <a:t>Females with tenure group 1-12 - 49.21%</a:t>
            </a:r>
          </a:p>
        </p:txBody>
      </p:sp>
      <p:sp>
        <p:nvSpPr>
          <p:cNvPr id="5" name="TextBox 4">
            <a:extLst>
              <a:ext uri="{FF2B5EF4-FFF2-40B4-BE49-F238E27FC236}">
                <a16:creationId xmlns:a16="http://schemas.microsoft.com/office/drawing/2014/main" id="{DB0D884C-B30A-845E-CE10-B0AA3ED703C3}"/>
              </a:ext>
            </a:extLst>
          </p:cNvPr>
          <p:cNvSpPr txBox="1"/>
          <p:nvPr/>
        </p:nvSpPr>
        <p:spPr>
          <a:xfrm>
            <a:off x="5840963" y="5275235"/>
            <a:ext cx="6351037" cy="1200329"/>
          </a:xfrm>
          <a:prstGeom prst="rect">
            <a:avLst/>
          </a:prstGeom>
          <a:noFill/>
        </p:spPr>
        <p:txBody>
          <a:bodyPr wrap="square" rtlCol="0">
            <a:spAutoFit/>
          </a:bodyPr>
          <a:lstStyle/>
          <a:p>
            <a:r>
              <a:rPr lang="en-CA" b="1" dirty="0"/>
              <a:t>Insight</a:t>
            </a:r>
          </a:p>
          <a:p>
            <a:r>
              <a:rPr lang="en-CA" dirty="0"/>
              <a:t>Almost 50% of females with having tenure of 1-12 months are likely to churn, while 46% of males churn when having a short tenure of 1-12 months.</a:t>
            </a:r>
          </a:p>
        </p:txBody>
      </p:sp>
      <p:pic>
        <p:nvPicPr>
          <p:cNvPr id="3074" name="Picture 2">
            <a:extLst>
              <a:ext uri="{FF2B5EF4-FFF2-40B4-BE49-F238E27FC236}">
                <a16:creationId xmlns:a16="http://schemas.microsoft.com/office/drawing/2014/main" id="{88D8A914-A6CB-5FBA-94AD-3C8780BE9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53" y="1582765"/>
            <a:ext cx="4399688" cy="35058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75BE62E-F64E-E667-5A6E-21BA4DF0F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398" y="1582765"/>
            <a:ext cx="4399688" cy="350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96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DCEE-773A-B2C4-DD0D-FE3E11D0F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E3B48-8B56-2E86-FFDD-16E086B986D4}"/>
              </a:ext>
            </a:extLst>
          </p:cNvPr>
          <p:cNvSpPr>
            <a:spLocks noGrp="1"/>
          </p:cNvSpPr>
          <p:nvPr>
            <p:ph type="title"/>
          </p:nvPr>
        </p:nvSpPr>
        <p:spPr/>
        <p:txBody>
          <a:bodyPr>
            <a:normAutofit/>
          </a:bodyPr>
          <a:lstStyle/>
          <a:p>
            <a:r>
              <a:rPr lang="en-CA" sz="3600" b="1" dirty="0"/>
              <a:t>Distribution of Gender and Contracts for Churned and Non-Churned Customers</a:t>
            </a:r>
          </a:p>
        </p:txBody>
      </p:sp>
      <p:sp>
        <p:nvSpPr>
          <p:cNvPr id="4" name="TextBox 3">
            <a:extLst>
              <a:ext uri="{FF2B5EF4-FFF2-40B4-BE49-F238E27FC236}">
                <a16:creationId xmlns:a16="http://schemas.microsoft.com/office/drawing/2014/main" id="{EE1C41E9-F08D-7CE8-EB58-EC9D4C203FC5}"/>
              </a:ext>
            </a:extLst>
          </p:cNvPr>
          <p:cNvSpPr txBox="1"/>
          <p:nvPr/>
        </p:nvSpPr>
        <p:spPr>
          <a:xfrm>
            <a:off x="636613" y="5380094"/>
            <a:ext cx="5204350" cy="923330"/>
          </a:xfrm>
          <a:prstGeom prst="rect">
            <a:avLst/>
          </a:prstGeom>
          <a:noFill/>
        </p:spPr>
        <p:txBody>
          <a:bodyPr wrap="square" rtlCol="0">
            <a:spAutoFit/>
          </a:bodyPr>
          <a:lstStyle/>
          <a:p>
            <a:pPr algn="just"/>
            <a:r>
              <a:rPr lang="en-CA" b="1" dirty="0"/>
              <a:t>Churn rate</a:t>
            </a:r>
          </a:p>
          <a:p>
            <a:r>
              <a:rPr lang="en-CA" dirty="0"/>
              <a:t>Males with a month-to-month contract -  41.69%</a:t>
            </a:r>
          </a:p>
          <a:p>
            <a:r>
              <a:rPr lang="en-CA" dirty="0"/>
              <a:t>Females with a month-to-month contract – 42.54%</a:t>
            </a:r>
          </a:p>
        </p:txBody>
      </p:sp>
      <p:sp>
        <p:nvSpPr>
          <p:cNvPr id="5" name="TextBox 4">
            <a:extLst>
              <a:ext uri="{FF2B5EF4-FFF2-40B4-BE49-F238E27FC236}">
                <a16:creationId xmlns:a16="http://schemas.microsoft.com/office/drawing/2014/main" id="{4646A2D2-6177-6EA1-7A85-41BC3BE4580C}"/>
              </a:ext>
            </a:extLst>
          </p:cNvPr>
          <p:cNvSpPr txBox="1"/>
          <p:nvPr/>
        </p:nvSpPr>
        <p:spPr>
          <a:xfrm>
            <a:off x="6085691" y="5128256"/>
            <a:ext cx="5909388" cy="1754326"/>
          </a:xfrm>
          <a:prstGeom prst="rect">
            <a:avLst/>
          </a:prstGeom>
          <a:noFill/>
        </p:spPr>
        <p:txBody>
          <a:bodyPr wrap="square" rtlCol="0">
            <a:spAutoFit/>
          </a:bodyPr>
          <a:lstStyle/>
          <a:p>
            <a:r>
              <a:rPr lang="en-CA" b="1" dirty="0"/>
              <a:t>Insight</a:t>
            </a:r>
          </a:p>
          <a:p>
            <a:r>
              <a:rPr lang="en-US" b="0" i="0" dirty="0">
                <a:solidFill>
                  <a:srgbClr val="0D0D0D"/>
                </a:solidFill>
                <a:effectLst/>
                <a:latin typeface="Söhne"/>
              </a:rPr>
              <a:t>The churn rate among males with a month-to-month contract is 41.69%, while females with the same contract type exhibit a slightly higher churn rate of 42.54%. This indicates a similar churn behavior across gender lines for customers with month-to-month contracts</a:t>
            </a:r>
            <a:endParaRPr lang="en-CA" b="1" dirty="0"/>
          </a:p>
        </p:txBody>
      </p:sp>
      <p:pic>
        <p:nvPicPr>
          <p:cNvPr id="4098" name="Picture 2">
            <a:extLst>
              <a:ext uri="{FF2B5EF4-FFF2-40B4-BE49-F238E27FC236}">
                <a16:creationId xmlns:a16="http://schemas.microsoft.com/office/drawing/2014/main" id="{52A7DC0F-E240-1A69-D60D-25B052FF9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57" y="1533631"/>
            <a:ext cx="4658448" cy="37120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6DF7FE4-FD2C-CAE9-B2A8-65D320BF7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355" y="1533630"/>
            <a:ext cx="4731873" cy="371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92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F4211-11F1-A3A0-481A-A40567369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2B6C4-80DD-DD01-C335-E04F29E689C3}"/>
              </a:ext>
            </a:extLst>
          </p:cNvPr>
          <p:cNvSpPr>
            <a:spLocks noGrp="1"/>
          </p:cNvSpPr>
          <p:nvPr>
            <p:ph type="title"/>
          </p:nvPr>
        </p:nvSpPr>
        <p:spPr>
          <a:xfrm>
            <a:off x="3174539" y="-69041"/>
            <a:ext cx="5990254" cy="815490"/>
          </a:xfrm>
        </p:spPr>
        <p:txBody>
          <a:bodyPr>
            <a:normAutofit/>
          </a:bodyPr>
          <a:lstStyle/>
          <a:p>
            <a:r>
              <a:rPr lang="en-CA" sz="1400" b="1" dirty="0"/>
              <a:t>Distribution of Gender and </a:t>
            </a:r>
            <a:r>
              <a:rPr lang="en-CA" sz="1400" b="1" dirty="0" err="1"/>
              <a:t>StreamingTV</a:t>
            </a:r>
            <a:r>
              <a:rPr lang="en-CA" sz="1400" b="1" dirty="0"/>
              <a:t> for Churned and Non-Churned Customers</a:t>
            </a:r>
          </a:p>
        </p:txBody>
      </p:sp>
      <p:pic>
        <p:nvPicPr>
          <p:cNvPr id="5122" name="Picture 2">
            <a:extLst>
              <a:ext uri="{FF2B5EF4-FFF2-40B4-BE49-F238E27FC236}">
                <a16:creationId xmlns:a16="http://schemas.microsoft.com/office/drawing/2014/main" id="{58D2C247-9E74-5AD0-3C81-22A9B755A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 y="542577"/>
            <a:ext cx="3624492" cy="288816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59ADE94-9794-DEB2-2D4F-5DABC5BE5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970" y="542577"/>
            <a:ext cx="3788274" cy="29718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6862E6-8753-82BE-B308-8400802F7EAE}"/>
              </a:ext>
            </a:extLst>
          </p:cNvPr>
          <p:cNvSpPr txBox="1"/>
          <p:nvPr/>
        </p:nvSpPr>
        <p:spPr>
          <a:xfrm>
            <a:off x="3798712" y="1397831"/>
            <a:ext cx="4101548" cy="923330"/>
          </a:xfrm>
          <a:prstGeom prst="rect">
            <a:avLst/>
          </a:prstGeom>
          <a:noFill/>
        </p:spPr>
        <p:txBody>
          <a:bodyPr wrap="square" rtlCol="0">
            <a:spAutoFit/>
          </a:bodyPr>
          <a:lstStyle/>
          <a:p>
            <a:pPr algn="ctr"/>
            <a:r>
              <a:rPr lang="en-CA" b="1" dirty="0"/>
              <a:t>Churn rate</a:t>
            </a:r>
          </a:p>
          <a:p>
            <a:r>
              <a:rPr lang="en-CA" dirty="0"/>
              <a:t>Males with No </a:t>
            </a:r>
            <a:r>
              <a:rPr lang="en-CA" dirty="0" err="1"/>
              <a:t>StreamingTV</a:t>
            </a:r>
            <a:r>
              <a:rPr lang="en-CA" dirty="0"/>
              <a:t> -  32.39%</a:t>
            </a:r>
          </a:p>
          <a:p>
            <a:r>
              <a:rPr lang="en-CA" dirty="0"/>
              <a:t>Females with No </a:t>
            </a:r>
            <a:r>
              <a:rPr lang="en-CA" dirty="0" err="1"/>
              <a:t>StreamingTV</a:t>
            </a:r>
            <a:r>
              <a:rPr lang="en-CA" dirty="0"/>
              <a:t> – 34.70%</a:t>
            </a:r>
          </a:p>
        </p:txBody>
      </p:sp>
      <p:sp>
        <p:nvSpPr>
          <p:cNvPr id="6" name="Title 1">
            <a:extLst>
              <a:ext uri="{FF2B5EF4-FFF2-40B4-BE49-F238E27FC236}">
                <a16:creationId xmlns:a16="http://schemas.microsoft.com/office/drawing/2014/main" id="{81F4764A-6CCE-F7C3-9CF2-98752BCA2FF3}"/>
              </a:ext>
            </a:extLst>
          </p:cNvPr>
          <p:cNvSpPr txBox="1">
            <a:spLocks/>
          </p:cNvSpPr>
          <p:nvPr/>
        </p:nvSpPr>
        <p:spPr>
          <a:xfrm>
            <a:off x="3277175" y="3226873"/>
            <a:ext cx="5990254" cy="815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400" b="1" dirty="0"/>
              <a:t>Distribution of Gender and </a:t>
            </a:r>
            <a:r>
              <a:rPr lang="en-CA" sz="1400" b="1" dirty="0" err="1"/>
              <a:t>StreamingMovies</a:t>
            </a:r>
            <a:r>
              <a:rPr lang="en-CA" sz="1400" b="1" dirty="0"/>
              <a:t> for Churned and Non-Churned Customers</a:t>
            </a:r>
          </a:p>
        </p:txBody>
      </p:sp>
      <p:pic>
        <p:nvPicPr>
          <p:cNvPr id="6148" name="Picture 4">
            <a:extLst>
              <a:ext uri="{FF2B5EF4-FFF2-40B4-BE49-F238E27FC236}">
                <a16:creationId xmlns:a16="http://schemas.microsoft.com/office/drawing/2014/main" id="{1CA2A69F-A7C4-B351-826C-E4EE921E0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9681" y="3886163"/>
            <a:ext cx="3738853" cy="293306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E1A03B8B-FF41-A160-998D-23604FA45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19" y="3886162"/>
            <a:ext cx="3729493" cy="29718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DF9683-47DB-2C96-8970-3D8C34494723}"/>
              </a:ext>
            </a:extLst>
          </p:cNvPr>
          <p:cNvSpPr txBox="1"/>
          <p:nvPr/>
        </p:nvSpPr>
        <p:spPr>
          <a:xfrm>
            <a:off x="3745612" y="4543792"/>
            <a:ext cx="4204069" cy="1477328"/>
          </a:xfrm>
          <a:prstGeom prst="rect">
            <a:avLst/>
          </a:prstGeom>
          <a:noFill/>
        </p:spPr>
        <p:txBody>
          <a:bodyPr wrap="square" rtlCol="0">
            <a:spAutoFit/>
          </a:bodyPr>
          <a:lstStyle/>
          <a:p>
            <a:pPr algn="ctr"/>
            <a:r>
              <a:rPr lang="en-CA" b="1" dirty="0"/>
              <a:t>Churn rate</a:t>
            </a:r>
          </a:p>
          <a:p>
            <a:r>
              <a:rPr lang="en-CA" dirty="0"/>
              <a:t>Males with No </a:t>
            </a:r>
            <a:r>
              <a:rPr lang="en-CA" dirty="0" err="1"/>
              <a:t>StreamingMovies</a:t>
            </a:r>
            <a:r>
              <a:rPr lang="en-CA" dirty="0"/>
              <a:t> -  32.67%</a:t>
            </a:r>
          </a:p>
          <a:p>
            <a:r>
              <a:rPr lang="en-CA" dirty="0"/>
              <a:t>Females with No </a:t>
            </a:r>
            <a:r>
              <a:rPr lang="en-CA" dirty="0" err="1"/>
              <a:t>StreamingMovies</a:t>
            </a:r>
            <a:r>
              <a:rPr lang="en-CA" dirty="0"/>
              <a:t> – 34.82%</a:t>
            </a:r>
          </a:p>
        </p:txBody>
      </p:sp>
    </p:spTree>
    <p:extLst>
      <p:ext uri="{BB962C8B-B14F-4D97-AF65-F5344CB8AC3E}">
        <p14:creationId xmlns:p14="http://schemas.microsoft.com/office/powerpoint/2010/main" val="1558146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17A7-41E3-2C69-9F86-9D6755B7C2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8E7E52-DB84-B838-0BB3-B4764F1E8BE6}"/>
              </a:ext>
            </a:extLst>
          </p:cNvPr>
          <p:cNvSpPr>
            <a:spLocks noGrp="1"/>
          </p:cNvSpPr>
          <p:nvPr>
            <p:ph type="title"/>
          </p:nvPr>
        </p:nvSpPr>
        <p:spPr>
          <a:xfrm>
            <a:off x="3174539" y="-69041"/>
            <a:ext cx="5990254" cy="815490"/>
          </a:xfrm>
        </p:spPr>
        <p:txBody>
          <a:bodyPr>
            <a:normAutofit/>
          </a:bodyPr>
          <a:lstStyle/>
          <a:p>
            <a:r>
              <a:rPr lang="en-CA" sz="1400" b="1" dirty="0"/>
              <a:t>Distribution of Gender and </a:t>
            </a:r>
            <a:r>
              <a:rPr lang="en-CA" sz="1400" b="1" dirty="0" err="1"/>
              <a:t>PaymentMethod</a:t>
            </a:r>
            <a:r>
              <a:rPr lang="en-CA" sz="1400" b="1" dirty="0"/>
              <a:t> for Churned and Non-Churned Customers</a:t>
            </a:r>
          </a:p>
        </p:txBody>
      </p:sp>
      <p:sp>
        <p:nvSpPr>
          <p:cNvPr id="3" name="TextBox 2">
            <a:extLst>
              <a:ext uri="{FF2B5EF4-FFF2-40B4-BE49-F238E27FC236}">
                <a16:creationId xmlns:a16="http://schemas.microsoft.com/office/drawing/2014/main" id="{315D8E76-406E-50CD-953F-CBFABCD12E3B}"/>
              </a:ext>
            </a:extLst>
          </p:cNvPr>
          <p:cNvSpPr txBox="1"/>
          <p:nvPr/>
        </p:nvSpPr>
        <p:spPr>
          <a:xfrm>
            <a:off x="3796872" y="989899"/>
            <a:ext cx="4101548" cy="1200329"/>
          </a:xfrm>
          <a:prstGeom prst="rect">
            <a:avLst/>
          </a:prstGeom>
          <a:noFill/>
        </p:spPr>
        <p:txBody>
          <a:bodyPr wrap="square" rtlCol="0">
            <a:spAutoFit/>
          </a:bodyPr>
          <a:lstStyle/>
          <a:p>
            <a:pPr algn="ctr"/>
            <a:r>
              <a:rPr lang="en-CA" b="1" dirty="0"/>
              <a:t>Churn rate</a:t>
            </a:r>
          </a:p>
          <a:p>
            <a:r>
              <a:rPr lang="en-CA" dirty="0"/>
              <a:t>Males with Electronic check -  45%</a:t>
            </a:r>
          </a:p>
          <a:p>
            <a:r>
              <a:rPr lang="en-CA" dirty="0"/>
              <a:t>Females with Electronic check – 45.51%</a:t>
            </a:r>
          </a:p>
        </p:txBody>
      </p:sp>
      <p:sp>
        <p:nvSpPr>
          <p:cNvPr id="6" name="Title 1">
            <a:extLst>
              <a:ext uri="{FF2B5EF4-FFF2-40B4-BE49-F238E27FC236}">
                <a16:creationId xmlns:a16="http://schemas.microsoft.com/office/drawing/2014/main" id="{455BC4A8-F86E-ECD4-8E8C-A6C70CD3DAB4}"/>
              </a:ext>
            </a:extLst>
          </p:cNvPr>
          <p:cNvSpPr txBox="1">
            <a:spLocks/>
          </p:cNvSpPr>
          <p:nvPr/>
        </p:nvSpPr>
        <p:spPr>
          <a:xfrm>
            <a:off x="3298947" y="3223503"/>
            <a:ext cx="5990254" cy="815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1400" b="1" dirty="0"/>
              <a:t>Distribution of Gender and </a:t>
            </a:r>
            <a:r>
              <a:rPr lang="en-CA" sz="1400" b="1" dirty="0" err="1"/>
              <a:t>PaperlessBilling</a:t>
            </a:r>
            <a:r>
              <a:rPr lang="en-CA" sz="1400" b="1" dirty="0"/>
              <a:t> for Churned and Non-Churned Customers</a:t>
            </a:r>
          </a:p>
        </p:txBody>
      </p:sp>
      <p:sp>
        <p:nvSpPr>
          <p:cNvPr id="7" name="TextBox 6">
            <a:extLst>
              <a:ext uri="{FF2B5EF4-FFF2-40B4-BE49-F238E27FC236}">
                <a16:creationId xmlns:a16="http://schemas.microsoft.com/office/drawing/2014/main" id="{69252C23-DB8B-06CB-35BD-B3DF4D57A5AE}"/>
              </a:ext>
            </a:extLst>
          </p:cNvPr>
          <p:cNvSpPr txBox="1"/>
          <p:nvPr/>
        </p:nvSpPr>
        <p:spPr>
          <a:xfrm>
            <a:off x="3745612" y="4543792"/>
            <a:ext cx="4204069" cy="923330"/>
          </a:xfrm>
          <a:prstGeom prst="rect">
            <a:avLst/>
          </a:prstGeom>
          <a:noFill/>
        </p:spPr>
        <p:txBody>
          <a:bodyPr wrap="square" rtlCol="0">
            <a:spAutoFit/>
          </a:bodyPr>
          <a:lstStyle/>
          <a:p>
            <a:pPr algn="ctr"/>
            <a:r>
              <a:rPr lang="en-CA" b="1" dirty="0"/>
              <a:t>Churn rate</a:t>
            </a:r>
          </a:p>
          <a:p>
            <a:r>
              <a:rPr lang="en-CA" dirty="0"/>
              <a:t>Males with </a:t>
            </a:r>
            <a:r>
              <a:rPr lang="en-CA" dirty="0" err="1"/>
              <a:t>PaperlessBilling</a:t>
            </a:r>
            <a:r>
              <a:rPr lang="en-CA" dirty="0"/>
              <a:t> – 33.65%</a:t>
            </a:r>
          </a:p>
          <a:p>
            <a:r>
              <a:rPr lang="en-CA" dirty="0"/>
              <a:t>Females with </a:t>
            </a:r>
            <a:r>
              <a:rPr lang="en-CA" dirty="0" err="1"/>
              <a:t>PaperlessBilling</a:t>
            </a:r>
            <a:r>
              <a:rPr lang="en-CA" dirty="0"/>
              <a:t> – 33.52%</a:t>
            </a:r>
          </a:p>
        </p:txBody>
      </p:sp>
      <p:pic>
        <p:nvPicPr>
          <p:cNvPr id="7170" name="Picture 2">
            <a:extLst>
              <a:ext uri="{FF2B5EF4-FFF2-40B4-BE49-F238E27FC236}">
                <a16:creationId xmlns:a16="http://schemas.microsoft.com/office/drawing/2014/main" id="{99E597D4-C210-66A6-D0F8-EA61417A0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4" y="511405"/>
            <a:ext cx="3733498" cy="28743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DCDE616-0B89-4ED6-CBEB-13F53718F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514" y="405109"/>
            <a:ext cx="3986572" cy="30281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8A54C4-BF7B-70C1-93B3-4483C54B410F}"/>
              </a:ext>
            </a:extLst>
          </p:cNvPr>
          <p:cNvSpPr txBox="1"/>
          <p:nvPr/>
        </p:nvSpPr>
        <p:spPr>
          <a:xfrm>
            <a:off x="3796872" y="2021070"/>
            <a:ext cx="4345642" cy="923330"/>
          </a:xfrm>
          <a:prstGeom prst="rect">
            <a:avLst/>
          </a:prstGeom>
          <a:noFill/>
        </p:spPr>
        <p:txBody>
          <a:bodyPr wrap="square" rtlCol="0">
            <a:spAutoFit/>
          </a:bodyPr>
          <a:lstStyle/>
          <a:p>
            <a:r>
              <a:rPr lang="en-CA" dirty="0"/>
              <a:t>Irrespective of gender, for the electronic check payment method, Males and Females both are high churners.</a:t>
            </a:r>
          </a:p>
        </p:txBody>
      </p:sp>
      <p:pic>
        <p:nvPicPr>
          <p:cNvPr id="7174" name="Picture 6">
            <a:extLst>
              <a:ext uri="{FF2B5EF4-FFF2-40B4-BE49-F238E27FC236}">
                <a16:creationId xmlns:a16="http://schemas.microsoft.com/office/drawing/2014/main" id="{84DB9853-A37F-69E1-B4A4-F5F6F5012C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5746" y="3709846"/>
            <a:ext cx="3986571" cy="312739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28E47A87-88FB-98E4-A6C3-3C08B0079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4" y="3842160"/>
            <a:ext cx="3758663" cy="299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24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1512E-5C48-6321-D34D-282C5D601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1A230-84F6-04DF-84FA-D90CA8611FD9}"/>
              </a:ext>
            </a:extLst>
          </p:cNvPr>
          <p:cNvSpPr>
            <a:spLocks noGrp="1"/>
          </p:cNvSpPr>
          <p:nvPr>
            <p:ph type="title"/>
          </p:nvPr>
        </p:nvSpPr>
        <p:spPr/>
        <p:txBody>
          <a:bodyPr>
            <a:normAutofit/>
          </a:bodyPr>
          <a:lstStyle/>
          <a:p>
            <a:r>
              <a:rPr lang="en-CA" sz="3600" b="1" dirty="0"/>
              <a:t>Distribution of </a:t>
            </a:r>
            <a:r>
              <a:rPr lang="en-CA" sz="3600" b="1" dirty="0" err="1"/>
              <a:t>SeniorCitizen</a:t>
            </a:r>
            <a:r>
              <a:rPr lang="en-CA" sz="3600" b="1" dirty="0"/>
              <a:t> and Dependents for Churned and Non-Churned Customers</a:t>
            </a:r>
          </a:p>
        </p:txBody>
      </p:sp>
      <p:sp>
        <p:nvSpPr>
          <p:cNvPr id="4" name="TextBox 3">
            <a:extLst>
              <a:ext uri="{FF2B5EF4-FFF2-40B4-BE49-F238E27FC236}">
                <a16:creationId xmlns:a16="http://schemas.microsoft.com/office/drawing/2014/main" id="{9F66AC33-73B3-47E8-A4DE-F87B8528852C}"/>
              </a:ext>
            </a:extLst>
          </p:cNvPr>
          <p:cNvSpPr txBox="1"/>
          <p:nvPr/>
        </p:nvSpPr>
        <p:spPr>
          <a:xfrm>
            <a:off x="636613" y="5380094"/>
            <a:ext cx="5204350" cy="923330"/>
          </a:xfrm>
          <a:prstGeom prst="rect">
            <a:avLst/>
          </a:prstGeom>
          <a:noFill/>
        </p:spPr>
        <p:txBody>
          <a:bodyPr wrap="square" rtlCol="0">
            <a:spAutoFit/>
          </a:bodyPr>
          <a:lstStyle/>
          <a:p>
            <a:pPr algn="just"/>
            <a:r>
              <a:rPr lang="en-CA" b="1" dirty="0"/>
              <a:t>Churn rate</a:t>
            </a:r>
          </a:p>
          <a:p>
            <a:r>
              <a:rPr lang="en-CA" dirty="0"/>
              <a:t>Independent Senior Citizen -  44.46%</a:t>
            </a:r>
          </a:p>
          <a:p>
            <a:r>
              <a:rPr lang="en-CA" dirty="0"/>
              <a:t>Dependent Senior Citizen –  24.17%</a:t>
            </a:r>
          </a:p>
        </p:txBody>
      </p:sp>
      <p:sp>
        <p:nvSpPr>
          <p:cNvPr id="5" name="TextBox 4">
            <a:extLst>
              <a:ext uri="{FF2B5EF4-FFF2-40B4-BE49-F238E27FC236}">
                <a16:creationId xmlns:a16="http://schemas.microsoft.com/office/drawing/2014/main" id="{78B8CDE9-C608-17DD-7132-53C6AFB03F34}"/>
              </a:ext>
            </a:extLst>
          </p:cNvPr>
          <p:cNvSpPr txBox="1"/>
          <p:nvPr/>
        </p:nvSpPr>
        <p:spPr>
          <a:xfrm>
            <a:off x="6013121" y="5380094"/>
            <a:ext cx="5909388" cy="923330"/>
          </a:xfrm>
          <a:prstGeom prst="rect">
            <a:avLst/>
          </a:prstGeom>
          <a:noFill/>
        </p:spPr>
        <p:txBody>
          <a:bodyPr wrap="square" rtlCol="0">
            <a:spAutoFit/>
          </a:bodyPr>
          <a:lstStyle/>
          <a:p>
            <a:r>
              <a:rPr lang="en-CA" b="1" dirty="0"/>
              <a:t>Insight</a:t>
            </a:r>
          </a:p>
          <a:p>
            <a:r>
              <a:rPr lang="en-US" b="0" i="0" dirty="0">
                <a:solidFill>
                  <a:srgbClr val="0D0D0D"/>
                </a:solidFill>
                <a:effectLst/>
                <a:latin typeface="Söhne"/>
              </a:rPr>
              <a:t>Independent senior citizens exhibit a high propensity for churn, with a churn rate of 44%.</a:t>
            </a:r>
            <a:endParaRPr lang="en-CA" b="1" dirty="0"/>
          </a:p>
        </p:txBody>
      </p:sp>
      <p:pic>
        <p:nvPicPr>
          <p:cNvPr id="10242" name="Picture 2">
            <a:extLst>
              <a:ext uri="{FF2B5EF4-FFF2-40B4-BE49-F238E27FC236}">
                <a16:creationId xmlns:a16="http://schemas.microsoft.com/office/drawing/2014/main" id="{C42404AE-6BBA-4634-15D8-4D1833680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97" y="1612886"/>
            <a:ext cx="4630094" cy="36322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E2E9C06-7139-ECFC-6CDF-F2AD6E749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98" y="1612885"/>
            <a:ext cx="4630094" cy="363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64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8CC6C-0518-4FD4-9334-45EEB52BE5F7}"/>
              </a:ext>
            </a:extLst>
          </p:cNvPr>
          <p:cNvSpPr>
            <a:spLocks noGrp="1"/>
          </p:cNvSpPr>
          <p:nvPr>
            <p:ph type="title"/>
          </p:nvPr>
        </p:nvSpPr>
        <p:spPr>
          <a:xfrm>
            <a:off x="6617740" y="802955"/>
            <a:ext cx="4766330" cy="1454051"/>
          </a:xfrm>
        </p:spPr>
        <p:txBody>
          <a:bodyPr>
            <a:normAutofit/>
          </a:bodyPr>
          <a:lstStyle/>
          <a:p>
            <a:r>
              <a:rPr lang="en-CA" sz="3600" dirty="0">
                <a:solidFill>
                  <a:schemeClr val="tx2"/>
                </a:solidFill>
              </a:rPr>
              <a:t>Overview</a:t>
            </a:r>
          </a:p>
        </p:txBody>
      </p:sp>
      <p:grpSp>
        <p:nvGrpSpPr>
          <p:cNvPr id="57" name="Group 56">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58" name="Freeform: Shape 57">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usiness Growth">
            <a:extLst>
              <a:ext uri="{FF2B5EF4-FFF2-40B4-BE49-F238E27FC236}">
                <a16:creationId xmlns:a16="http://schemas.microsoft.com/office/drawing/2014/main" id="{F8815818-504C-5D06-5A38-3870DB846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Content Placeholder 2">
            <a:extLst>
              <a:ext uri="{FF2B5EF4-FFF2-40B4-BE49-F238E27FC236}">
                <a16:creationId xmlns:a16="http://schemas.microsoft.com/office/drawing/2014/main" id="{E1D5B4F5-CC68-5CD6-659A-E9F93E7B97AD}"/>
              </a:ext>
            </a:extLst>
          </p:cNvPr>
          <p:cNvSpPr>
            <a:spLocks noGrp="1"/>
          </p:cNvSpPr>
          <p:nvPr>
            <p:ph idx="1"/>
          </p:nvPr>
        </p:nvSpPr>
        <p:spPr>
          <a:xfrm>
            <a:off x="6100689" y="2257006"/>
            <a:ext cx="5859082" cy="3483394"/>
          </a:xfrm>
        </p:spPr>
        <p:txBody>
          <a:bodyPr anchor="t">
            <a:normAutofit/>
          </a:bodyPr>
          <a:lstStyle/>
          <a:p>
            <a:pPr marL="0" indent="0" algn="just">
              <a:buNone/>
            </a:pPr>
            <a:r>
              <a:rPr lang="en-CA" sz="17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This analysis focuses on understanding customer churn in the telecom industry. I explore a dataset containing various attributes of telecom customers, including demographic information, usage patterns, and service subscriptions. By leveraging data analytics techniques, I aim to uncover insights into customer behavior and identify factors that influence churn. The findings from this analysis will inform strategic decision-making and help devise effective retention strategies to mitigate churn and foster long-term customer relationships.</a:t>
            </a:r>
            <a:endParaRPr lang="en-CA" sz="1700" dirty="0">
              <a:solidFill>
                <a:schemeClr val="tx2"/>
              </a:solidFill>
            </a:endParaRPr>
          </a:p>
        </p:txBody>
      </p:sp>
    </p:spTree>
    <p:extLst>
      <p:ext uri="{BB962C8B-B14F-4D97-AF65-F5344CB8AC3E}">
        <p14:creationId xmlns:p14="http://schemas.microsoft.com/office/powerpoint/2010/main" val="285871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0F9F2-BA52-A1A9-058F-C039C764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9C472-4CA0-1232-FFCE-BAD5D3B9F4C6}"/>
              </a:ext>
            </a:extLst>
          </p:cNvPr>
          <p:cNvSpPr>
            <a:spLocks noGrp="1"/>
          </p:cNvSpPr>
          <p:nvPr>
            <p:ph type="title"/>
          </p:nvPr>
        </p:nvSpPr>
        <p:spPr/>
        <p:txBody>
          <a:bodyPr>
            <a:normAutofit/>
          </a:bodyPr>
          <a:lstStyle/>
          <a:p>
            <a:r>
              <a:rPr lang="en-CA" sz="3600" b="1" dirty="0"/>
              <a:t>Distribution of </a:t>
            </a:r>
            <a:r>
              <a:rPr lang="en-CA" sz="3600" b="1" dirty="0" err="1"/>
              <a:t>SeniorCitizen</a:t>
            </a:r>
            <a:r>
              <a:rPr lang="en-CA" sz="3600" b="1" dirty="0"/>
              <a:t> and Partner for Churned and Non-Churned Customers</a:t>
            </a:r>
          </a:p>
        </p:txBody>
      </p:sp>
      <p:sp>
        <p:nvSpPr>
          <p:cNvPr id="4" name="TextBox 3">
            <a:extLst>
              <a:ext uri="{FF2B5EF4-FFF2-40B4-BE49-F238E27FC236}">
                <a16:creationId xmlns:a16="http://schemas.microsoft.com/office/drawing/2014/main" id="{1A3781C7-9327-45B3-CF19-8B7E5C377540}"/>
              </a:ext>
            </a:extLst>
          </p:cNvPr>
          <p:cNvSpPr txBox="1"/>
          <p:nvPr/>
        </p:nvSpPr>
        <p:spPr>
          <a:xfrm>
            <a:off x="636613" y="5380094"/>
            <a:ext cx="5204350" cy="923330"/>
          </a:xfrm>
          <a:prstGeom prst="rect">
            <a:avLst/>
          </a:prstGeom>
          <a:noFill/>
        </p:spPr>
        <p:txBody>
          <a:bodyPr wrap="square" rtlCol="0">
            <a:spAutoFit/>
          </a:bodyPr>
          <a:lstStyle/>
          <a:p>
            <a:pPr algn="just"/>
            <a:r>
              <a:rPr lang="en-CA" b="1" dirty="0"/>
              <a:t>Churn rate</a:t>
            </a:r>
          </a:p>
          <a:p>
            <a:r>
              <a:rPr lang="en-CA" dirty="0"/>
              <a:t>Senior Citizen with Partner -  34.55%</a:t>
            </a:r>
          </a:p>
          <a:p>
            <a:r>
              <a:rPr lang="en-CA" dirty="0"/>
              <a:t>Senior Citizen without Partner –  48.85%</a:t>
            </a:r>
          </a:p>
        </p:txBody>
      </p:sp>
      <p:sp>
        <p:nvSpPr>
          <p:cNvPr id="5" name="TextBox 4">
            <a:extLst>
              <a:ext uri="{FF2B5EF4-FFF2-40B4-BE49-F238E27FC236}">
                <a16:creationId xmlns:a16="http://schemas.microsoft.com/office/drawing/2014/main" id="{803D90AC-8629-859C-B000-0A154CF8C10A}"/>
              </a:ext>
            </a:extLst>
          </p:cNvPr>
          <p:cNvSpPr txBox="1"/>
          <p:nvPr/>
        </p:nvSpPr>
        <p:spPr>
          <a:xfrm>
            <a:off x="5711742" y="5389902"/>
            <a:ext cx="5909388" cy="923330"/>
          </a:xfrm>
          <a:prstGeom prst="rect">
            <a:avLst/>
          </a:prstGeom>
          <a:noFill/>
        </p:spPr>
        <p:txBody>
          <a:bodyPr wrap="square" rtlCol="0">
            <a:spAutoFit/>
          </a:bodyPr>
          <a:lstStyle/>
          <a:p>
            <a:r>
              <a:rPr lang="en-CA" b="1" dirty="0"/>
              <a:t>Insight</a:t>
            </a:r>
          </a:p>
          <a:p>
            <a:r>
              <a:rPr lang="en-US" b="0" i="0" dirty="0">
                <a:solidFill>
                  <a:srgbClr val="0D0D0D"/>
                </a:solidFill>
                <a:effectLst/>
                <a:latin typeface="Söhne"/>
              </a:rPr>
              <a:t>48.85%With Senior citizens without partners are more prone to churn.</a:t>
            </a:r>
            <a:endParaRPr lang="en-CA" b="1" dirty="0"/>
          </a:p>
        </p:txBody>
      </p:sp>
      <p:pic>
        <p:nvPicPr>
          <p:cNvPr id="11266" name="Picture 2">
            <a:extLst>
              <a:ext uri="{FF2B5EF4-FFF2-40B4-BE49-F238E27FC236}">
                <a16:creationId xmlns:a16="http://schemas.microsoft.com/office/drawing/2014/main" id="{B5220DB7-A96B-D343-A9F2-DB9133E2B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50351"/>
            <a:ext cx="4511230" cy="359476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56384B7-F28F-4ECD-7849-CE04F18BF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115" y="1612575"/>
            <a:ext cx="4678642" cy="367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76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3036-28D0-001B-AF70-B53B2E4A0B55}"/>
              </a:ext>
            </a:extLst>
          </p:cNvPr>
          <p:cNvSpPr>
            <a:spLocks noGrp="1"/>
          </p:cNvSpPr>
          <p:nvPr>
            <p:ph type="title"/>
          </p:nvPr>
        </p:nvSpPr>
        <p:spPr/>
        <p:txBody>
          <a:bodyPr/>
          <a:lstStyle/>
          <a:p>
            <a:r>
              <a:rPr lang="en-CA" dirty="0"/>
              <a:t>Overall Insights</a:t>
            </a:r>
          </a:p>
        </p:txBody>
      </p:sp>
      <p:graphicFrame>
        <p:nvGraphicFramePr>
          <p:cNvPr id="5" name="Content Placeholder 2">
            <a:extLst>
              <a:ext uri="{FF2B5EF4-FFF2-40B4-BE49-F238E27FC236}">
                <a16:creationId xmlns:a16="http://schemas.microsoft.com/office/drawing/2014/main" id="{914DFAB8-D121-AF8D-4BF7-E628BBF712F1}"/>
              </a:ext>
            </a:extLst>
          </p:cNvPr>
          <p:cNvGraphicFramePr>
            <a:graphicFrameLocks noGrp="1"/>
          </p:cNvGraphicFramePr>
          <p:nvPr>
            <p:ph idx="1"/>
          </p:nvPr>
        </p:nvGraphicFramePr>
        <p:xfrm>
          <a:off x="736600" y="159339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2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C8D2A501-D6A4-2A7E-E440-CC0EBB8FEE99}"/>
              </a:ext>
            </a:extLst>
          </p:cNvPr>
          <p:cNvGraphicFramePr/>
          <p:nvPr>
            <p:extLst>
              <p:ext uri="{D42A27DB-BD31-4B8C-83A1-F6EECF244321}">
                <p14:modId xmlns:p14="http://schemas.microsoft.com/office/powerpoint/2010/main" val="1019585241"/>
              </p:ext>
            </p:extLst>
          </p:nvPr>
        </p:nvGraphicFramePr>
        <p:xfrm>
          <a:off x="581025" y="1789978"/>
          <a:ext cx="5695951" cy="3354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B3C9CF6-9BC6-A6D6-B96C-A593E9EB6F2F}"/>
              </a:ext>
            </a:extLst>
          </p:cNvPr>
          <p:cNvPicPr>
            <a:picLocks noChangeAspect="1"/>
          </p:cNvPicPr>
          <p:nvPr/>
        </p:nvPicPr>
        <p:blipFill>
          <a:blip r:embed="rId7"/>
          <a:stretch>
            <a:fillRect/>
          </a:stretch>
        </p:blipFill>
        <p:spPr>
          <a:xfrm>
            <a:off x="6987848" y="745001"/>
            <a:ext cx="4623127" cy="5367997"/>
          </a:xfrm>
          <a:prstGeom prst="rect">
            <a:avLst/>
          </a:prstGeom>
        </p:spPr>
      </p:pic>
      <p:sp>
        <p:nvSpPr>
          <p:cNvPr id="4" name="TextBox 3">
            <a:extLst>
              <a:ext uri="{FF2B5EF4-FFF2-40B4-BE49-F238E27FC236}">
                <a16:creationId xmlns:a16="http://schemas.microsoft.com/office/drawing/2014/main" id="{CDB595D5-29A0-2712-B40A-AC03550FEF9B}"/>
              </a:ext>
            </a:extLst>
          </p:cNvPr>
          <p:cNvSpPr txBox="1"/>
          <p:nvPr/>
        </p:nvSpPr>
        <p:spPr>
          <a:xfrm>
            <a:off x="348343" y="87086"/>
            <a:ext cx="5798457" cy="707886"/>
          </a:xfrm>
          <a:prstGeom prst="rect">
            <a:avLst/>
          </a:prstGeom>
          <a:noFill/>
        </p:spPr>
        <p:txBody>
          <a:bodyPr wrap="square" rtlCol="0">
            <a:spAutoFit/>
          </a:bodyPr>
          <a:lstStyle/>
          <a:p>
            <a:r>
              <a:rPr lang="en-CA" sz="4000" b="1" dirty="0"/>
              <a:t>Understanding the Data</a:t>
            </a:r>
          </a:p>
        </p:txBody>
      </p:sp>
    </p:spTree>
    <p:extLst>
      <p:ext uri="{BB962C8B-B14F-4D97-AF65-F5344CB8AC3E}">
        <p14:creationId xmlns:p14="http://schemas.microsoft.com/office/powerpoint/2010/main" val="168554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2295-748B-7CEF-EBC0-E828EAADA135}"/>
              </a:ext>
            </a:extLst>
          </p:cNvPr>
          <p:cNvSpPr>
            <a:spLocks noGrp="1"/>
          </p:cNvSpPr>
          <p:nvPr>
            <p:ph type="title"/>
          </p:nvPr>
        </p:nvSpPr>
        <p:spPr/>
        <p:txBody>
          <a:bodyPr/>
          <a:lstStyle/>
          <a:p>
            <a:r>
              <a:rPr lang="en-CA" b="1" dirty="0"/>
              <a:t>Target Variable  –  “Churn”</a:t>
            </a:r>
          </a:p>
        </p:txBody>
      </p:sp>
      <p:pic>
        <p:nvPicPr>
          <p:cNvPr id="1026" name="Picture 2">
            <a:extLst>
              <a:ext uri="{FF2B5EF4-FFF2-40B4-BE49-F238E27FC236}">
                <a16:creationId xmlns:a16="http://schemas.microsoft.com/office/drawing/2014/main" id="{E9281996-EC50-CE83-F916-3F7C70866C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989610"/>
            <a:ext cx="5330963" cy="4160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4B9C52-16C8-9764-D47B-B90F1D5E1F34}"/>
              </a:ext>
            </a:extLst>
          </p:cNvPr>
          <p:cNvSpPr txBox="1"/>
          <p:nvPr/>
        </p:nvSpPr>
        <p:spPr>
          <a:xfrm>
            <a:off x="640080" y="2869545"/>
            <a:ext cx="5455920" cy="2862322"/>
          </a:xfrm>
          <a:prstGeom prst="rect">
            <a:avLst/>
          </a:prstGeom>
          <a:noFill/>
        </p:spPr>
        <p:txBody>
          <a:bodyPr wrap="square" rtlCol="0">
            <a:spAutoFit/>
          </a:bodyPr>
          <a:lstStyle/>
          <a:p>
            <a:pPr marL="285750" indent="-285750">
              <a:buFont typeface="Arial" panose="020B0604020202020204" pitchFamily="34" charset="0"/>
              <a:buChar char="•"/>
            </a:pPr>
            <a:r>
              <a:rPr lang="en-CA" dirty="0"/>
              <a:t>Overall Churn rate is 26.58%.</a:t>
            </a:r>
          </a:p>
          <a:p>
            <a:endParaRPr lang="en-CA" dirty="0"/>
          </a:p>
          <a:p>
            <a:pPr marL="285750" indent="-285750">
              <a:buFont typeface="Arial" panose="020B0604020202020204" pitchFamily="34" charset="0"/>
              <a:buChar char="•"/>
            </a:pPr>
            <a:r>
              <a:rPr lang="en-US" dirty="0"/>
              <a:t>This indicates that approximately 26.5% of customers discontinued their service with the telecom company over the analyzed period.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rgbClr val="0D0D0D"/>
                </a:solidFill>
                <a:effectLst/>
                <a:latin typeface="Söhne"/>
              </a:rPr>
              <a:t>Understanding and addressing factors contributing to this churn rate are crucial for the company's efforts to improve customer retention and reduce revenue loss.</a:t>
            </a:r>
            <a:endParaRPr lang="en-CA" dirty="0"/>
          </a:p>
        </p:txBody>
      </p:sp>
    </p:spTree>
    <p:extLst>
      <p:ext uri="{BB962C8B-B14F-4D97-AF65-F5344CB8AC3E}">
        <p14:creationId xmlns:p14="http://schemas.microsoft.com/office/powerpoint/2010/main" val="121318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4EB9DA-1C40-77BC-DFC0-530A54AA26C0}"/>
              </a:ext>
            </a:extLst>
          </p:cNvPr>
          <p:cNvSpPr>
            <a:spLocks noGrp="1"/>
          </p:cNvSpPr>
          <p:nvPr>
            <p:ph type="title"/>
          </p:nvPr>
        </p:nvSpPr>
        <p:spPr>
          <a:xfrm>
            <a:off x="630936" y="457200"/>
            <a:ext cx="4343400" cy="1929384"/>
          </a:xfrm>
        </p:spPr>
        <p:txBody>
          <a:bodyPr anchor="ctr">
            <a:normAutofit/>
          </a:bodyPr>
          <a:lstStyle/>
          <a:p>
            <a:r>
              <a:rPr lang="en-CA" b="1" dirty="0"/>
              <a:t>Identifying and handling Missing values</a:t>
            </a:r>
          </a:p>
        </p:txBody>
      </p:sp>
      <p:sp>
        <p:nvSpPr>
          <p:cNvPr id="3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874BC4-26C4-B209-5E44-197D3C8B394F}"/>
              </a:ext>
            </a:extLst>
          </p:cNvPr>
          <p:cNvSpPr>
            <a:spLocks noGrp="1"/>
          </p:cNvSpPr>
          <p:nvPr>
            <p:ph idx="1"/>
          </p:nvPr>
        </p:nvSpPr>
        <p:spPr>
          <a:xfrm>
            <a:off x="5373622" y="487680"/>
            <a:ext cx="6536437" cy="2049780"/>
          </a:xfrm>
        </p:spPr>
        <p:txBody>
          <a:bodyPr anchor="ctr">
            <a:normAutofit fontScale="92500"/>
          </a:bodyPr>
          <a:lstStyle/>
          <a:p>
            <a:r>
              <a:rPr lang="en-CA" sz="2200" dirty="0"/>
              <a:t>Only one column has missing data: “</a:t>
            </a:r>
            <a:r>
              <a:rPr lang="en-CA" sz="2200" b="1" dirty="0" err="1"/>
              <a:t>TotalCharges</a:t>
            </a:r>
            <a:r>
              <a:rPr lang="en-CA" sz="2200" dirty="0"/>
              <a:t>”</a:t>
            </a:r>
          </a:p>
          <a:p>
            <a:r>
              <a:rPr lang="en-CA" sz="2200" dirty="0"/>
              <a:t>When the “</a:t>
            </a:r>
            <a:r>
              <a:rPr lang="en-CA" sz="2200" dirty="0" err="1"/>
              <a:t>TotalCharges</a:t>
            </a:r>
            <a:r>
              <a:rPr lang="en-CA" sz="2200" dirty="0"/>
              <a:t>” column is converted from Object type to float, we identified missing values in it.</a:t>
            </a:r>
          </a:p>
          <a:p>
            <a:r>
              <a:rPr lang="en-CA" sz="2200" dirty="0"/>
              <a:t>As % of the missing value is very low i.e. 0.15%, it is safe to remove those values.</a:t>
            </a:r>
          </a:p>
          <a:p>
            <a:pPr marL="0" indent="0">
              <a:buNone/>
            </a:pPr>
            <a:endParaRPr lang="en-CA" sz="2200" dirty="0"/>
          </a:p>
        </p:txBody>
      </p:sp>
      <p:pic>
        <p:nvPicPr>
          <p:cNvPr id="8" name="Picture 7">
            <a:extLst>
              <a:ext uri="{FF2B5EF4-FFF2-40B4-BE49-F238E27FC236}">
                <a16:creationId xmlns:a16="http://schemas.microsoft.com/office/drawing/2014/main" id="{3C681800-3751-F71D-D831-4D09A0C52A68}"/>
              </a:ext>
            </a:extLst>
          </p:cNvPr>
          <p:cNvPicPr>
            <a:picLocks noChangeAspect="1"/>
          </p:cNvPicPr>
          <p:nvPr/>
        </p:nvPicPr>
        <p:blipFill>
          <a:blip r:embed="rId2"/>
          <a:stretch>
            <a:fillRect/>
          </a:stretch>
        </p:blipFill>
        <p:spPr>
          <a:xfrm>
            <a:off x="607213" y="2331817"/>
            <a:ext cx="3759910" cy="4463670"/>
          </a:xfrm>
          <a:prstGeom prst="rect">
            <a:avLst/>
          </a:prstGeom>
        </p:spPr>
      </p:pic>
      <p:pic>
        <p:nvPicPr>
          <p:cNvPr id="11" name="Picture 10">
            <a:extLst>
              <a:ext uri="{FF2B5EF4-FFF2-40B4-BE49-F238E27FC236}">
                <a16:creationId xmlns:a16="http://schemas.microsoft.com/office/drawing/2014/main" id="{849F42EA-EC36-56BD-9610-17AFDF0AC5AB}"/>
              </a:ext>
            </a:extLst>
          </p:cNvPr>
          <p:cNvPicPr>
            <a:picLocks noChangeAspect="1"/>
          </p:cNvPicPr>
          <p:nvPr/>
        </p:nvPicPr>
        <p:blipFill>
          <a:blip r:embed="rId3"/>
          <a:stretch>
            <a:fillRect/>
          </a:stretch>
        </p:blipFill>
        <p:spPr>
          <a:xfrm>
            <a:off x="4939090" y="2843784"/>
            <a:ext cx="7211953" cy="3790899"/>
          </a:xfrm>
          <a:prstGeom prst="rect">
            <a:avLst/>
          </a:prstGeom>
        </p:spPr>
      </p:pic>
    </p:spTree>
    <p:extLst>
      <p:ext uri="{BB962C8B-B14F-4D97-AF65-F5344CB8AC3E}">
        <p14:creationId xmlns:p14="http://schemas.microsoft.com/office/powerpoint/2010/main" val="100757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6C7E1-5396-E6F1-0E48-432752AC7965}"/>
              </a:ext>
            </a:extLst>
          </p:cNvPr>
          <p:cNvSpPr>
            <a:spLocks noGrp="1"/>
          </p:cNvSpPr>
          <p:nvPr>
            <p:ph type="title"/>
          </p:nvPr>
        </p:nvSpPr>
        <p:spPr>
          <a:xfrm>
            <a:off x="6636862" y="3041375"/>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Categorical Analysis</a:t>
            </a:r>
          </a:p>
        </p:txBody>
      </p:sp>
      <p:pic>
        <p:nvPicPr>
          <p:cNvPr id="6" name="Graphic 5" descr="Bar chart">
            <a:extLst>
              <a:ext uri="{FF2B5EF4-FFF2-40B4-BE49-F238E27FC236}">
                <a16:creationId xmlns:a16="http://schemas.microsoft.com/office/drawing/2014/main" id="{06CDAEF8-72A4-E2DE-E940-65B10C32E0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159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A20107-EB8B-C886-7400-101D1202270A}"/>
              </a:ext>
            </a:extLst>
          </p:cNvPr>
          <p:cNvSpPr txBox="1">
            <a:spLocks/>
          </p:cNvSpPr>
          <p:nvPr/>
        </p:nvSpPr>
        <p:spPr>
          <a:xfrm>
            <a:off x="3491205" y="8347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800" b="1" dirty="0"/>
              <a:t>Univariate Analysis</a:t>
            </a:r>
          </a:p>
        </p:txBody>
      </p:sp>
      <p:sp>
        <p:nvSpPr>
          <p:cNvPr id="7" name="Content Placeholder 6">
            <a:extLst>
              <a:ext uri="{FF2B5EF4-FFF2-40B4-BE49-F238E27FC236}">
                <a16:creationId xmlns:a16="http://schemas.microsoft.com/office/drawing/2014/main" id="{A8FBE384-73B8-9A9E-FC5B-A3F36C569497}"/>
              </a:ext>
            </a:extLst>
          </p:cNvPr>
          <p:cNvSpPr>
            <a:spLocks noGrp="1"/>
          </p:cNvSpPr>
          <p:nvPr>
            <p:ph idx="1"/>
          </p:nvPr>
        </p:nvSpPr>
        <p:spPr>
          <a:xfrm>
            <a:off x="1104900" y="2784475"/>
            <a:ext cx="10515600" cy="4351338"/>
          </a:xfrm>
        </p:spPr>
        <p:txBody>
          <a:bodyPr/>
          <a:lstStyle/>
          <a:p>
            <a:r>
              <a:rPr lang="en-US" dirty="0">
                <a:solidFill>
                  <a:srgbClr val="0D0D0D"/>
                </a:solidFill>
                <a:latin typeface="Söhne"/>
              </a:rPr>
              <a:t>W</a:t>
            </a:r>
            <a:r>
              <a:rPr lang="en-US" b="0" i="0" dirty="0">
                <a:solidFill>
                  <a:srgbClr val="0D0D0D"/>
                </a:solidFill>
                <a:effectLst/>
                <a:latin typeface="Söhne"/>
              </a:rPr>
              <a:t>e will analyze each categorical variable with the Target variable Churn.</a:t>
            </a:r>
            <a:endParaRPr lang="en-CA" dirty="0"/>
          </a:p>
        </p:txBody>
      </p:sp>
    </p:spTree>
    <p:extLst>
      <p:ext uri="{BB962C8B-B14F-4D97-AF65-F5344CB8AC3E}">
        <p14:creationId xmlns:p14="http://schemas.microsoft.com/office/powerpoint/2010/main" val="291849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2192CA7-DB0F-5BE0-B03C-DBEB9B96D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72" y="622280"/>
            <a:ext cx="4432957" cy="34775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9FB7C8-4813-8568-9FF5-92F469863347}"/>
              </a:ext>
            </a:extLst>
          </p:cNvPr>
          <p:cNvSpPr txBox="1"/>
          <p:nvPr/>
        </p:nvSpPr>
        <p:spPr>
          <a:xfrm>
            <a:off x="1333500" y="99060"/>
            <a:ext cx="5261610" cy="523220"/>
          </a:xfrm>
          <a:prstGeom prst="rect">
            <a:avLst/>
          </a:prstGeom>
          <a:noFill/>
        </p:spPr>
        <p:txBody>
          <a:bodyPr wrap="square" rtlCol="0">
            <a:spAutoFit/>
          </a:bodyPr>
          <a:lstStyle/>
          <a:p>
            <a:r>
              <a:rPr lang="en-CA" sz="2800" b="1" dirty="0"/>
              <a:t>Gender vs Churn</a:t>
            </a:r>
          </a:p>
        </p:txBody>
      </p:sp>
      <p:sp>
        <p:nvSpPr>
          <p:cNvPr id="5" name="TextBox 4">
            <a:extLst>
              <a:ext uri="{FF2B5EF4-FFF2-40B4-BE49-F238E27FC236}">
                <a16:creationId xmlns:a16="http://schemas.microsoft.com/office/drawing/2014/main" id="{D8F828BA-DB10-D857-F738-0FF39511EFA1}"/>
              </a:ext>
            </a:extLst>
          </p:cNvPr>
          <p:cNvSpPr txBox="1"/>
          <p:nvPr/>
        </p:nvSpPr>
        <p:spPr>
          <a:xfrm>
            <a:off x="7776213" y="2857202"/>
            <a:ext cx="4190996" cy="523220"/>
          </a:xfrm>
          <a:prstGeom prst="rect">
            <a:avLst/>
          </a:prstGeom>
          <a:noFill/>
        </p:spPr>
        <p:txBody>
          <a:bodyPr wrap="square" rtlCol="0">
            <a:spAutoFit/>
          </a:bodyPr>
          <a:lstStyle/>
          <a:p>
            <a:r>
              <a:rPr lang="en-CA" sz="2800" b="1" dirty="0"/>
              <a:t>Senior Citizen vs Churn</a:t>
            </a:r>
          </a:p>
        </p:txBody>
      </p:sp>
      <p:sp>
        <p:nvSpPr>
          <p:cNvPr id="7" name="TextBox 6">
            <a:extLst>
              <a:ext uri="{FF2B5EF4-FFF2-40B4-BE49-F238E27FC236}">
                <a16:creationId xmlns:a16="http://schemas.microsoft.com/office/drawing/2014/main" id="{5976CF3A-0092-4824-48FF-B8ECF622D5B4}"/>
              </a:ext>
            </a:extLst>
          </p:cNvPr>
          <p:cNvSpPr txBox="1"/>
          <p:nvPr/>
        </p:nvSpPr>
        <p:spPr>
          <a:xfrm>
            <a:off x="5816080" y="1186618"/>
            <a:ext cx="6096000" cy="923330"/>
          </a:xfrm>
          <a:prstGeom prst="rect">
            <a:avLst/>
          </a:prstGeom>
          <a:noFill/>
        </p:spPr>
        <p:txBody>
          <a:bodyPr wrap="square">
            <a:spAutoFit/>
          </a:bodyPr>
          <a:lstStyle/>
          <a:p>
            <a:r>
              <a:rPr lang="en-CA" dirty="0"/>
              <a:t>With a 26.95% churning rate, females churn slightly more than Males(26.20%).</a:t>
            </a:r>
          </a:p>
          <a:p>
            <a:r>
              <a:rPr lang="en-CA" dirty="0"/>
              <a:t>	</a:t>
            </a:r>
          </a:p>
        </p:txBody>
      </p:sp>
      <p:sp>
        <p:nvSpPr>
          <p:cNvPr id="9" name="TextBox 8">
            <a:extLst>
              <a:ext uri="{FF2B5EF4-FFF2-40B4-BE49-F238E27FC236}">
                <a16:creationId xmlns:a16="http://schemas.microsoft.com/office/drawing/2014/main" id="{0BEDEB81-AEA0-AC50-E0B0-F5B7B5D847E1}"/>
              </a:ext>
            </a:extLst>
          </p:cNvPr>
          <p:cNvSpPr txBox="1"/>
          <p:nvPr/>
        </p:nvSpPr>
        <p:spPr>
          <a:xfrm>
            <a:off x="418673" y="5066169"/>
            <a:ext cx="6096000" cy="646331"/>
          </a:xfrm>
          <a:prstGeom prst="rect">
            <a:avLst/>
          </a:prstGeom>
          <a:noFill/>
        </p:spPr>
        <p:txBody>
          <a:bodyPr wrap="square">
            <a:spAutoFit/>
          </a:bodyPr>
          <a:lstStyle/>
          <a:p>
            <a:r>
              <a:rPr lang="en-CA" dirty="0"/>
              <a:t>Senior citizens are more likely to churn with a churn rate of 41.68%</a:t>
            </a:r>
          </a:p>
        </p:txBody>
      </p:sp>
      <p:sp>
        <p:nvSpPr>
          <p:cNvPr id="10" name="Arrow: Notched Right 9">
            <a:extLst>
              <a:ext uri="{FF2B5EF4-FFF2-40B4-BE49-F238E27FC236}">
                <a16:creationId xmlns:a16="http://schemas.microsoft.com/office/drawing/2014/main" id="{9FD22273-3A2E-05D5-4831-4541BBD94AD6}"/>
              </a:ext>
            </a:extLst>
          </p:cNvPr>
          <p:cNvSpPr/>
          <p:nvPr/>
        </p:nvSpPr>
        <p:spPr>
          <a:xfrm>
            <a:off x="5044751" y="1355650"/>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Notched Right 10">
            <a:extLst>
              <a:ext uri="{FF2B5EF4-FFF2-40B4-BE49-F238E27FC236}">
                <a16:creationId xmlns:a16="http://schemas.microsoft.com/office/drawing/2014/main" id="{AEB8145E-D248-6492-480C-7B1DAA11A0C0}"/>
              </a:ext>
            </a:extLst>
          </p:cNvPr>
          <p:cNvSpPr/>
          <p:nvPr/>
        </p:nvSpPr>
        <p:spPr>
          <a:xfrm rot="10800000">
            <a:off x="6514673" y="5084261"/>
            <a:ext cx="385665" cy="3050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D65A4062-6FA8-0DC4-3920-FC352080D9F1}"/>
              </a:ext>
            </a:extLst>
          </p:cNvPr>
          <p:cNvPicPr>
            <a:picLocks noChangeAspect="1"/>
          </p:cNvPicPr>
          <p:nvPr/>
        </p:nvPicPr>
        <p:blipFill>
          <a:blip r:embed="rId3"/>
          <a:stretch>
            <a:fillRect/>
          </a:stretch>
        </p:blipFill>
        <p:spPr>
          <a:xfrm>
            <a:off x="7515692" y="3380422"/>
            <a:ext cx="4257635" cy="3348236"/>
          </a:xfrm>
          <a:prstGeom prst="rect">
            <a:avLst/>
          </a:prstGeom>
        </p:spPr>
      </p:pic>
    </p:spTree>
    <p:extLst>
      <p:ext uri="{BB962C8B-B14F-4D97-AF65-F5344CB8AC3E}">
        <p14:creationId xmlns:p14="http://schemas.microsoft.com/office/powerpoint/2010/main" val="362374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436</TotalTime>
  <Words>1774</Words>
  <Application>Microsoft Office PowerPoint</Application>
  <PresentationFormat>Widescreen</PresentationFormat>
  <Paragraphs>195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Söhne</vt:lpstr>
      <vt:lpstr>Office Theme</vt:lpstr>
      <vt:lpstr>EDA Case Study Telecom Churn Analysis </vt:lpstr>
      <vt:lpstr>PowerPoint Presentation</vt:lpstr>
      <vt:lpstr>Overview</vt:lpstr>
      <vt:lpstr>PowerPoint Presentation</vt:lpstr>
      <vt:lpstr>Target Variable  –  “Churn”</vt:lpstr>
      <vt:lpstr>Identifying and handling Missing values</vt:lpstr>
      <vt:lpstr>Categorical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Analysis</vt:lpstr>
      <vt:lpstr>Monthly Charges vs Churn</vt:lpstr>
      <vt:lpstr>Total Charges vs Churn</vt:lpstr>
      <vt:lpstr>Correlation of each variable to Target Variable  “Churn”</vt:lpstr>
      <vt:lpstr>Bivariate Analysis</vt:lpstr>
      <vt:lpstr>Distribution of Gender and Partner for Churned and Non-Churned Customers</vt:lpstr>
      <vt:lpstr>Distribution of Gender and SeniorCitizen for Churned and Non-Churned Customers</vt:lpstr>
      <vt:lpstr>Distribution of Gender and Dependents for Churned and Non-Churned Customers</vt:lpstr>
      <vt:lpstr>Distribution of Gender and Tenure for Churned and Non-Churned Customers</vt:lpstr>
      <vt:lpstr>Distribution of Gender and Contracts for Churned and Non-Churned Customers</vt:lpstr>
      <vt:lpstr>Distribution of Gender and StreamingTV for Churned and Non-Churned Customers</vt:lpstr>
      <vt:lpstr>Distribution of Gender and PaymentMethod for Churned and Non-Churned Customers</vt:lpstr>
      <vt:lpstr>Distribution of SeniorCitizen and Dependents for Churned and Non-Churned Customers</vt:lpstr>
      <vt:lpstr>Distribution of SeniorCitizen and Partner for Churned and Non-Churned Customers</vt:lpstr>
      <vt:lpstr>Overall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Telecom Churn Analysis </dc:title>
  <dc:creator>Nisarg Upadhyay</dc:creator>
  <cp:lastModifiedBy>Nisarg Upadhyay</cp:lastModifiedBy>
  <cp:revision>3</cp:revision>
  <dcterms:created xsi:type="dcterms:W3CDTF">2024-02-28T22:13:44Z</dcterms:created>
  <dcterms:modified xsi:type="dcterms:W3CDTF">2024-02-29T08:28:56Z</dcterms:modified>
</cp:coreProperties>
</file>