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352" r:id="rId2"/>
    <p:sldId id="1634" r:id="rId3"/>
    <p:sldId id="1635" r:id="rId4"/>
    <p:sldId id="1636" r:id="rId5"/>
    <p:sldId id="1637" r:id="rId6"/>
    <p:sldId id="1638" r:id="rId7"/>
    <p:sldId id="1639" r:id="rId8"/>
    <p:sldId id="1640" r:id="rId9"/>
    <p:sldId id="1536" r:id="rId10"/>
    <p:sldId id="1641" r:id="rId11"/>
    <p:sldId id="1642" r:id="rId12"/>
    <p:sldId id="1644" r:id="rId13"/>
    <p:sldId id="1645" r:id="rId14"/>
    <p:sldId id="1646" r:id="rId15"/>
    <p:sldId id="1647" r:id="rId16"/>
    <p:sldId id="1661" r:id="rId17"/>
    <p:sldId id="1648" r:id="rId18"/>
    <p:sldId id="1643" r:id="rId19"/>
    <p:sldId id="1649" r:id="rId20"/>
    <p:sldId id="1650" r:id="rId21"/>
    <p:sldId id="1651" r:id="rId22"/>
    <p:sldId id="1664" r:id="rId23"/>
    <p:sldId id="1652" r:id="rId24"/>
    <p:sldId id="1653" r:id="rId25"/>
    <p:sldId id="1654" r:id="rId26"/>
    <p:sldId id="1655" r:id="rId27"/>
    <p:sldId id="1656" r:id="rId28"/>
    <p:sldId id="1657" r:id="rId29"/>
    <p:sldId id="1659" r:id="rId30"/>
    <p:sldId id="1658" r:id="rId31"/>
    <p:sldId id="1662" r:id="rId32"/>
    <p:sldId id="1665" r:id="rId33"/>
    <p:sldId id="1660" r:id="rId34"/>
    <p:sldId id="1666" r:id="rId35"/>
    <p:sldId id="1667" r:id="rId36"/>
    <p:sldId id="1668" r:id="rId37"/>
    <p:sldId id="1663" r:id="rId38"/>
    <p:sldId id="1669" r:id="rId39"/>
    <p:sldId id="1633" r:id="rId40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4" autoAdjust="0"/>
    <p:restoredTop sz="97248" autoAdjust="0"/>
  </p:normalViewPr>
  <p:slideViewPr>
    <p:cSldViewPr snapToGrid="0">
      <p:cViewPr varScale="1">
        <p:scale>
          <a:sx n="223" d="100"/>
          <a:sy n="223" d="100"/>
        </p:scale>
        <p:origin x="208" y="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4/9/22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4/9/22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UTXO being spent cannot tell how many of my other UTXOs were spent during that day.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9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 for each instruction defined by a hard coded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 for each instruction defined by a hard coded table.</a:t>
            </a:r>
          </a:p>
          <a:p>
            <a:r>
              <a:rPr lang="en-US" dirty="0"/>
              <a:t>BURN:  deflates the 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second price auction were used:  miners would be incentivized to create fake transactions.</a:t>
            </a:r>
          </a:p>
          <a:p>
            <a:r>
              <a:rPr lang="en-US" dirty="0"/>
              <a:t>See  https://</a:t>
            </a:r>
            <a:r>
              <a:rPr lang="en-US" dirty="0" err="1"/>
              <a:t>arxiv.org</a:t>
            </a:r>
            <a:r>
              <a:rPr lang="en-US" dirty="0"/>
              <a:t>/pdf/2106.01340.pdf  for an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1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etherchain.org</a:t>
            </a:r>
            <a:r>
              <a:rPr lang="en-US" dirty="0"/>
              <a:t>/charts/</a:t>
            </a:r>
            <a:r>
              <a:rPr lang="en-US" dirty="0" err="1"/>
              <a:t>totalGasUsage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Script:  top line checks that owner properly signed Tx; bottom line pushes data onto stack and ensures that top of stack ends in &lt;1&gt; to make script succeed.</a:t>
            </a:r>
            <a:br>
              <a:rPr lang="en-US" dirty="0"/>
            </a:br>
            <a:r>
              <a:rPr lang="en-US" dirty="0"/>
              <a:t>Here &lt;NAMECOIN&gt; pushes the word NAMECOIN onto the stack so everyone can tell that this UTXO is a </a:t>
            </a:r>
            <a:r>
              <a:rPr lang="en-US" dirty="0" err="1"/>
              <a:t>NameCoin</a:t>
            </a:r>
            <a:r>
              <a:rPr lang="en-US" dirty="0"/>
              <a:t> UTXO.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2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CryptoPunks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suffix in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nonce must match current nonce of sender in sender’s account data.   When Tx processed successfully, nonce in sender’s account data is incremented by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Tx go to contracts, others go to owned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blockchains allow for non-interfering parallel execution:  Flow, Solana.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Selfdestruct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:  sends all account funds to specified address.   Refund removed to avoid </a:t>
            </a:r>
            <a:r>
              <a:rPr lang="en-US" dirty="0" err="1"/>
              <a:t>gastokens</a:t>
            </a:r>
            <a:r>
              <a:rPr lang="en-US" dirty="0"/>
              <a:t>.</a:t>
            </a:r>
          </a:p>
          <a:p>
            <a:r>
              <a:rPr lang="en-US" dirty="0"/>
              <a:t>CREATE:  create a new contract</a:t>
            </a:r>
          </a:p>
          <a:p>
            <a:r>
              <a:rPr lang="en-US" dirty="0"/>
              <a:t>CALL:  contract at address </a:t>
            </a:r>
            <a:r>
              <a:rPr lang="en-US" dirty="0" err="1"/>
              <a:t>addr</a:t>
            </a:r>
            <a:r>
              <a:rPr lang="en-US" dirty="0"/>
              <a:t>,  with max gas,  and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ycharts.com</a:t>
            </a:r>
            <a:r>
              <a:rPr lang="en-US" dirty="0"/>
              <a:t>/indicators/</a:t>
            </a:r>
            <a:r>
              <a:rPr lang="en-US" dirty="0" err="1"/>
              <a:t>ethereum_average_gas_price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ycharts.com</a:t>
            </a:r>
            <a:r>
              <a:rPr lang="en-US" dirty="0"/>
              <a:t>/indicators/</a:t>
            </a:r>
            <a:r>
              <a:rPr lang="en-US" dirty="0" err="1"/>
              <a:t>ethereum_average_transaction_fee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4/9/22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4/9/22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70" y="1765005"/>
            <a:ext cx="8502354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Ethereum: mechanics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BE49-D5B5-6345-A235-211F5413DB85}"/>
              </a:ext>
            </a:extLst>
          </p:cNvPr>
          <p:cNvSpPr txBox="1"/>
          <p:nvPr/>
        </p:nvSpPr>
        <p:spPr>
          <a:xfrm>
            <a:off x="3190468" y="3065659"/>
            <a:ext cx="276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Dr. </a:t>
            </a:r>
            <a:r>
              <a:rPr lang="en-US" sz="2800" dirty="0" err="1">
                <a:latin typeface="+mn-lt"/>
              </a:rPr>
              <a:t>Risman</a:t>
            </a:r>
            <a:r>
              <a:rPr lang="en-US" sz="2800" dirty="0">
                <a:latin typeface="+mn-lt"/>
              </a:rPr>
              <a:t> Adnan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F29B-3541-BF48-B8E4-0CD8FD04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Ethereum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88A4-58B4-D74B-B953-E1151110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62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Layer 1 (ETHv1)</a:t>
            </a:r>
            <a:r>
              <a:rPr lang="en-US" sz="2400" dirty="0"/>
              <a:t>:    </a:t>
            </a:r>
            <a:r>
              <a:rPr lang="en-US" sz="2400" dirty="0" err="1"/>
              <a:t>PoW</a:t>
            </a:r>
            <a:r>
              <a:rPr lang="en-US" sz="2400" dirty="0"/>
              <a:t> consensus.    Block reward = 2 ETH  + Tx fees (gas)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83121-B8A7-3C49-809B-03E69091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7520"/>
            <a:ext cx="3034381" cy="3345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42D68-0A1E-E247-B911-C2C91A61E24E}"/>
              </a:ext>
            </a:extLst>
          </p:cNvPr>
          <p:cNvSpPr txBox="1"/>
          <p:nvPr/>
        </p:nvSpPr>
        <p:spPr>
          <a:xfrm>
            <a:off x="4392385" y="2340917"/>
            <a:ext cx="442504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avg. block rate = 15 seconds.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+mn-lt"/>
              </a:rPr>
              <a:t>ETHv1: variant of Nakamoto </a:t>
            </a:r>
            <a:r>
              <a:rPr lang="en-US" dirty="0" err="1">
                <a:latin typeface="+mn-lt"/>
              </a:rPr>
              <a:t>PoW</a:t>
            </a:r>
            <a:endParaRPr lang="en-US" dirty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ETHv2:  proof of stake consensus</a:t>
            </a:r>
          </a:p>
          <a:p>
            <a:pPr algn="ctr">
              <a:spcBef>
                <a:spcPts val="1200"/>
              </a:spcBef>
            </a:pPr>
            <a:endParaRPr lang="en-US" dirty="0">
              <a:latin typeface="+mn-lt"/>
            </a:endParaRPr>
          </a:p>
          <a:p>
            <a:pPr algn="ctr">
              <a:spcBef>
                <a:spcPts val="1200"/>
              </a:spcBef>
            </a:pPr>
            <a:r>
              <a:rPr lang="en-US" dirty="0">
                <a:latin typeface="+mn-lt"/>
              </a:rPr>
              <a:t>about 150 Tx per block.</a:t>
            </a:r>
          </a:p>
        </p:txBody>
      </p:sp>
    </p:spTree>
    <p:extLst>
      <p:ext uri="{BB962C8B-B14F-4D97-AF65-F5344CB8AC3E}">
        <p14:creationId xmlns:p14="http://schemas.microsoft.com/office/powerpoint/2010/main" val="149075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3C2E-05E9-9641-96EE-E358CBE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Ethereum compute layer:  the 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C07-1D35-5C4D-B2D2-589BCDF6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World state:   set of accounts identified by 32-byte address.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Two types of accounts:</a:t>
            </a:r>
          </a:p>
          <a:p>
            <a:pPr marL="457200" indent="-457200">
              <a:buAutoNum type="arabicParenBoth"/>
            </a:pPr>
            <a:r>
              <a:rPr lang="en-US" sz="2400" b="1" dirty="0"/>
              <a:t>owned accounts</a:t>
            </a:r>
            <a:r>
              <a:rPr lang="en-US" sz="2400" dirty="0"/>
              <a:t>:  controlled by ECDSA signing key pair (PK,SK).</a:t>
            </a:r>
          </a:p>
          <a:p>
            <a:pPr marL="0" indent="0">
              <a:buNone/>
            </a:pPr>
            <a:r>
              <a:rPr lang="en-US" sz="2400" dirty="0"/>
              <a:t>			SK signing key known only to account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(2) </a:t>
            </a:r>
            <a:r>
              <a:rPr lang="en-US" sz="2400" b="1" dirty="0"/>
              <a:t>contracts</a:t>
            </a:r>
            <a:r>
              <a:rPr lang="en-US" sz="2400" dirty="0"/>
              <a:t>:  controlled by code.</a:t>
            </a:r>
          </a:p>
          <a:p>
            <a:pPr marL="0" indent="0">
              <a:buNone/>
            </a:pPr>
            <a:r>
              <a:rPr lang="en-US" sz="2400" dirty="0"/>
              <a:t>			code set at account creation time, 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151552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C0C3-7CFE-C741-8ACD-7C0C78BC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associated with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4E54-1E08-7042-94ED-04872FC5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3" y="955601"/>
            <a:ext cx="8102009" cy="53295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962275" algn="l"/>
                <a:tab pos="4794250" algn="l"/>
              </a:tabLst>
            </a:pPr>
            <a:r>
              <a:rPr lang="en-US" sz="2400" u="sng" dirty="0"/>
              <a:t>Account data</a:t>
            </a:r>
            <a:r>
              <a:rPr lang="en-US" sz="2400" dirty="0"/>
              <a:t>	</a:t>
            </a:r>
            <a:r>
              <a:rPr lang="en-US" sz="2400" u="sng" dirty="0"/>
              <a:t>Owned</a:t>
            </a:r>
            <a:r>
              <a:rPr lang="en-US" sz="2400" dirty="0"/>
              <a:t>	</a:t>
            </a:r>
            <a:r>
              <a:rPr lang="en-US" sz="2400" u="sng" dirty="0"/>
              <a:t>Contracts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F6DE1F-DA4B-C145-8757-4466C6FA47BE}"/>
              </a:ext>
            </a:extLst>
          </p:cNvPr>
          <p:cNvSpPr txBox="1">
            <a:spLocks/>
          </p:cNvSpPr>
          <p:nvPr/>
        </p:nvSpPr>
        <p:spPr bwMode="auto">
          <a:xfrm>
            <a:off x="233913" y="1512037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address</a:t>
            </a:r>
            <a:r>
              <a:rPr lang="en-US" sz="2400" dirty="0"/>
              <a:t> (computed):	H(PK)	H(</a:t>
            </a:r>
            <a:r>
              <a:rPr lang="en-US" sz="2400" dirty="0" err="1"/>
              <a:t>CreatorAddr</a:t>
            </a:r>
            <a:r>
              <a:rPr lang="en-US" sz="2400" dirty="0"/>
              <a:t>, </a:t>
            </a:r>
            <a:r>
              <a:rPr lang="en-US" sz="2400" dirty="0" err="1"/>
              <a:t>CreatorNonce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C75FD0-7CC8-494D-8ADB-C4DDF9371437}"/>
              </a:ext>
            </a:extLst>
          </p:cNvPr>
          <p:cNvSpPr txBox="1">
            <a:spLocks/>
          </p:cNvSpPr>
          <p:nvPr/>
        </p:nvSpPr>
        <p:spPr bwMode="auto">
          <a:xfrm>
            <a:off x="228600" y="2173031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code:</a:t>
            </a:r>
            <a:r>
              <a:rPr lang="en-US" sz="2400" dirty="0"/>
              <a:t>	⊥	</a:t>
            </a:r>
            <a:r>
              <a:rPr lang="en-US" sz="2400" dirty="0" err="1"/>
              <a:t>CodeHash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804983-A7CE-0146-829C-342A4B682514}"/>
              </a:ext>
            </a:extLst>
          </p:cNvPr>
          <p:cNvSpPr txBox="1">
            <a:spLocks/>
          </p:cNvSpPr>
          <p:nvPr/>
        </p:nvSpPr>
        <p:spPr bwMode="auto">
          <a:xfrm>
            <a:off x="228600" y="2834025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storage root </a:t>
            </a:r>
            <a:r>
              <a:rPr lang="en-US" sz="2400" dirty="0"/>
              <a:t>(state):	⊥	</a:t>
            </a:r>
            <a:r>
              <a:rPr lang="en-US" sz="2400" dirty="0" err="1"/>
              <a:t>StorageRoot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4E372-3A64-AF46-9956-6E5BA60FC391}"/>
              </a:ext>
            </a:extLst>
          </p:cNvPr>
          <p:cNvSpPr txBox="1">
            <a:spLocks/>
          </p:cNvSpPr>
          <p:nvPr/>
        </p:nvSpPr>
        <p:spPr bwMode="auto">
          <a:xfrm>
            <a:off x="228600" y="3495019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balance </a:t>
            </a:r>
            <a:r>
              <a:rPr lang="en-US" sz="2000" dirty="0"/>
              <a:t>(in Wei):</a:t>
            </a:r>
            <a:r>
              <a:rPr lang="en-US" sz="2400" b="1" dirty="0"/>
              <a:t>	</a:t>
            </a:r>
            <a:r>
              <a:rPr lang="en-US" sz="2400" dirty="0"/>
              <a:t>balance	balance       </a:t>
            </a:r>
            <a:r>
              <a:rPr lang="en-US" sz="2000" dirty="0"/>
              <a:t>(10</a:t>
            </a:r>
            <a:r>
              <a:rPr lang="en-US" sz="2000" baseline="30000" dirty="0"/>
              <a:t>18</a:t>
            </a:r>
            <a:r>
              <a:rPr lang="en-US" sz="2000" dirty="0"/>
              <a:t> Wei = 1 ETH)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F15372-00CC-7745-87F7-B9CB1CBDA6E2}"/>
              </a:ext>
            </a:extLst>
          </p:cNvPr>
          <p:cNvSpPr txBox="1">
            <a:spLocks/>
          </p:cNvSpPr>
          <p:nvPr/>
        </p:nvSpPr>
        <p:spPr bwMode="auto">
          <a:xfrm>
            <a:off x="228600" y="4156012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nonce:	</a:t>
            </a:r>
            <a:r>
              <a:rPr lang="en-US" sz="2400" dirty="0"/>
              <a:t>nonce	nonce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1487E-C148-824D-B1FF-E762F2A479BB}"/>
              </a:ext>
            </a:extLst>
          </p:cNvPr>
          <p:cNvSpPr txBox="1"/>
          <p:nvPr/>
        </p:nvSpPr>
        <p:spPr>
          <a:xfrm>
            <a:off x="1201481" y="4646434"/>
            <a:ext cx="729571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(#Tx sent) + (#accounts created):   anti-replay mechanism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7447AD6-1DE4-6E42-97E5-47230CEC1718}"/>
              </a:ext>
            </a:extLst>
          </p:cNvPr>
          <p:cNvSpPr/>
          <p:nvPr/>
        </p:nvSpPr>
        <p:spPr>
          <a:xfrm>
            <a:off x="765544" y="4539663"/>
            <a:ext cx="446568" cy="381142"/>
          </a:xfrm>
          <a:custGeom>
            <a:avLst/>
            <a:gdLst>
              <a:gd name="connsiteX0" fmla="*/ 446568 w 446568"/>
              <a:gd name="connsiteY0" fmla="*/ 244549 h 253112"/>
              <a:gd name="connsiteX1" fmla="*/ 170121 w 446568"/>
              <a:gd name="connsiteY1" fmla="*/ 223284 h 253112"/>
              <a:gd name="connsiteX2" fmla="*/ 0 w 446568"/>
              <a:gd name="connsiteY2" fmla="*/ 0 h 25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8" h="253112">
                <a:moveTo>
                  <a:pt x="446568" y="244549"/>
                </a:moveTo>
                <a:cubicBezTo>
                  <a:pt x="345558" y="254295"/>
                  <a:pt x="244549" y="264042"/>
                  <a:pt x="170121" y="223284"/>
                </a:cubicBezTo>
                <a:cubicBezTo>
                  <a:pt x="95693" y="182526"/>
                  <a:pt x="47846" y="91263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B9465FAF-074A-7B4B-9A99-6A4D54DF2F5C}"/>
              </a:ext>
            </a:extLst>
          </p:cNvPr>
          <p:cNvSpPr/>
          <p:nvPr/>
        </p:nvSpPr>
        <p:spPr>
          <a:xfrm>
            <a:off x="186068" y="1543936"/>
            <a:ext cx="45719" cy="317693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0D0-CBB1-E344-845A-B8507558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Account state:  persistent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97F7-2F77-144B-BAC8-25B6FE98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25" y="1007967"/>
            <a:ext cx="8474149" cy="2181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contract has an associated </a:t>
            </a:r>
            <a:r>
              <a:rPr lang="en-US" sz="2400" b="1" dirty="0"/>
              <a:t>storage array S</a:t>
            </a:r>
            <a:r>
              <a:rPr lang="en-US" sz="2400" dirty="0"/>
              <a:t>[]: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S[0],  S[1],  …  ,  S[2</a:t>
            </a:r>
            <a:r>
              <a:rPr lang="en-US" sz="2400" b="1" baseline="30000" dirty="0"/>
              <a:t>256</a:t>
            </a:r>
            <a:r>
              <a:rPr lang="en-US" sz="2400" b="1" dirty="0"/>
              <a:t>-1]:    </a:t>
            </a:r>
            <a:r>
              <a:rPr lang="en-US" sz="2400" dirty="0"/>
              <a:t>each cell holds 32 bytes,  </a:t>
            </a:r>
            <a:r>
              <a:rPr lang="en-US" sz="2400" dirty="0" err="1"/>
              <a:t>init</a:t>
            </a:r>
            <a:r>
              <a:rPr lang="en-US" sz="2400" dirty="0"/>
              <a:t> to 0.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400" dirty="0"/>
              <a:t>Account storage root: </a:t>
            </a:r>
            <a:r>
              <a:rPr lang="en-US" sz="2400" b="1" dirty="0"/>
              <a:t>Merkle Patricia Tree hash </a:t>
            </a:r>
            <a:r>
              <a:rPr lang="en-US" sz="2400" dirty="0"/>
              <a:t>of S[]</a:t>
            </a:r>
            <a:endParaRPr lang="en-US" sz="2400" b="1" dirty="0"/>
          </a:p>
          <a:p>
            <a:pPr lvl="1">
              <a:spcBef>
                <a:spcPts val="624"/>
              </a:spcBef>
            </a:pPr>
            <a:r>
              <a:rPr lang="en-US" sz="2400" dirty="0"/>
              <a:t>Cannot compute full Merkle tree hash:  2</a:t>
            </a:r>
            <a:r>
              <a:rPr lang="en-US" sz="2400" baseline="30000" dirty="0"/>
              <a:t>256</a:t>
            </a:r>
            <a:r>
              <a:rPr lang="en-US" sz="2400" dirty="0"/>
              <a:t> leaves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DF258-C16F-AA44-9FAD-E4404700F24E}"/>
              </a:ext>
            </a:extLst>
          </p:cNvPr>
          <p:cNvSpPr txBox="1"/>
          <p:nvPr/>
        </p:nvSpPr>
        <p:spPr>
          <a:xfrm>
            <a:off x="202019" y="3448921"/>
            <a:ext cx="143500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S[000] = a</a:t>
            </a:r>
          </a:p>
          <a:p>
            <a:pPr algn="l"/>
            <a:r>
              <a:rPr lang="en-US" dirty="0">
                <a:latin typeface="+mn-lt"/>
              </a:rPr>
              <a:t>S[010] = b</a:t>
            </a:r>
          </a:p>
          <a:p>
            <a:pPr algn="l"/>
            <a:r>
              <a:rPr lang="en-US" dirty="0">
                <a:latin typeface="+mn-lt"/>
              </a:rPr>
              <a:t>S[011] = c</a:t>
            </a:r>
          </a:p>
          <a:p>
            <a:pPr algn="l"/>
            <a:r>
              <a:rPr lang="en-US" dirty="0">
                <a:latin typeface="+mn-lt"/>
              </a:rPr>
              <a:t>S[110] = 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9B5AE5-933B-D346-8AE0-95039BA37D71}"/>
              </a:ext>
            </a:extLst>
          </p:cNvPr>
          <p:cNvGrpSpPr/>
          <p:nvPr/>
        </p:nvGrpSpPr>
        <p:grpSpPr>
          <a:xfrm>
            <a:off x="2105242" y="3690115"/>
            <a:ext cx="1856284" cy="1392690"/>
            <a:chOff x="2264735" y="3541253"/>
            <a:chExt cx="1856284" cy="13926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5CE197-D3DE-AA41-A572-E0C5F14201AE}"/>
                </a:ext>
              </a:extLst>
            </p:cNvPr>
            <p:cNvSpPr txBox="1"/>
            <p:nvPr/>
          </p:nvSpPr>
          <p:spPr>
            <a:xfrm>
              <a:off x="2264735" y="400291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root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078B41-DAD5-C444-97F6-5B73706AEA90}"/>
                </a:ext>
              </a:extLst>
            </p:cNvPr>
            <p:cNvSpPr txBox="1"/>
            <p:nvPr/>
          </p:nvSpPr>
          <p:spPr>
            <a:xfrm>
              <a:off x="3494822" y="360280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967495-C234-2949-97B2-69B8B9FBFD74}"/>
                </a:ext>
              </a:extLst>
            </p:cNvPr>
            <p:cNvSpPr txBox="1"/>
            <p:nvPr/>
          </p:nvSpPr>
          <p:spPr>
            <a:xfrm>
              <a:off x="3494822" y="440302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10, 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0E1B84-CFB8-7D4A-B4B5-5CB91AF35F4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2890932" y="3802863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859E1D-6A04-134B-A067-09FA82037B1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90932" y="4403028"/>
              <a:ext cx="603890" cy="20005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BF56B8-4CAB-CB44-B1AF-B0C002E8B749}"/>
                </a:ext>
              </a:extLst>
            </p:cNvPr>
            <p:cNvSpPr txBox="1"/>
            <p:nvPr/>
          </p:nvSpPr>
          <p:spPr>
            <a:xfrm>
              <a:off x="2958803" y="354125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A5DC44-07B5-4541-8550-E0D7EF46DAA3}"/>
                </a:ext>
              </a:extLst>
            </p:cNvPr>
            <p:cNvSpPr txBox="1"/>
            <p:nvPr/>
          </p:nvSpPr>
          <p:spPr>
            <a:xfrm>
              <a:off x="2958803" y="44722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09A732-2D6E-4241-B13A-026A7164EE1D}"/>
              </a:ext>
            </a:extLst>
          </p:cNvPr>
          <p:cNvGrpSpPr/>
          <p:nvPr/>
        </p:nvGrpSpPr>
        <p:grpSpPr>
          <a:xfrm>
            <a:off x="3952687" y="3290005"/>
            <a:ext cx="1262744" cy="1392690"/>
            <a:chOff x="3952687" y="3290005"/>
            <a:chExt cx="1262744" cy="13926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58687-3B6F-0046-9BE1-80BD3772E771}"/>
                </a:ext>
              </a:extLst>
            </p:cNvPr>
            <p:cNvSpPr txBox="1"/>
            <p:nvPr/>
          </p:nvSpPr>
          <p:spPr>
            <a:xfrm>
              <a:off x="4589234" y="335156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0,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84F053-970E-BE47-A350-AC148AE8A81B}"/>
                </a:ext>
              </a:extLst>
            </p:cNvPr>
            <p:cNvSpPr txBox="1"/>
            <p:nvPr/>
          </p:nvSpPr>
          <p:spPr>
            <a:xfrm>
              <a:off x="4589234" y="415178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2EB203-DFC0-C64F-B1FC-CDBA76E8AB4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3985344" y="3551615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58D639-E5C2-3B42-8550-0DA09C05ECF9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3952687" y="4158645"/>
              <a:ext cx="636547" cy="1931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1BAF7-B079-574B-B9D3-9AA1A28A8FFB}"/>
                </a:ext>
              </a:extLst>
            </p:cNvPr>
            <p:cNvSpPr txBox="1"/>
            <p:nvPr/>
          </p:nvSpPr>
          <p:spPr>
            <a:xfrm>
              <a:off x="4053215" y="32900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7CF329-EDDB-2646-84D3-94250246ABB4}"/>
                </a:ext>
              </a:extLst>
            </p:cNvPr>
            <p:cNvSpPr txBox="1"/>
            <p:nvPr/>
          </p:nvSpPr>
          <p:spPr>
            <a:xfrm>
              <a:off x="4053215" y="422103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93FE7E-39A1-FF40-874C-1BDC1CF69103}"/>
              </a:ext>
            </a:extLst>
          </p:cNvPr>
          <p:cNvGrpSpPr/>
          <p:nvPr/>
        </p:nvGrpSpPr>
        <p:grpSpPr>
          <a:xfrm>
            <a:off x="5182774" y="3690115"/>
            <a:ext cx="1262744" cy="1392690"/>
            <a:chOff x="5182774" y="3690115"/>
            <a:chExt cx="1262744" cy="13926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ED6706-A49D-8643-8446-3ED540E68201}"/>
                </a:ext>
              </a:extLst>
            </p:cNvPr>
            <p:cNvSpPr txBox="1"/>
            <p:nvPr/>
          </p:nvSpPr>
          <p:spPr>
            <a:xfrm>
              <a:off x="5819321" y="375167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⊥, 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7F62C1-2EB4-9D43-A0B1-8EA529AB73DF}"/>
                </a:ext>
              </a:extLst>
            </p:cNvPr>
            <p:cNvSpPr txBox="1"/>
            <p:nvPr/>
          </p:nvSpPr>
          <p:spPr>
            <a:xfrm>
              <a:off x="5819321" y="455189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/>
                <a:t>⊥, c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D8C6EF-7206-DF46-A5C6-AD23306BDA0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5215431" y="3951725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3DCEDE-6651-654A-B159-1DF5220F40C6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182774" y="4558755"/>
              <a:ext cx="636547" cy="1931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F787-41CD-834C-8F80-2AB397035F1B}"/>
                </a:ext>
              </a:extLst>
            </p:cNvPr>
            <p:cNvSpPr txBox="1"/>
            <p:nvPr/>
          </p:nvSpPr>
          <p:spPr>
            <a:xfrm>
              <a:off x="5283302" y="369011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73FD74-7B73-144B-948D-CC16E866F43E}"/>
                </a:ext>
              </a:extLst>
            </p:cNvPr>
            <p:cNvSpPr txBox="1"/>
            <p:nvPr/>
          </p:nvSpPr>
          <p:spPr>
            <a:xfrm>
              <a:off x="5283302" y="46211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C98FE9-F03C-2B47-846F-27E5DC06619F}"/>
              </a:ext>
            </a:extLst>
          </p:cNvPr>
          <p:cNvGrpSpPr/>
          <p:nvPr/>
        </p:nvGrpSpPr>
        <p:grpSpPr>
          <a:xfrm>
            <a:off x="6795075" y="3558326"/>
            <a:ext cx="2189125" cy="1437635"/>
            <a:chOff x="6795075" y="3558326"/>
            <a:chExt cx="2189125" cy="14376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77EA8F-F997-E243-BEEF-41D71A926C91}"/>
                </a:ext>
              </a:extLst>
            </p:cNvPr>
            <p:cNvSpPr txBox="1"/>
            <p:nvPr/>
          </p:nvSpPr>
          <p:spPr>
            <a:xfrm>
              <a:off x="7005422" y="3558326"/>
              <a:ext cx="1926168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time to compute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root hash:</a:t>
              </a:r>
            </a:p>
            <a:p>
              <a:pPr algn="l"/>
              <a:r>
                <a:rPr lang="en-US" sz="2000" dirty="0">
                  <a:latin typeface="+mn-lt"/>
                </a:rPr>
                <a:t>   ≤ 2×|S|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1000B2-B88F-7D46-AAF4-700A48969149}"/>
                </a:ext>
              </a:extLst>
            </p:cNvPr>
            <p:cNvSpPr txBox="1"/>
            <p:nvPr/>
          </p:nvSpPr>
          <p:spPr>
            <a:xfrm>
              <a:off x="6795075" y="4626629"/>
              <a:ext cx="2189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|S| = # non-zero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76D-2771-CE4D-A503-E8EBFE74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transitions:  Tx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4349-A885-384B-B8A1-85AD21B1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6" y="1071562"/>
            <a:ext cx="9015413" cy="4071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Transactions:  signed data by initiator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To:</a:t>
            </a:r>
            <a:r>
              <a:rPr lang="en-US" sz="2400" dirty="0"/>
              <a:t>  32-byte address of target  (0 ⇾ create new account)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From</a:t>
            </a:r>
            <a:r>
              <a:rPr lang="en-US" sz="2400" dirty="0"/>
              <a:t>,  [</a:t>
            </a:r>
            <a:r>
              <a:rPr lang="en-US" sz="2400" b="1" dirty="0"/>
              <a:t>Signature]</a:t>
            </a:r>
            <a:r>
              <a:rPr lang="en-US" sz="2400" dirty="0"/>
              <a:t>:   initiator address and signature on Tx (if owned)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Value</a:t>
            </a:r>
            <a:r>
              <a:rPr lang="en-US" sz="2400" dirty="0"/>
              <a:t>:  # Wei being sent with Tx</a:t>
            </a:r>
          </a:p>
          <a:p>
            <a:pPr>
              <a:spcBef>
                <a:spcPts val="1176"/>
              </a:spcBef>
            </a:pPr>
            <a:r>
              <a:rPr lang="en-US" sz="2400" dirty="0"/>
              <a:t>Tx fees </a:t>
            </a:r>
            <a:r>
              <a:rPr lang="en-US" sz="1600" dirty="0"/>
              <a:t>(EIP 1559)</a:t>
            </a:r>
            <a:r>
              <a:rPr lang="en-US" sz="2400" b="1" dirty="0"/>
              <a:t>:  </a:t>
            </a:r>
            <a:r>
              <a:rPr lang="en-US" sz="2400" b="1" dirty="0" err="1"/>
              <a:t>gasLimit</a:t>
            </a:r>
            <a:r>
              <a:rPr lang="en-US" sz="2400" b="1" dirty="0"/>
              <a:t>,  </a:t>
            </a:r>
            <a:r>
              <a:rPr lang="en-US" sz="2400" b="1" dirty="0" err="1"/>
              <a:t>maxFee</a:t>
            </a:r>
            <a:r>
              <a:rPr lang="en-US" sz="2400" b="1" dirty="0"/>
              <a:t>,  </a:t>
            </a:r>
            <a:r>
              <a:rPr lang="en-US" sz="2400" b="1" dirty="0" err="1"/>
              <a:t>maxPriorityFee</a:t>
            </a:r>
            <a:r>
              <a:rPr lang="en-US" sz="2400" dirty="0"/>
              <a:t>   (later)</a:t>
            </a:r>
            <a:endParaRPr lang="en-US" sz="1900" dirty="0"/>
          </a:p>
          <a:p>
            <a:pPr>
              <a:spcBef>
                <a:spcPts val="1176"/>
              </a:spcBef>
            </a:pPr>
            <a:r>
              <a:rPr lang="en-US" sz="2400" dirty="0"/>
              <a:t>if  To = 0:   create new contract   </a:t>
            </a:r>
            <a:r>
              <a:rPr lang="en-US" sz="2400" b="1" dirty="0"/>
              <a:t>code = (</a:t>
            </a:r>
            <a:r>
              <a:rPr lang="en-US" sz="2400" b="1" dirty="0" err="1"/>
              <a:t>init</a:t>
            </a:r>
            <a:r>
              <a:rPr lang="en-US" sz="2400" b="1" dirty="0"/>
              <a:t>, body)</a:t>
            </a:r>
          </a:p>
          <a:p>
            <a:pPr>
              <a:spcBef>
                <a:spcPts val="1176"/>
              </a:spcBef>
            </a:pPr>
            <a:r>
              <a:rPr lang="en-US" sz="2400" dirty="0"/>
              <a:t>if  To ≠ 0:   </a:t>
            </a:r>
            <a:r>
              <a:rPr lang="en-US" sz="2400" b="1" dirty="0"/>
              <a:t>data</a:t>
            </a:r>
            <a:r>
              <a:rPr lang="en-US" sz="2400" dirty="0"/>
              <a:t> (what function to call &amp; arguments)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nonce</a:t>
            </a:r>
            <a:r>
              <a:rPr lang="en-US" sz="2400" dirty="0"/>
              <a:t>:  must match current nonce of sender (prevents Tx replay)  </a:t>
            </a:r>
          </a:p>
        </p:txBody>
      </p:sp>
    </p:spTree>
    <p:extLst>
      <p:ext uri="{BB962C8B-B14F-4D97-AF65-F5344CB8AC3E}">
        <p14:creationId xmlns:p14="http://schemas.microsoft.com/office/powerpoint/2010/main" val="10244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9E5C-6CE6-1243-B20C-F5B9B996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transitions:  Tx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D0EE-1BBA-2D40-8AF9-CAE310BB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types: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owned ⇾ owned:     transfer ETH between users</a:t>
            </a:r>
          </a:p>
          <a:p>
            <a:pPr marL="0" indent="0">
              <a:buNone/>
            </a:pPr>
            <a:r>
              <a:rPr lang="en-US" dirty="0"/>
              <a:t>	owned ⇾ contract:   call contract with ETH &amp; data</a:t>
            </a:r>
          </a:p>
        </p:txBody>
      </p:sp>
    </p:spTree>
    <p:extLst>
      <p:ext uri="{BB962C8B-B14F-4D97-AF65-F5344CB8AC3E}">
        <p14:creationId xmlns:p14="http://schemas.microsoft.com/office/powerpoint/2010/main" val="219640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6168-6D9A-034A-BD67-211BD14B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 </a:t>
            </a:r>
            <a:r>
              <a:rPr lang="en-US" sz="2700" b="0" dirty="0"/>
              <a:t>(block  #10993504)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F75AA-A7C2-AF4C-A94B-5B0CCDF14B29}"/>
              </a:ext>
            </a:extLst>
          </p:cNvPr>
          <p:cNvSpPr txBox="1"/>
          <p:nvPr/>
        </p:nvSpPr>
        <p:spPr>
          <a:xfrm>
            <a:off x="1244007" y="1062137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8A52A-CF37-3E40-95BC-3D9A70843844}"/>
              </a:ext>
            </a:extLst>
          </p:cNvPr>
          <p:cNvSpPr txBox="1"/>
          <p:nvPr/>
        </p:nvSpPr>
        <p:spPr>
          <a:xfrm>
            <a:off x="3597346" y="1062136"/>
            <a:ext cx="469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7BE9B-5865-A04E-A431-3F93A20E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1" y="1523802"/>
            <a:ext cx="6705895" cy="3472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49B77-899A-F045-8DAE-0DFFF9AB395F}"/>
              </a:ext>
            </a:extLst>
          </p:cNvPr>
          <p:cNvSpPr txBox="1"/>
          <p:nvPr/>
        </p:nvSpPr>
        <p:spPr>
          <a:xfrm>
            <a:off x="4955552" y="106213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 err="1">
                <a:latin typeface="+mn-lt"/>
              </a:rPr>
              <a:t>msg.value</a:t>
            </a:r>
            <a:endParaRPr lang="en-US" u="sng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E8A49-2886-0B4A-99EA-D75781207F2E}"/>
              </a:ext>
            </a:extLst>
          </p:cNvPr>
          <p:cNvSpPr txBox="1"/>
          <p:nvPr/>
        </p:nvSpPr>
        <p:spPr>
          <a:xfrm>
            <a:off x="6782965" y="1062134"/>
            <a:ext cx="166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Tx fee (ETH)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41361D-92E3-E744-B15A-25A7F443E8B2}"/>
              </a:ext>
            </a:extLst>
          </p:cNvPr>
          <p:cNvSpPr/>
          <p:nvPr/>
        </p:nvSpPr>
        <p:spPr>
          <a:xfrm>
            <a:off x="4859079" y="2307265"/>
            <a:ext cx="1923886" cy="3827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E33BE-02D8-5144-843D-9E544E2962CD}"/>
              </a:ext>
            </a:extLst>
          </p:cNvPr>
          <p:cNvSpPr/>
          <p:nvPr/>
        </p:nvSpPr>
        <p:spPr>
          <a:xfrm>
            <a:off x="4859079" y="2753831"/>
            <a:ext cx="1307805" cy="2764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4D96E-5B4F-7C44-AF09-AA85A9E67DE3}"/>
              </a:ext>
            </a:extLst>
          </p:cNvPr>
          <p:cNvSpPr/>
          <p:nvPr/>
        </p:nvSpPr>
        <p:spPr>
          <a:xfrm>
            <a:off x="4859079" y="3522527"/>
            <a:ext cx="1923886" cy="2764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5-B200-B948-BD15-08FD63F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Messages:  virtual Tx initiated by a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F86E-7479-E240-AB1C-5F1B994F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3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Same as Tx, but no signature   (contract has no signing key)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contract ⇾ owned:    contract sends funds to user</a:t>
            </a:r>
          </a:p>
          <a:p>
            <a:pPr marL="0" indent="0">
              <a:buNone/>
            </a:pPr>
            <a:r>
              <a:rPr lang="en-US" sz="2400" dirty="0"/>
              <a:t>	contract ⇾ contract:  one program calls another </a:t>
            </a:r>
            <a:r>
              <a:rPr lang="en-US" sz="2000" dirty="0"/>
              <a:t>(and sends funds)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One Tx from user:</a:t>
            </a:r>
            <a:r>
              <a:rPr lang="en-US" sz="2400" dirty="0"/>
              <a:t> can lead to many Tx processed.   Composability!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/>
              <a:t> Tx from owned </a:t>
            </a:r>
            <a:r>
              <a:rPr lang="en-US" sz="2400" dirty="0" err="1"/>
              <a:t>addr</a:t>
            </a:r>
            <a:r>
              <a:rPr lang="en-US" sz="2400" dirty="0"/>
              <a:t> ⇾ contract ⇾ another contract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4B63D-AF56-944D-9CA6-8D3FA8554F2B}"/>
              </a:ext>
            </a:extLst>
          </p:cNvPr>
          <p:cNvGrpSpPr/>
          <p:nvPr/>
        </p:nvGrpSpPr>
        <p:grpSpPr>
          <a:xfrm>
            <a:off x="3827720" y="4369981"/>
            <a:ext cx="5130309" cy="546726"/>
            <a:chOff x="3827720" y="4369981"/>
            <a:chExt cx="5130309" cy="546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C1237B-0B79-EF42-945D-A0CA506ED6FF}"/>
                </a:ext>
              </a:extLst>
            </p:cNvPr>
            <p:cNvSpPr txBox="1"/>
            <p:nvPr/>
          </p:nvSpPr>
          <p:spPr>
            <a:xfrm>
              <a:off x="4253023" y="4455042"/>
              <a:ext cx="4705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another contract ⇾ different owned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948894C-2D30-D648-AC71-C8BDC743F9AD}"/>
                </a:ext>
              </a:extLst>
            </p:cNvPr>
            <p:cNvSpPr/>
            <p:nvPr/>
          </p:nvSpPr>
          <p:spPr>
            <a:xfrm>
              <a:off x="3827720" y="4369981"/>
              <a:ext cx="404037" cy="392409"/>
            </a:xfrm>
            <a:custGeom>
              <a:avLst/>
              <a:gdLst>
                <a:gd name="connsiteX0" fmla="*/ 29665 w 656986"/>
                <a:gd name="connsiteY0" fmla="*/ 0 h 392409"/>
                <a:gd name="connsiteX1" fmla="*/ 72195 w 656986"/>
                <a:gd name="connsiteY1" fmla="*/ 350875 h 392409"/>
                <a:gd name="connsiteX2" fmla="*/ 656986 w 656986"/>
                <a:gd name="connsiteY2" fmla="*/ 372140 h 39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986" h="392409">
                  <a:moveTo>
                    <a:pt x="29665" y="0"/>
                  </a:moveTo>
                  <a:cubicBezTo>
                    <a:pt x="-1347" y="144426"/>
                    <a:pt x="-32359" y="288852"/>
                    <a:pt x="72195" y="350875"/>
                  </a:cubicBezTo>
                  <a:cubicBezTo>
                    <a:pt x="176749" y="412898"/>
                    <a:pt x="416867" y="392519"/>
                    <a:pt x="656986" y="3721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D7C6C41-5F70-2C4A-888C-B9ED23F59DE4}"/>
              </a:ext>
            </a:extLst>
          </p:cNvPr>
          <p:cNvSpPr/>
          <p:nvPr/>
        </p:nvSpPr>
        <p:spPr>
          <a:xfrm>
            <a:off x="318979" y="3902150"/>
            <a:ext cx="8686800" cy="1090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E1E-24D4-7A4D-A360-590EB49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A5A-613A-654E-8AB7-79D932E6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983932"/>
            <a:ext cx="7935686" cy="3900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9B46B-9F33-6743-92BD-0C593EBEDC6C}"/>
              </a:ext>
            </a:extLst>
          </p:cNvPr>
          <p:cNvSpPr txBox="1"/>
          <p:nvPr/>
        </p:nvSpPr>
        <p:spPr>
          <a:xfrm>
            <a:off x="457200" y="4681835"/>
            <a:ext cx="353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world state (four accounts)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BE98A-F4A8-154F-B751-CF90A3472AC8}"/>
              </a:ext>
            </a:extLst>
          </p:cNvPr>
          <p:cNvSpPr txBox="1"/>
          <p:nvPr/>
        </p:nvSpPr>
        <p:spPr>
          <a:xfrm>
            <a:off x="5915519" y="4681835"/>
            <a:ext cx="269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updated world state</a:t>
            </a:r>
          </a:p>
        </p:txBody>
      </p:sp>
    </p:spTree>
    <p:extLst>
      <p:ext uri="{BB962C8B-B14F-4D97-AF65-F5344CB8AC3E}">
        <p14:creationId xmlns:p14="http://schemas.microsoft.com/office/powerpoint/2010/main" val="201563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6269-6494-D948-A988-97271717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Ethereum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AD9F-2F25-4F40-942B-E683B729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Miners collect </a:t>
            </a:r>
            <a:r>
              <a:rPr lang="en-US" sz="2400" dirty="0" err="1"/>
              <a:t>Txs</a:t>
            </a:r>
            <a:r>
              <a:rPr lang="en-US" sz="2400" dirty="0"/>
              <a:t> from users   ⇒  leader creates a block of n  Tx</a:t>
            </a:r>
          </a:p>
          <a:p>
            <a:r>
              <a:rPr lang="en-US" sz="2400" dirty="0"/>
              <a:t>Miner does:    </a:t>
            </a:r>
          </a:p>
          <a:p>
            <a:pPr lvl="2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=1,…,n:  execute state change of </a:t>
            </a:r>
            <a:r>
              <a:rPr lang="en-US" sz="2400" dirty="0" err="1"/>
              <a:t>Tx</a:t>
            </a:r>
            <a:r>
              <a:rPr lang="en-US" sz="2400" baseline="-25000" dirty="0" err="1"/>
              <a:t>i</a:t>
            </a:r>
            <a:r>
              <a:rPr lang="en-US" sz="2400" dirty="0"/>
              <a:t>  sequentially</a:t>
            </a:r>
            <a:endParaRPr lang="en-US" sz="2400" baseline="-25000" dirty="0"/>
          </a:p>
          <a:p>
            <a:pPr marL="857250" lvl="2" indent="0">
              <a:buNone/>
            </a:pPr>
            <a:r>
              <a:rPr lang="en-US" sz="2400" baseline="-25000" dirty="0"/>
              <a:t>								</a:t>
            </a:r>
            <a:r>
              <a:rPr lang="en-US" sz="2000" dirty="0"/>
              <a:t>(can change state of &gt;n accounts)</a:t>
            </a:r>
          </a:p>
          <a:p>
            <a:pPr lvl="2"/>
            <a:r>
              <a:rPr lang="en-US" sz="2400" dirty="0"/>
              <a:t>record updated world state in block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dirty="0"/>
              <a:t>Other miners re-execute all Tx to verify block</a:t>
            </a:r>
          </a:p>
          <a:p>
            <a:r>
              <a:rPr lang="en-US" sz="2400" dirty="0"/>
              <a:t>Miners should only build on a valid block</a:t>
            </a:r>
          </a:p>
          <a:p>
            <a:r>
              <a:rPr lang="en-US" sz="2400" dirty="0"/>
              <a:t>Miners are not paid for verifying block (note: verifier’s dilemma)</a:t>
            </a:r>
          </a:p>
        </p:txBody>
      </p:sp>
    </p:spTree>
    <p:extLst>
      <p:ext uri="{BB962C8B-B14F-4D97-AF65-F5344CB8AC3E}">
        <p14:creationId xmlns:p14="http://schemas.microsoft.com/office/powerpoint/2010/main" val="6373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F309-0DB3-334A-883F-F8BB6CC3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215B-37FD-464E-A44E-B24A6D2C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Recall:  UTXO contains (hash of) </a:t>
            </a:r>
            <a:r>
              <a:rPr lang="en-US" sz="2400" dirty="0" err="1"/>
              <a:t>ScriptPK</a:t>
            </a:r>
            <a:endParaRPr lang="en-US" sz="2400" dirty="0"/>
          </a:p>
          <a:p>
            <a:r>
              <a:rPr lang="en-US" sz="2400" dirty="0"/>
              <a:t>simple script: indicates conditions when UTXO can be spent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Limitations:</a:t>
            </a:r>
          </a:p>
          <a:p>
            <a:r>
              <a:rPr lang="en-US" sz="2400" dirty="0"/>
              <a:t>Difficult to maintain state in multi-stage contracts</a:t>
            </a:r>
          </a:p>
          <a:p>
            <a:r>
              <a:rPr lang="en-US" sz="2400" dirty="0"/>
              <a:t>Difficult to enforce global rules on assets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 simple example: rate limiting.    My wallet manages 100 UTXOs.  </a:t>
            </a:r>
          </a:p>
          <a:p>
            <a:r>
              <a:rPr lang="en-US" sz="2400" dirty="0"/>
              <a:t>Desired policy:  can only transfer 2BTC per day out of my wallet</a:t>
            </a:r>
          </a:p>
        </p:txBody>
      </p:sp>
    </p:spTree>
    <p:extLst>
      <p:ext uri="{BB962C8B-B14F-4D97-AF65-F5344CB8AC3E}">
        <p14:creationId xmlns:p14="http://schemas.microsoft.com/office/powerpoint/2010/main" val="22904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2B1-6036-854C-B76C-0FF5AA8D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data  </a:t>
            </a:r>
            <a:r>
              <a:rPr lang="en-US" sz="3100" dirty="0"/>
              <a:t>(simplified)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7BCB-49F2-1648-91F0-53D731E6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358"/>
            <a:ext cx="8569842" cy="4112142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400" dirty="0"/>
              <a:t>consensus data:   parent hash,  difficulty,  </a:t>
            </a:r>
            <a:r>
              <a:rPr lang="en-US" sz="2400" dirty="0" err="1"/>
              <a:t>PoW</a:t>
            </a:r>
            <a:r>
              <a:rPr lang="en-US" sz="2400" dirty="0"/>
              <a:t> solution, etc.</a:t>
            </a:r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dirty="0"/>
              <a:t>address of gas beneficiary:  where Tx fees will go</a:t>
            </a:r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b="1" dirty="0"/>
              <a:t>world state root</a:t>
            </a:r>
            <a:r>
              <a:rPr lang="en-US" sz="2400" dirty="0"/>
              <a:t>:   updated world state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	Merkle Patricia Tree hash of </a:t>
            </a:r>
            <a:r>
              <a:rPr lang="en-US" sz="2400" u="sng" dirty="0"/>
              <a:t>all</a:t>
            </a:r>
            <a:r>
              <a:rPr lang="en-US" sz="2400" dirty="0"/>
              <a:t> accounts in the system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(4) </a:t>
            </a:r>
            <a:r>
              <a:rPr lang="en-US" sz="2400" b="1" dirty="0"/>
              <a:t>Tx root</a:t>
            </a:r>
            <a:r>
              <a:rPr lang="en-US" sz="2400" dirty="0"/>
              <a:t>:   Merkle hash of all Tx processed in block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(5) </a:t>
            </a:r>
            <a:r>
              <a:rPr lang="en-US" sz="2400" b="1" dirty="0"/>
              <a:t>Tx receipt root</a:t>
            </a:r>
            <a:r>
              <a:rPr lang="en-US" sz="2400" dirty="0"/>
              <a:t>:  Merkle hash of log messages generated in block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(5) Gas used:   tells verifier how much work to verify block</a:t>
            </a:r>
          </a:p>
        </p:txBody>
      </p:sp>
    </p:spTree>
    <p:extLst>
      <p:ext uri="{BB962C8B-B14F-4D97-AF65-F5344CB8AC3E}">
        <p14:creationId xmlns:p14="http://schemas.microsoft.com/office/powerpoint/2010/main" val="9975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307E-8A75-744D-AAB3-27B13B6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Ethereum blockchain: abstractly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F6B3101-4F91-784D-AB9F-63A9F3BE1131}"/>
              </a:ext>
            </a:extLst>
          </p:cNvPr>
          <p:cNvGrpSpPr/>
          <p:nvPr/>
        </p:nvGrpSpPr>
        <p:grpSpPr>
          <a:xfrm>
            <a:off x="8024042" y="1326037"/>
            <a:ext cx="986194" cy="1025778"/>
            <a:chOff x="8109105" y="1326037"/>
            <a:chExt cx="986194" cy="1025778"/>
          </a:xfrm>
        </p:grpSpPr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ECF43AA3-213C-7A44-AA18-0A3D83EF7CDE}"/>
                </a:ext>
              </a:extLst>
            </p:cNvPr>
            <p:cNvSpPr/>
            <p:nvPr/>
          </p:nvSpPr>
          <p:spPr>
            <a:xfrm>
              <a:off x="8109105" y="1326037"/>
              <a:ext cx="308956" cy="1025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CCDAEA-1CE4-9044-9AF8-27909FEFDFC8}"/>
                </a:ext>
              </a:extLst>
            </p:cNvPr>
            <p:cNvCxnSpPr/>
            <p:nvPr/>
          </p:nvCxnSpPr>
          <p:spPr>
            <a:xfrm>
              <a:off x="8420984" y="1837472"/>
              <a:ext cx="3402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3DB399-D7BD-E646-AC4D-2A8A3A8B1DCD}"/>
                </a:ext>
              </a:extLst>
            </p:cNvPr>
            <p:cNvSpPr txBox="1"/>
            <p:nvPr/>
          </p:nvSpPr>
          <p:spPr>
            <a:xfrm>
              <a:off x="8697433" y="1522702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85EF8DA-7336-4449-A23C-9FE441F19B81}"/>
              </a:ext>
            </a:extLst>
          </p:cNvPr>
          <p:cNvGrpSpPr/>
          <p:nvPr/>
        </p:nvGrpSpPr>
        <p:grpSpPr>
          <a:xfrm>
            <a:off x="3451426" y="1284578"/>
            <a:ext cx="4877516" cy="3733323"/>
            <a:chOff x="3451426" y="1284578"/>
            <a:chExt cx="4877516" cy="37333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B6F8468-3136-5E4A-B633-165616FF3FFE}"/>
                </a:ext>
              </a:extLst>
            </p:cNvPr>
            <p:cNvGrpSpPr/>
            <p:nvPr/>
          </p:nvGrpSpPr>
          <p:grpSpPr>
            <a:xfrm>
              <a:off x="4816550" y="1284578"/>
              <a:ext cx="3512392" cy="3733323"/>
              <a:chOff x="425303" y="1360967"/>
              <a:chExt cx="3512392" cy="37333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D0BDC0-2305-E14E-97F2-1653301D86E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1DF84C8-1B7A-1144-A317-B3F08F608159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05E54BF-3028-5441-AC13-89D794884A56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C3025D-FBD6-BC4B-86FB-E225D2CF83E6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6FF42BEE-FCF9-184A-8878-4E42F6DD9E0D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C380D326-24A6-EE44-9312-A95229FD94E0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463B7-9B01-AB4A-814F-51E0B3716515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03C466-74F7-3049-80C6-A17854BAF5E1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A82C0E26-3117-9645-A77E-55B616CE99D7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2EEC81-24E6-4F4D-951C-CAFF2715022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035A5DF-AAA3-AD42-B3E8-FDF63A5F2096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A6F78C-E928-AA4E-92BE-FCD9818AFD78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6D14B0-7C94-124F-881E-13764A1B377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29CCFEC-3811-9647-AD81-977FA040B9EE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79435DB-27E2-E340-BF5E-11DB8BE39BB3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EB1CFA0-6349-184C-8F02-C217F037D707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73D50E-8885-6D48-993F-FAF5E7C1A186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D68C1A6-235C-7C4B-A762-0917CEDB2038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0BEDCD7-E7FE-A24E-8F92-22CBB810F7E9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29237D-E913-8A45-B373-81B44EE6B46E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97442E9-8B5C-A045-9038-39AF4963C1B4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1C0A4FE-4D59-554D-9AB7-9521BDC0D2A0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8489F3A-AE96-D249-B76E-271ECFBB7CA6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8A339DF-D210-C349-A1B6-D48C7D0B8E00}"/>
                </a:ext>
              </a:extLst>
            </p:cNvPr>
            <p:cNvGrpSpPr/>
            <p:nvPr/>
          </p:nvGrpSpPr>
          <p:grpSpPr>
            <a:xfrm>
              <a:off x="3451426" y="1428118"/>
              <a:ext cx="2247626" cy="1025778"/>
              <a:chOff x="3451426" y="1428118"/>
              <a:chExt cx="2247626" cy="1025778"/>
            </a:xfrm>
          </p:grpSpPr>
          <p:sp>
            <p:nvSpPr>
              <p:cNvPr id="81" name="Right Brace 80">
                <a:extLst>
                  <a:ext uri="{FF2B5EF4-FFF2-40B4-BE49-F238E27FC236}">
                    <a16:creationId xmlns:a16="http://schemas.microsoft.com/office/drawing/2014/main" id="{5FD43360-994E-5C44-9FAB-C792CB565F34}"/>
                  </a:ext>
                </a:extLst>
              </p:cNvPr>
              <p:cNvSpPr/>
              <p:nvPr/>
            </p:nvSpPr>
            <p:spPr>
              <a:xfrm>
                <a:off x="3451426" y="1428118"/>
                <a:ext cx="308956" cy="102577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0E412BEC-C6A3-8A44-8726-BCA55EC534E3}"/>
                  </a:ext>
                </a:extLst>
              </p:cNvPr>
              <p:cNvCxnSpPr>
                <a:endCxn id="57" idx="1"/>
              </p:cNvCxnSpPr>
              <p:nvPr/>
            </p:nvCxnSpPr>
            <p:spPr>
              <a:xfrm flipV="1">
                <a:off x="3760382" y="1428118"/>
                <a:ext cx="1938670" cy="50700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449D4CA-94E0-F740-8D23-3DBA84065EEE}"/>
              </a:ext>
            </a:extLst>
          </p:cNvPr>
          <p:cNvGrpSpPr/>
          <p:nvPr/>
        </p:nvGrpSpPr>
        <p:grpSpPr>
          <a:xfrm>
            <a:off x="-15410" y="1360967"/>
            <a:ext cx="3953105" cy="3733323"/>
            <a:chOff x="-15410" y="1360967"/>
            <a:chExt cx="3953105" cy="373332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EB7BF8-74B4-F54C-A86C-159EE6B0BAF2}"/>
                </a:ext>
              </a:extLst>
            </p:cNvPr>
            <p:cNvGrpSpPr/>
            <p:nvPr/>
          </p:nvGrpSpPr>
          <p:grpSpPr>
            <a:xfrm>
              <a:off x="425303" y="1360967"/>
              <a:ext cx="3512392" cy="3733323"/>
              <a:chOff x="425303" y="1360967"/>
              <a:chExt cx="3512392" cy="37333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4BABF2-6249-0E48-BA33-9208DBCEFF8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E18BC1-9957-C349-AEC8-BCBC6972DBD2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AB156F-0C94-934A-B2A7-7BEBD5767E4D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66902E-B5E9-6D42-9B18-601A0F9DF095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1DF7208F-DC57-8346-994A-021BAABDE068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D1E6992F-5D31-1645-B007-902F2AFCE328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AA9FF5-AE82-D147-85C6-07ECBEB45743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A052A7-7006-6C42-9AC3-93B2EF3BFCF9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45065C1C-1F8D-2249-89A1-8410739E0B7C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FD29B8-E06B-A84F-A750-EF470760A6B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B44CEF-AFD4-E241-9D27-995DFC255A75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EA02F3-0B32-0041-81DC-478146C20AAE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8A7A52-F822-C041-9BEE-BCEA5CA8E31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53240E-1582-1148-91F4-BFA4F3E94F89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FA1077-AF06-EB4D-80E7-D876F3E9E92C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4A1E71-B4DD-2C4D-8004-09F79A269688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427870-D755-9C4F-B12A-B8A436148B97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46524C-1B87-E74E-84D1-B8873530BA2B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AE4F14-E94A-3C48-9EDD-0F39C45C7A52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232827-A5AA-EA4A-B5B7-A7590DCDCD1B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AB45184-1EAB-504D-A0B9-811ED58D329F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F6602F5-D393-FF41-BE17-D8C35C3A76DF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DB885C2-A3EF-7B47-9755-40668F7DE31C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D0B83382-92C4-EF45-B83D-C1741ACAB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916" y="1484481"/>
              <a:ext cx="995607" cy="507366"/>
            </a:xfrm>
            <a:prstGeom prst="bentConnector3">
              <a:avLst>
                <a:gd name="adj1" fmla="val 339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EF0EC5B-38CA-EC4A-BD11-52C59C66C0BC}"/>
                </a:ext>
              </a:extLst>
            </p:cNvPr>
            <p:cNvSpPr txBox="1"/>
            <p:nvPr/>
          </p:nvSpPr>
          <p:spPr>
            <a:xfrm>
              <a:off x="-15410" y="167883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FA65-01D7-864A-8A28-D98ACA4D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Amount of memory to run a node (in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49F96-B4A2-FD43-B45E-D2E88CDB6EB1}"/>
              </a:ext>
            </a:extLst>
          </p:cNvPr>
          <p:cNvSpPr txBox="1"/>
          <p:nvPr/>
        </p:nvSpPr>
        <p:spPr>
          <a:xfrm>
            <a:off x="2132458" y="4387907"/>
            <a:ext cx="591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ETH total blockchain size:   8.6 TB   (Oct. 2021)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7F1CF-F991-4D41-9FE9-F90486C22261}"/>
              </a:ext>
            </a:extLst>
          </p:cNvPr>
          <p:cNvSpPr txBox="1"/>
          <p:nvPr/>
        </p:nvSpPr>
        <p:spPr>
          <a:xfrm>
            <a:off x="8042922" y="1267396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≈1 TB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9D16B-198B-0F43-9CEA-D2EFFDAC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8" y="1729648"/>
            <a:ext cx="7625443" cy="21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6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0A72-7B15-F546-9D68-5C66660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contract: 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4FCE9-BF9C-7A4B-BA99-23604F416D07}"/>
              </a:ext>
            </a:extLst>
          </p:cNvPr>
          <p:cNvSpPr txBox="1"/>
          <p:nvPr/>
        </p:nvSpPr>
        <p:spPr>
          <a:xfrm>
            <a:off x="457200" y="1224643"/>
            <a:ext cx="72002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contract </a:t>
            </a:r>
            <a:r>
              <a:rPr lang="en-US" dirty="0" err="1">
                <a:latin typeface="+mn-lt"/>
              </a:rPr>
              <a:t>nameCoin</a:t>
            </a:r>
            <a:r>
              <a:rPr lang="en-US" dirty="0">
                <a:latin typeface="+mn-lt"/>
              </a:rPr>
              <a:t> {		// Solidity code   (next lecture)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struct </a:t>
            </a:r>
            <a:r>
              <a:rPr lang="en-US" dirty="0" err="1">
                <a:latin typeface="+mn-lt"/>
              </a:rPr>
              <a:t>nameEntry</a:t>
            </a:r>
            <a:r>
              <a:rPr lang="en-US" dirty="0">
                <a:latin typeface="+mn-lt"/>
              </a:rPr>
              <a:t> {</a:t>
            </a:r>
          </a:p>
          <a:p>
            <a:r>
              <a:rPr lang="en-US" dirty="0">
                <a:latin typeface="+mn-lt"/>
              </a:rPr>
              <a:t>		address </a:t>
            </a:r>
            <a:r>
              <a:rPr lang="en-US" b="1" dirty="0">
                <a:latin typeface="+mn-lt"/>
              </a:rPr>
              <a:t>owner</a:t>
            </a:r>
            <a:r>
              <a:rPr lang="en-US" dirty="0">
                <a:latin typeface="+mn-lt"/>
              </a:rPr>
              <a:t>;	// address of domain owner</a:t>
            </a:r>
          </a:p>
          <a:p>
            <a:r>
              <a:rPr lang="en-US" dirty="0">
                <a:latin typeface="+mn-lt"/>
              </a:rPr>
              <a:t>		bytes32 </a:t>
            </a:r>
            <a:r>
              <a:rPr lang="en-US" b="1" dirty="0">
                <a:latin typeface="+mn-lt"/>
              </a:rPr>
              <a:t>value</a:t>
            </a:r>
            <a:r>
              <a:rPr lang="en-US" dirty="0">
                <a:latin typeface="+mn-lt"/>
              </a:rPr>
              <a:t>; 	// IP address</a:t>
            </a:r>
          </a:p>
          <a:p>
            <a:r>
              <a:rPr lang="en-US" dirty="0">
                <a:latin typeface="+mn-lt"/>
              </a:rPr>
              <a:t>	}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// array of all registered domains</a:t>
            </a:r>
          </a:p>
          <a:p>
            <a:r>
              <a:rPr lang="en-US" dirty="0">
                <a:latin typeface="+mn-lt"/>
              </a:rPr>
              <a:t>	mapping (bytes32 =&gt; </a:t>
            </a:r>
            <a:r>
              <a:rPr lang="en-US" dirty="0" err="1">
                <a:latin typeface="+mn-lt"/>
              </a:rPr>
              <a:t>nameEntry</a:t>
            </a:r>
            <a:r>
              <a:rPr lang="en-US" dirty="0">
                <a:latin typeface="+mn-lt"/>
              </a:rPr>
              <a:t>)  </a:t>
            </a:r>
            <a:r>
              <a:rPr lang="en-US" b="1" dirty="0">
                <a:latin typeface="+mn-lt"/>
              </a:rPr>
              <a:t>data</a:t>
            </a:r>
            <a:r>
              <a:rPr lang="en-US" dirty="0">
                <a:latin typeface="+mn-lt"/>
              </a:rPr>
              <a:t>;</a:t>
            </a:r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17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0A72-7B15-F546-9D68-5C66660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contract: 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4FCE9-BF9C-7A4B-BA99-23604F416D07}"/>
              </a:ext>
            </a:extLst>
          </p:cNvPr>
          <p:cNvSpPr txBox="1"/>
          <p:nvPr/>
        </p:nvSpPr>
        <p:spPr>
          <a:xfrm>
            <a:off x="457200" y="1079033"/>
            <a:ext cx="8460265" cy="261610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function </a:t>
            </a:r>
            <a:r>
              <a:rPr lang="en-US" b="1" dirty="0" err="1">
                <a:latin typeface="+mn-lt"/>
              </a:rPr>
              <a:t>nameNew</a:t>
            </a:r>
            <a:r>
              <a:rPr lang="en-US" dirty="0">
                <a:latin typeface="+mn-lt"/>
              </a:rPr>
              <a:t>(bytes32 name) {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	// registration costs is 100 Wei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	if (data[name] == 0   &amp;&amp;   </a:t>
            </a:r>
            <a:r>
              <a:rPr lang="en-US" dirty="0" err="1">
                <a:latin typeface="+mn-lt"/>
              </a:rPr>
              <a:t>msg.value</a:t>
            </a:r>
            <a:r>
              <a:rPr lang="en-US" dirty="0">
                <a:latin typeface="+mn-lt"/>
              </a:rPr>
              <a:t> &gt;= 100) {</a:t>
            </a:r>
          </a:p>
          <a:p>
            <a:r>
              <a:rPr lang="en-US" dirty="0">
                <a:latin typeface="+mn-lt"/>
              </a:rPr>
              <a:t>		data[name].owner = </a:t>
            </a:r>
            <a:r>
              <a:rPr lang="en-US" dirty="0" err="1">
                <a:latin typeface="+mn-lt"/>
              </a:rPr>
              <a:t>msg.sender</a:t>
            </a:r>
            <a:r>
              <a:rPr lang="en-US" dirty="0">
                <a:latin typeface="+mn-lt"/>
              </a:rPr>
              <a:t>    // record domain owner</a:t>
            </a:r>
          </a:p>
          <a:p>
            <a:r>
              <a:rPr lang="en-US" dirty="0">
                <a:latin typeface="+mn-lt"/>
              </a:rPr>
              <a:t>		emit Register(</a:t>
            </a:r>
            <a:r>
              <a:rPr lang="en-US" dirty="0" err="1">
                <a:latin typeface="+mn-lt"/>
              </a:rPr>
              <a:t>msg.sender</a:t>
            </a:r>
            <a:r>
              <a:rPr lang="en-US" dirty="0">
                <a:latin typeface="+mn-lt"/>
              </a:rPr>
              <a:t>, name)   // log event</a:t>
            </a:r>
          </a:p>
          <a:p>
            <a:r>
              <a:rPr lang="en-US" dirty="0">
                <a:latin typeface="+mn-lt"/>
              </a:rPr>
              <a:t>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61776-D2EC-304B-BCCC-E7E0486362C8}"/>
              </a:ext>
            </a:extLst>
          </p:cNvPr>
          <p:cNvSpPr txBox="1"/>
          <p:nvPr/>
        </p:nvSpPr>
        <p:spPr>
          <a:xfrm>
            <a:off x="457200" y="3795318"/>
            <a:ext cx="74455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 ensures that no one can take over a registered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356B6-1974-314C-ABAF-FDCBDBB8160F}"/>
              </a:ext>
            </a:extLst>
          </p:cNvPr>
          <p:cNvSpPr txBox="1"/>
          <p:nvPr/>
        </p:nvSpPr>
        <p:spPr>
          <a:xfrm>
            <a:off x="185848" y="4422472"/>
            <a:ext cx="323902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Serious bug in this code!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FF209-E601-2848-8780-57322483BC37}"/>
              </a:ext>
            </a:extLst>
          </p:cNvPr>
          <p:cNvSpPr txBox="1"/>
          <p:nvPr/>
        </p:nvSpPr>
        <p:spPr>
          <a:xfrm>
            <a:off x="3561456" y="4422472"/>
            <a:ext cx="20363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Front running.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EC401-F9BF-534C-9C8B-8CC7B10ED1C3}"/>
              </a:ext>
            </a:extLst>
          </p:cNvPr>
          <p:cNvSpPr txBox="1"/>
          <p:nvPr/>
        </p:nvSpPr>
        <p:spPr>
          <a:xfrm>
            <a:off x="5523178" y="4422472"/>
            <a:ext cx="3617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Solved using commitments.</a:t>
            </a:r>
          </a:p>
        </p:txBody>
      </p:sp>
      <p:pic>
        <p:nvPicPr>
          <p:cNvPr id="1026" name="Picture 2" descr="Caution Sign Images - ClipArt Best">
            <a:extLst>
              <a:ext uri="{FF2B5EF4-FFF2-40B4-BE49-F238E27FC236}">
                <a16:creationId xmlns:a16="http://schemas.microsoft.com/office/drawing/2014/main" id="{76EB9862-C519-284E-8977-301EA4BC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05" y="1179625"/>
            <a:ext cx="709748" cy="5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0A72-7B15-F546-9D68-5C66660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contract: 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4FCE9-BF9C-7A4B-BA99-23604F416D07}"/>
              </a:ext>
            </a:extLst>
          </p:cNvPr>
          <p:cNvSpPr txBox="1"/>
          <p:nvPr/>
        </p:nvSpPr>
        <p:spPr>
          <a:xfrm>
            <a:off x="214440" y="997324"/>
            <a:ext cx="8846845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function </a:t>
            </a:r>
            <a:r>
              <a:rPr lang="en-US" b="1" dirty="0" err="1">
                <a:latin typeface="+mn-lt"/>
              </a:rPr>
              <a:t>nameUpdate</a:t>
            </a:r>
            <a:r>
              <a:rPr lang="en-US" dirty="0">
                <a:latin typeface="+mn-lt"/>
              </a:rPr>
              <a:t>(</a:t>
            </a:r>
          </a:p>
          <a:p>
            <a:r>
              <a:rPr lang="en-US" dirty="0">
                <a:latin typeface="+mn-lt"/>
              </a:rPr>
              <a:t>			bytes32 name, bytes32 </a:t>
            </a:r>
            <a:r>
              <a:rPr lang="en-US" dirty="0" err="1">
                <a:latin typeface="+mn-lt"/>
              </a:rPr>
              <a:t>newValue</a:t>
            </a:r>
            <a:r>
              <a:rPr lang="en-US" dirty="0">
                <a:latin typeface="+mn-lt"/>
              </a:rPr>
              <a:t>, address </a:t>
            </a:r>
            <a:r>
              <a:rPr lang="en-US" dirty="0" err="1">
                <a:latin typeface="+mn-lt"/>
              </a:rPr>
              <a:t>newOwner</a:t>
            </a:r>
            <a:r>
              <a:rPr lang="en-US" dirty="0">
                <a:latin typeface="+mn-lt"/>
              </a:rPr>
              <a:t>) {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    // check if message is from domain owner, </a:t>
            </a:r>
          </a:p>
          <a:p>
            <a:r>
              <a:rPr lang="en-US" dirty="0">
                <a:latin typeface="+mn-lt"/>
              </a:rPr>
              <a:t>    //                and update cost of 10 Wei is paid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    if (data[name].owner == </a:t>
            </a:r>
            <a:r>
              <a:rPr lang="en-US" dirty="0" err="1">
                <a:latin typeface="+mn-lt"/>
              </a:rPr>
              <a:t>msg.sender</a:t>
            </a:r>
            <a:r>
              <a:rPr lang="en-US" dirty="0">
                <a:latin typeface="+mn-lt"/>
              </a:rPr>
              <a:t>   &amp;&amp;   </a:t>
            </a:r>
            <a:r>
              <a:rPr lang="en-US" dirty="0" err="1">
                <a:latin typeface="+mn-lt"/>
              </a:rPr>
              <a:t>msg.value</a:t>
            </a:r>
            <a:r>
              <a:rPr lang="en-US" dirty="0">
                <a:latin typeface="+mn-lt"/>
              </a:rPr>
              <a:t> &gt;= 10) {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    		data[name].value = </a:t>
            </a:r>
            <a:r>
              <a:rPr lang="en-US" dirty="0" err="1">
                <a:latin typeface="+mn-lt"/>
              </a:rPr>
              <a:t>newValue</a:t>
            </a:r>
            <a:r>
              <a:rPr lang="en-US" dirty="0">
                <a:latin typeface="+mn-lt"/>
              </a:rPr>
              <a:t>;		// record new value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n-lt"/>
              </a:rPr>
              <a:t>      		data[name].owner = </a:t>
            </a:r>
            <a:r>
              <a:rPr lang="en-US" dirty="0" err="1">
                <a:latin typeface="+mn-lt"/>
              </a:rPr>
              <a:t>newOwner</a:t>
            </a:r>
            <a:r>
              <a:rPr lang="en-US" dirty="0">
                <a:latin typeface="+mn-lt"/>
              </a:rPr>
              <a:t>;		// record new owner</a:t>
            </a:r>
          </a:p>
          <a:p>
            <a:r>
              <a:rPr lang="en-US" dirty="0">
                <a:latin typeface="+mn-lt"/>
              </a:rPr>
              <a:t>  }}}</a:t>
            </a:r>
          </a:p>
        </p:txBody>
      </p:sp>
    </p:spTree>
    <p:extLst>
      <p:ext uri="{BB962C8B-B14F-4D97-AF65-F5344CB8AC3E}">
        <p14:creationId xmlns:p14="http://schemas.microsoft.com/office/powerpoint/2010/main" val="215238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0A72-7B15-F546-9D68-5C66660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contract: 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4FCE9-BF9C-7A4B-BA99-23604F416D07}"/>
              </a:ext>
            </a:extLst>
          </p:cNvPr>
          <p:cNvSpPr txBox="1"/>
          <p:nvPr/>
        </p:nvSpPr>
        <p:spPr>
          <a:xfrm>
            <a:off x="638982" y="1503509"/>
            <a:ext cx="549618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	function </a:t>
            </a:r>
            <a:r>
              <a:rPr lang="en-US" b="1" dirty="0" err="1">
                <a:latin typeface="+mn-lt"/>
              </a:rPr>
              <a:t>nameLookup</a:t>
            </a:r>
            <a:r>
              <a:rPr lang="en-US" dirty="0">
                <a:latin typeface="+mn-lt"/>
              </a:rPr>
              <a:t>(bytes32 name) {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 		return data[name];</a:t>
            </a:r>
          </a:p>
          <a:p>
            <a:r>
              <a:rPr lang="en-US" dirty="0">
                <a:latin typeface="+mn-lt"/>
              </a:rPr>
              <a:t>	}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}  // end of contract</a:t>
            </a:r>
          </a:p>
        </p:txBody>
      </p:sp>
    </p:spTree>
    <p:extLst>
      <p:ext uri="{BB962C8B-B14F-4D97-AF65-F5344CB8AC3E}">
        <p14:creationId xmlns:p14="http://schemas.microsoft.com/office/powerpoint/2010/main" val="160536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202-1A1D-FB41-BFD1-292EF872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EVM mechanics: 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0A53-8A80-884A-B0A5-3CF9CE5E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code in Solidity (or another front-end language)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compile to EVM bytecode</a:t>
            </a:r>
          </a:p>
          <a:p>
            <a:pPr marL="0" indent="0">
              <a:buNone/>
            </a:pPr>
            <a:r>
              <a:rPr lang="en-US" sz="2400" dirty="0"/>
              <a:t>			(some projects use WASM or BPF bytecode)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miners use the EVM to execute contract bytecode</a:t>
            </a:r>
            <a:br>
              <a:rPr lang="en-US" sz="2400" dirty="0"/>
            </a:br>
            <a:r>
              <a:rPr lang="en-US" sz="2400" dirty="0"/>
              <a:t>			in response to a Tx</a:t>
            </a:r>
          </a:p>
        </p:txBody>
      </p:sp>
    </p:spTree>
    <p:extLst>
      <p:ext uri="{BB962C8B-B14F-4D97-AF65-F5344CB8AC3E}">
        <p14:creationId xmlns:p14="http://schemas.microsoft.com/office/powerpoint/2010/main" val="210554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AA47-94FD-B54E-9D42-24B6FEF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3CE0-1664-2245-A2F9-59A1FBF4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559209" cy="3818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Stack machine (like Bitcoin) but with JUMP</a:t>
            </a:r>
          </a:p>
          <a:p>
            <a:r>
              <a:rPr lang="en-US" sz="2400" dirty="0"/>
              <a:t>max stack depth = 1024    </a:t>
            </a:r>
          </a:p>
          <a:p>
            <a:r>
              <a:rPr lang="en-US" sz="2400" dirty="0"/>
              <a:t>program aborts if stack size exceeded;  miner keeps gas</a:t>
            </a:r>
          </a:p>
          <a:p>
            <a:r>
              <a:rPr lang="en-US" sz="2400" dirty="0"/>
              <a:t>contract can create or call another contract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 addition:  two types of zero initialized memory</a:t>
            </a:r>
          </a:p>
          <a:p>
            <a:r>
              <a:rPr lang="en-US" sz="2400" dirty="0"/>
              <a:t>Persistent storage (on blockchain):   SLOAD,  SSTORE   (expensive)</a:t>
            </a:r>
          </a:p>
          <a:p>
            <a:r>
              <a:rPr lang="en-US" sz="2400" dirty="0"/>
              <a:t>Volatile memory (for single Tx):   MLOAD, MSTORE      (cheap)</a:t>
            </a:r>
          </a:p>
          <a:p>
            <a:r>
              <a:rPr lang="en-US" sz="2400" dirty="0"/>
              <a:t>LOG0(data):  write data to log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20D5-104C-D149-90B3-32E7449DAB92}"/>
              </a:ext>
            </a:extLst>
          </p:cNvPr>
          <p:cNvSpPr txBox="1"/>
          <p:nvPr/>
        </p:nvSpPr>
        <p:spPr>
          <a:xfrm>
            <a:off x="6059170" y="4703101"/>
            <a:ext cx="312912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see https://</a:t>
            </a:r>
            <a:r>
              <a:rPr lang="en-US" dirty="0" err="1">
                <a:latin typeface="+mn-lt"/>
              </a:rPr>
              <a:t>ethervm.io</a:t>
            </a:r>
            <a:r>
              <a:rPr lang="en-US" dirty="0">
                <a:latin typeface="+mn-l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188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C407-4D59-C442-B391-68CCB47F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 instruction costs gas,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510C-6571-0947-A313-84287541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7666075" cy="2202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SSTORE  </a:t>
            </a:r>
            <a:r>
              <a:rPr lang="en-US" sz="2400" b="1" dirty="0" err="1"/>
              <a:t>addr</a:t>
            </a:r>
            <a:r>
              <a:rPr lang="en-US" sz="2400" b="1" dirty="0"/>
              <a:t> </a:t>
            </a:r>
            <a:r>
              <a:rPr lang="en-US" sz="2000" dirty="0"/>
              <a:t>(32 bytes)</a:t>
            </a:r>
            <a:r>
              <a:rPr lang="en-US" sz="2400" dirty="0"/>
              <a:t>,  </a:t>
            </a:r>
            <a:r>
              <a:rPr lang="en-US" sz="2400" b="1" dirty="0"/>
              <a:t>value</a:t>
            </a:r>
            <a:r>
              <a:rPr lang="en-US" sz="2400" dirty="0"/>
              <a:t> </a:t>
            </a:r>
            <a:r>
              <a:rPr lang="en-US" sz="2000" dirty="0"/>
              <a:t>(32 bytes)</a:t>
            </a:r>
            <a:endParaRPr lang="en-US" sz="2400" dirty="0"/>
          </a:p>
          <a:p>
            <a:pPr>
              <a:spcBef>
                <a:spcPts val="1776"/>
              </a:spcBef>
            </a:pPr>
            <a:r>
              <a:rPr lang="en-US" sz="2400" dirty="0"/>
              <a:t>zero ⇾ non-zero:			20,000 gas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non-zero ⇾ non-zero:		5,000 gas   </a:t>
            </a:r>
            <a:r>
              <a:rPr lang="en-US" sz="1800" dirty="0"/>
              <a:t>(for a cold slot)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non-zero ⇾ zero:			15,000 gas refund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84E0F-F7DA-A145-981B-BCB8E45B4692}"/>
              </a:ext>
            </a:extLst>
          </p:cNvPr>
          <p:cNvSpPr/>
          <p:nvPr/>
        </p:nvSpPr>
        <p:spPr>
          <a:xfrm>
            <a:off x="223284" y="1073888"/>
            <a:ext cx="7899990" cy="23285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E957C-CF10-0847-B5DA-586FFAD2F2E0}"/>
              </a:ext>
            </a:extLst>
          </p:cNvPr>
          <p:cNvSpPr txBox="1"/>
          <p:nvPr/>
        </p:nvSpPr>
        <p:spPr>
          <a:xfrm>
            <a:off x="457199" y="4097637"/>
            <a:ext cx="8107861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SELFDESTRUCT </a:t>
            </a:r>
            <a:r>
              <a:rPr lang="en-US" sz="2000" dirty="0" err="1">
                <a:latin typeface="+mn-lt"/>
              </a:rPr>
              <a:t>addr</a:t>
            </a:r>
            <a:r>
              <a:rPr lang="en-US" sz="2000" dirty="0">
                <a:latin typeface="+mn-lt"/>
              </a:rPr>
              <a:t>:  kill current contract	(in the past:  24,000 gas refund)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+mn-lt"/>
              </a:rPr>
              <a:t>CREATE :  32,000 + 200×(code size)  gas		CALL </a:t>
            </a:r>
            <a:r>
              <a:rPr lang="en-US" sz="2000" b="1" dirty="0">
                <a:latin typeface="+mn-lt"/>
              </a:rPr>
              <a:t>gas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addr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value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args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16CAD-2F9D-0648-86C1-2BC8922CB5CE}"/>
              </a:ext>
            </a:extLst>
          </p:cNvPr>
          <p:cNvSpPr txBox="1"/>
          <p:nvPr/>
        </p:nvSpPr>
        <p:spPr>
          <a:xfrm>
            <a:off x="610027" y="3528236"/>
            <a:ext cx="553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Refund is given for reducing size of blockchain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D000E-A6F7-8246-A3F4-71415AFA4FA2}"/>
              </a:ext>
            </a:extLst>
          </p:cNvPr>
          <p:cNvSpPr/>
          <p:nvPr/>
        </p:nvSpPr>
        <p:spPr>
          <a:xfrm>
            <a:off x="457199" y="4069612"/>
            <a:ext cx="8102907" cy="4693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C932-00AD-4E4C-975E-7785EDAC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example: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F834-03DE-C74D-B11D-C1CC9ACB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80474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Domain name system on the blockchain:   [</a:t>
            </a:r>
            <a:r>
              <a:rPr lang="en-US" sz="2400" dirty="0" err="1"/>
              <a:t>google.com</a:t>
            </a:r>
            <a:r>
              <a:rPr lang="en-US" sz="2400" dirty="0"/>
              <a:t> ⇾ IP </a:t>
            </a:r>
            <a:r>
              <a:rPr lang="en-US" sz="2400" dirty="0" err="1"/>
              <a:t>addr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Need support for three operations:</a:t>
            </a:r>
          </a:p>
          <a:p>
            <a:r>
              <a:rPr lang="en-US" sz="2400" b="1" dirty="0" err="1"/>
              <a:t>Name.new</a:t>
            </a:r>
            <a:r>
              <a:rPr lang="en-US" sz="2400" dirty="0"/>
              <a:t>(</a:t>
            </a:r>
            <a:r>
              <a:rPr lang="en-US" sz="2400" dirty="0" err="1"/>
              <a:t>OwnerAddr</a:t>
            </a:r>
            <a:r>
              <a:rPr lang="en-US" sz="2400" dirty="0"/>
              <a:t>, DomainName):  intent to register</a:t>
            </a:r>
          </a:p>
          <a:p>
            <a:r>
              <a:rPr lang="en-US" sz="2400" b="1" dirty="0" err="1"/>
              <a:t>Name.update</a:t>
            </a:r>
            <a:r>
              <a:rPr lang="en-US" sz="2400" dirty="0"/>
              <a:t>(DomainName, </a:t>
            </a:r>
            <a:r>
              <a:rPr lang="en-US" sz="2400" dirty="0" err="1"/>
              <a:t>newVal</a:t>
            </a:r>
            <a:r>
              <a:rPr lang="en-US" sz="2400" dirty="0"/>
              <a:t>, </a:t>
            </a:r>
            <a:r>
              <a:rPr lang="en-US" sz="2400" dirty="0" err="1"/>
              <a:t>newOwner</a:t>
            </a:r>
            <a:r>
              <a:rPr lang="en-US" sz="2400" dirty="0"/>
              <a:t>, </a:t>
            </a:r>
            <a:r>
              <a:rPr lang="en-US" sz="2400" dirty="0" err="1"/>
              <a:t>OwnerSig</a:t>
            </a:r>
            <a:r>
              <a:rPr lang="en-US" sz="2400" dirty="0"/>
              <a:t>)</a:t>
            </a:r>
          </a:p>
          <a:p>
            <a:r>
              <a:rPr lang="en-US" sz="2400" b="1" dirty="0" err="1"/>
              <a:t>Name.lookup</a:t>
            </a:r>
            <a:r>
              <a:rPr lang="en-US" sz="2400" dirty="0"/>
              <a:t>(DomainName)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 also need to ensure no front-running on </a:t>
            </a:r>
            <a:r>
              <a:rPr lang="en-US" sz="2400" b="1" dirty="0" err="1"/>
              <a:t>Name.new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67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6" y="1075232"/>
            <a:ext cx="8782493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Why charge gas?</a:t>
            </a:r>
          </a:p>
          <a:p>
            <a:r>
              <a:rPr lang="en-US" sz="2400" dirty="0"/>
              <a:t>Tx fees (gas) prevents submitting Tx that runs for many steps.</a:t>
            </a:r>
          </a:p>
          <a:p>
            <a:r>
              <a:rPr lang="en-US" sz="2400" dirty="0"/>
              <a:t>During high load: miners choose Tx from the </a:t>
            </a:r>
            <a:r>
              <a:rPr lang="en-US" sz="2400" dirty="0" err="1"/>
              <a:t>mempool</a:t>
            </a:r>
            <a:r>
              <a:rPr lang="en-US" sz="2400" dirty="0"/>
              <a:t> that maximize their income.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Old EVM:   (prior to </a:t>
            </a:r>
            <a:r>
              <a:rPr lang="en-US" sz="2000" dirty="0"/>
              <a:t>EIP1559,  live on 8/2021</a:t>
            </a:r>
            <a:r>
              <a:rPr lang="en-US" sz="2400" dirty="0"/>
              <a:t>)</a:t>
            </a:r>
          </a:p>
          <a:p>
            <a:r>
              <a:rPr lang="en-US" sz="2400" dirty="0"/>
              <a:t>Every Tx contains a </a:t>
            </a:r>
            <a:r>
              <a:rPr lang="en-US" sz="2400" dirty="0" err="1"/>
              <a:t>gasPrice</a:t>
            </a:r>
            <a:r>
              <a:rPr lang="en-US" sz="2400" dirty="0"/>
              <a:t> ``bid’’   (gas ⇾ Wei  conversion price)</a:t>
            </a:r>
            <a:endParaRPr lang="en-US" dirty="0"/>
          </a:p>
          <a:p>
            <a:r>
              <a:rPr lang="en-US" sz="2400" dirty="0"/>
              <a:t>Miners choose Tx with highest </a:t>
            </a:r>
            <a:r>
              <a:rPr lang="en-US" sz="2400" dirty="0" err="1"/>
              <a:t>gasPrice</a:t>
            </a:r>
            <a:r>
              <a:rPr lang="en-US" sz="2400" dirty="0"/>
              <a:t>   (</a:t>
            </a:r>
            <a:r>
              <a:rPr lang="en-US" sz="1800" dirty="0"/>
              <a:t>max  sum(</a:t>
            </a:r>
            <a:r>
              <a:rPr lang="en-US" sz="1800" dirty="0" err="1"/>
              <a:t>gasPrice×gasLimit</a:t>
            </a:r>
            <a:r>
              <a:rPr lang="en-US" sz="1800" dirty="0"/>
              <a:t>)</a:t>
            </a:r>
            <a:r>
              <a:rPr lang="en-US" sz="24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⟹   not an efficient auction mechanism  (first price auction)</a:t>
            </a:r>
          </a:p>
        </p:txBody>
      </p:sp>
    </p:spTree>
    <p:extLst>
      <p:ext uri="{BB962C8B-B14F-4D97-AF65-F5344CB8AC3E}">
        <p14:creationId xmlns:p14="http://schemas.microsoft.com/office/powerpoint/2010/main" val="40632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07F81B-B8D5-EF48-979F-1D1543FAC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7"/>
          <a:stretch/>
        </p:blipFill>
        <p:spPr>
          <a:xfrm>
            <a:off x="457200" y="1066871"/>
            <a:ext cx="8409211" cy="1941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7DA30-4872-4343-9248-E34D281E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prices spike during congestion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FAC3E-3EA8-C347-8B75-5AD983618677}"/>
              </a:ext>
            </a:extLst>
          </p:cNvPr>
          <p:cNvSpPr/>
          <p:nvPr/>
        </p:nvSpPr>
        <p:spPr>
          <a:xfrm>
            <a:off x="350874" y="946296"/>
            <a:ext cx="4912242" cy="2977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6FC66-E680-D443-9610-63EB889BD8EC}"/>
              </a:ext>
            </a:extLst>
          </p:cNvPr>
          <p:cNvSpPr txBox="1"/>
          <p:nvPr/>
        </p:nvSpPr>
        <p:spPr>
          <a:xfrm>
            <a:off x="489349" y="990675"/>
            <a:ext cx="3629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GasPrice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Gwei</a:t>
            </a:r>
            <a:r>
              <a:rPr lang="en-US" dirty="0">
                <a:latin typeface="+mn-lt"/>
              </a:rPr>
              <a:t>:   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86 </a:t>
            </a:r>
            <a:r>
              <a:rPr lang="en-US" dirty="0" err="1">
                <a:latin typeface="+mn-lt"/>
              </a:rPr>
              <a:t>Gwei</a:t>
            </a:r>
            <a:r>
              <a:rPr lang="en-US" dirty="0">
                <a:latin typeface="+mn-lt"/>
              </a:rPr>
              <a:t> = 86×10</a:t>
            </a:r>
            <a:r>
              <a:rPr lang="en-US" baseline="30000" dirty="0">
                <a:latin typeface="+mn-lt"/>
              </a:rPr>
              <a:t>-9</a:t>
            </a:r>
            <a:r>
              <a:rPr lang="en-US" dirty="0">
                <a:latin typeface="+mn-lt"/>
              </a:rPr>
              <a:t> ETH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B16198-43FB-B147-8534-FD5308EE8C83}"/>
              </a:ext>
            </a:extLst>
          </p:cNvPr>
          <p:cNvGrpSpPr/>
          <p:nvPr/>
        </p:nvGrpSpPr>
        <p:grpSpPr>
          <a:xfrm>
            <a:off x="350875" y="3197135"/>
            <a:ext cx="8335926" cy="1941827"/>
            <a:chOff x="350875" y="3197135"/>
            <a:chExt cx="8335926" cy="1941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A4F3BB-CB88-2045-A9B6-5E19DAEA9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583" r="2109"/>
            <a:stretch/>
          </p:blipFill>
          <p:spPr>
            <a:xfrm>
              <a:off x="350875" y="3197135"/>
              <a:ext cx="8335926" cy="19418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B43C5E-8D5A-DA48-AEEE-41C8F1653ED0}"/>
                </a:ext>
              </a:extLst>
            </p:cNvPr>
            <p:cNvSpPr txBox="1"/>
            <p:nvPr/>
          </p:nvSpPr>
          <p:spPr>
            <a:xfrm>
              <a:off x="632635" y="3418831"/>
              <a:ext cx="2891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Average Tx fee in USD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90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calculation:  EIP1559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3" y="1200150"/>
            <a:ext cx="8612372" cy="39433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Every block has a “</a:t>
            </a:r>
            <a:r>
              <a:rPr lang="en-US" sz="2400" dirty="0" err="1"/>
              <a:t>baseFee</a:t>
            </a:r>
            <a:r>
              <a:rPr lang="en-US" sz="2400" dirty="0"/>
              <a:t>”:   </a:t>
            </a:r>
          </a:p>
          <a:p>
            <a:pPr marL="0" indent="0">
              <a:buNone/>
            </a:pPr>
            <a:r>
              <a:rPr lang="en-US" sz="2400" dirty="0"/>
              <a:t>		the </a:t>
            </a:r>
            <a:r>
              <a:rPr lang="en-US" sz="2400" b="1" dirty="0"/>
              <a:t>minimum</a:t>
            </a:r>
            <a:r>
              <a:rPr lang="en-US" sz="2400" dirty="0"/>
              <a:t> </a:t>
            </a:r>
            <a:r>
              <a:rPr lang="en-US" sz="2400" dirty="0" err="1"/>
              <a:t>gasPrice</a:t>
            </a:r>
            <a:r>
              <a:rPr lang="en-US" sz="2400" dirty="0"/>
              <a:t> for all Tx in the block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baseFee</a:t>
            </a:r>
            <a:r>
              <a:rPr lang="en-US" sz="2400" dirty="0"/>
              <a:t> is computed from </a:t>
            </a:r>
            <a:r>
              <a:rPr lang="en-US" sz="2400" u="sng" dirty="0"/>
              <a:t>total gas</a:t>
            </a:r>
            <a:r>
              <a:rPr lang="en-US" sz="2400" dirty="0"/>
              <a:t> in earlier blocks: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	earlier blocks at gas limit (30M gas) ⟹ base fee goes up 12.5% 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	earlier blocks empty ⟹  base fee decreases by 12.5%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earlier blocks at “target size” (15M gas)  ⟹  base fee does not change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7E4EC1-DCE1-DD47-889A-5A815D4F867F}"/>
              </a:ext>
            </a:extLst>
          </p:cNvPr>
          <p:cNvGrpSpPr/>
          <p:nvPr/>
        </p:nvGrpSpPr>
        <p:grpSpPr>
          <a:xfrm>
            <a:off x="7814934" y="3028950"/>
            <a:ext cx="1318433" cy="1036864"/>
            <a:chOff x="7644809" y="1881963"/>
            <a:chExt cx="1318433" cy="7034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83513-128D-9C48-8463-606FDC185BE4}"/>
                </a:ext>
              </a:extLst>
            </p:cNvPr>
            <p:cNvSpPr txBox="1"/>
            <p:nvPr/>
          </p:nvSpPr>
          <p:spPr>
            <a:xfrm>
              <a:off x="7810555" y="2000606"/>
              <a:ext cx="1152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interpolate </a:t>
              </a:r>
            </a:p>
            <a:p>
              <a:pPr algn="ctr"/>
              <a:r>
                <a:rPr lang="en-US" sz="1600" dirty="0">
                  <a:latin typeface="+mn-lt"/>
                </a:rPr>
                <a:t>in between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6CD59185-7ED4-8C43-A39B-1E814A885EAB}"/>
                </a:ext>
              </a:extLst>
            </p:cNvPr>
            <p:cNvSpPr/>
            <p:nvPr/>
          </p:nvSpPr>
          <p:spPr>
            <a:xfrm>
              <a:off x="7644809" y="1881963"/>
              <a:ext cx="212651" cy="68978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A968B3-3DF9-0C4C-98CF-88E6427D2A70}"/>
              </a:ext>
            </a:extLst>
          </p:cNvPr>
          <p:cNvSpPr/>
          <p:nvPr/>
        </p:nvSpPr>
        <p:spPr>
          <a:xfrm>
            <a:off x="127591" y="2339162"/>
            <a:ext cx="8920716" cy="18925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50FB0-6481-3B4C-B283-8BBC32F17C1A}"/>
              </a:ext>
            </a:extLst>
          </p:cNvPr>
          <p:cNvSpPr/>
          <p:nvPr/>
        </p:nvSpPr>
        <p:spPr>
          <a:xfrm>
            <a:off x="760228" y="3106222"/>
            <a:ext cx="7623544" cy="1254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Computed </a:t>
            </a:r>
            <a:r>
              <a:rPr lang="en-US" b="1" dirty="0" err="1">
                <a:solidFill>
                  <a:schemeClr val="tx1"/>
                </a:solidFill>
              </a:rPr>
              <a:t>gasPrice</a:t>
            </a:r>
            <a:r>
              <a:rPr lang="en-US" dirty="0">
                <a:solidFill>
                  <a:schemeClr val="tx1"/>
                </a:solidFill>
              </a:rPr>
              <a:t> bid: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gasPrice</a:t>
            </a:r>
            <a:r>
              <a:rPr lang="en-US" dirty="0">
                <a:solidFill>
                  <a:schemeClr val="tx1"/>
                </a:solidFill>
              </a:rPr>
              <a:t> ⇽ min(</a:t>
            </a:r>
            <a:r>
              <a:rPr lang="en-US" b="1" dirty="0" err="1">
                <a:solidFill>
                  <a:schemeClr val="tx1"/>
                </a:solidFill>
              </a:rPr>
              <a:t>maxFee</a:t>
            </a:r>
            <a:r>
              <a:rPr lang="en-US" dirty="0">
                <a:solidFill>
                  <a:schemeClr val="tx1"/>
                </a:solidFill>
              </a:rPr>
              <a:t>,   </a:t>
            </a:r>
            <a:r>
              <a:rPr lang="en-US" b="1" dirty="0" err="1">
                <a:solidFill>
                  <a:schemeClr val="tx1"/>
                </a:solidFill>
              </a:rPr>
              <a:t>baseFee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maxPriorityFee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0028"/>
            <a:ext cx="8580474" cy="1862026"/>
          </a:xfrm>
        </p:spPr>
        <p:txBody>
          <a:bodyPr>
            <a:normAutofit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EIP1559 Tx specifies three parameters:</a:t>
            </a:r>
          </a:p>
          <a:p>
            <a:r>
              <a:rPr lang="en-US" sz="2400" b="1" dirty="0" err="1"/>
              <a:t>gasLimit</a:t>
            </a:r>
            <a:r>
              <a:rPr lang="en-US" sz="2400" dirty="0"/>
              <a:t>:  max total gas allowed for Tx</a:t>
            </a:r>
          </a:p>
          <a:p>
            <a:pPr>
              <a:spcBef>
                <a:spcPts val="1176"/>
              </a:spcBef>
            </a:pPr>
            <a:r>
              <a:rPr lang="en-US" sz="2400" b="1" dirty="0" err="1"/>
              <a:t>maxFee</a:t>
            </a:r>
            <a:r>
              <a:rPr lang="en-US" sz="2400" b="1" dirty="0"/>
              <a:t>:   </a:t>
            </a:r>
            <a:r>
              <a:rPr lang="en-US" sz="2400" dirty="0"/>
              <a:t>maximum allowed gas price  </a:t>
            </a:r>
            <a:r>
              <a:rPr lang="en-US" sz="2000" dirty="0"/>
              <a:t>(max  gas ⇾ Wei  conversion)</a:t>
            </a:r>
            <a:endParaRPr lang="en-US" sz="2400" b="1" dirty="0"/>
          </a:p>
          <a:p>
            <a:r>
              <a:rPr lang="en-US" sz="2400" b="1" dirty="0" err="1"/>
              <a:t>maxPriorityFee</a:t>
            </a:r>
            <a:r>
              <a:rPr lang="en-US" sz="2400" dirty="0"/>
              <a:t>:  additional “tip” to be paid to miner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12880-876E-3642-8455-A6AEB8071F03}"/>
              </a:ext>
            </a:extLst>
          </p:cNvPr>
          <p:cNvSpPr txBox="1"/>
          <p:nvPr/>
        </p:nvSpPr>
        <p:spPr>
          <a:xfrm>
            <a:off x="2009552" y="4579700"/>
            <a:ext cx="436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Max Tx fee:   </a:t>
            </a:r>
            <a:r>
              <a:rPr lang="en-US" b="1" dirty="0" err="1">
                <a:latin typeface="+mn-lt"/>
              </a:rPr>
              <a:t>gasLimit</a:t>
            </a:r>
            <a:r>
              <a:rPr lang="en-US" b="1" dirty="0">
                <a:latin typeface="+mn-lt"/>
              </a:rPr>
              <a:t> × </a:t>
            </a:r>
            <a:r>
              <a:rPr lang="en-US" b="1" dirty="0" err="1">
                <a:latin typeface="+mn-lt"/>
              </a:rPr>
              <a:t>gasPrice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1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78" y="1094014"/>
            <a:ext cx="8888822" cy="404948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Both"/>
            </a:pPr>
            <a:r>
              <a:rPr lang="en-US" sz="2400" dirty="0"/>
              <a:t>if  </a:t>
            </a:r>
            <a:r>
              <a:rPr lang="en-US" sz="2400" b="1" dirty="0" err="1"/>
              <a:t>gasPrice</a:t>
            </a:r>
            <a:r>
              <a:rPr lang="en-US" sz="2400" dirty="0"/>
              <a:t> &lt; </a:t>
            </a:r>
            <a:r>
              <a:rPr lang="en-US" sz="2400" b="1" dirty="0" err="1"/>
              <a:t>baseFee</a:t>
            </a:r>
            <a:r>
              <a:rPr lang="en-US" sz="2400" dirty="0"/>
              <a:t>:  abort</a:t>
            </a:r>
          </a:p>
          <a:p>
            <a:pPr marL="457200" indent="-457200">
              <a:buAutoNum type="arabicParenBoth"/>
            </a:pPr>
            <a:r>
              <a:rPr lang="en-US" sz="2400" dirty="0"/>
              <a:t>If </a:t>
            </a:r>
            <a:r>
              <a:rPr lang="en-US" sz="2400" b="1" dirty="0" err="1"/>
              <a:t>gasLimit×gasPrice</a:t>
            </a:r>
            <a:r>
              <a:rPr lang="en-US" sz="2400" b="1" dirty="0"/>
              <a:t> </a:t>
            </a:r>
            <a:r>
              <a:rPr lang="en-US" sz="2400" dirty="0"/>
              <a:t>&lt; </a:t>
            </a:r>
            <a:r>
              <a:rPr lang="en-US" sz="2400" dirty="0" err="1"/>
              <a:t>msg.sender.balance</a:t>
            </a:r>
            <a:r>
              <a:rPr lang="en-US" sz="2400" dirty="0"/>
              <a:t>:  abort</a:t>
            </a:r>
          </a:p>
          <a:p>
            <a:pPr marL="457200" indent="-457200">
              <a:buAutoNum type="arabicParenBoth"/>
            </a:pPr>
            <a:r>
              <a:rPr lang="en-US" sz="2400" dirty="0"/>
              <a:t>deduct </a:t>
            </a:r>
            <a:r>
              <a:rPr lang="en-US" sz="2400" b="1" dirty="0" err="1"/>
              <a:t>gasLimit×gasPrice</a:t>
            </a:r>
            <a:r>
              <a:rPr lang="en-US" sz="2400" b="1" dirty="0"/>
              <a:t> </a:t>
            </a:r>
            <a:r>
              <a:rPr lang="en-US" sz="2400" dirty="0"/>
              <a:t>from </a:t>
            </a:r>
            <a:r>
              <a:rPr lang="en-US" sz="2400" dirty="0" err="1"/>
              <a:t>msg.sender.balance</a:t>
            </a:r>
            <a:endParaRPr lang="en-US" sz="2400" dirty="0"/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dirty="0"/>
              <a:t>set </a:t>
            </a:r>
            <a:r>
              <a:rPr lang="en-US" sz="2400" b="1" dirty="0"/>
              <a:t>Gas</a:t>
            </a:r>
            <a:r>
              <a:rPr lang="en-US" sz="2400" dirty="0"/>
              <a:t> ⇽ </a:t>
            </a:r>
            <a:r>
              <a:rPr lang="en-US" sz="2400" b="1" dirty="0" err="1"/>
              <a:t>gasLimit</a:t>
            </a:r>
            <a:endParaRPr lang="en-US" sz="2400" b="1" dirty="0"/>
          </a:p>
          <a:p>
            <a:pPr marL="457200" indent="-457200">
              <a:buAutoNum type="arabicParenBoth"/>
            </a:pPr>
            <a:r>
              <a:rPr lang="en-US" sz="2400" dirty="0"/>
              <a:t>execute Tx:  deduct gas from </a:t>
            </a:r>
            <a:r>
              <a:rPr lang="en-US" sz="2400" b="1" dirty="0"/>
              <a:t>Gas</a:t>
            </a:r>
            <a:r>
              <a:rPr lang="en-US" sz="2400" dirty="0"/>
              <a:t> for each instruction</a:t>
            </a:r>
          </a:p>
          <a:p>
            <a:pPr marL="114300" indent="0">
              <a:buNone/>
            </a:pPr>
            <a:r>
              <a:rPr lang="en-US" sz="2400"/>
              <a:t>	    if </a:t>
            </a:r>
            <a:r>
              <a:rPr lang="en-US" sz="2400" dirty="0"/>
              <a:t>at end (</a:t>
            </a:r>
            <a:r>
              <a:rPr lang="en-US" sz="2400" b="1" dirty="0"/>
              <a:t>Gas</a:t>
            </a:r>
            <a:r>
              <a:rPr lang="en-US" sz="2400" dirty="0"/>
              <a:t> &lt; 0):  abort, Tx is invalid </a:t>
            </a:r>
            <a:r>
              <a:rPr lang="en-US" sz="2200" dirty="0"/>
              <a:t>(miner keeps </a:t>
            </a:r>
            <a:r>
              <a:rPr lang="en-US" sz="2200" b="1" dirty="0" err="1"/>
              <a:t>gasLimit×gasPrice</a:t>
            </a:r>
            <a:r>
              <a:rPr lang="en-US" sz="2200" b="1" dirty="0"/>
              <a:t>)</a:t>
            </a:r>
            <a:r>
              <a:rPr lang="en-US" sz="2200" dirty="0"/>
              <a:t>  </a:t>
            </a:r>
            <a:endParaRPr lang="en-US" sz="2200" b="1" dirty="0"/>
          </a:p>
          <a:p>
            <a:pPr marL="9525" indent="0">
              <a:spcBef>
                <a:spcPts val="1176"/>
              </a:spcBef>
              <a:buNone/>
            </a:pPr>
            <a:r>
              <a:rPr lang="en-US" sz="2400" dirty="0"/>
              <a:t>(6)  Refund </a:t>
            </a:r>
            <a:r>
              <a:rPr lang="en-US" sz="2400" b="1" dirty="0" err="1"/>
              <a:t>Gas</a:t>
            </a:r>
            <a:r>
              <a:rPr lang="en-US" sz="2400" dirty="0" err="1"/>
              <a:t>×</a:t>
            </a:r>
            <a:r>
              <a:rPr lang="en-US" sz="2400" b="1" dirty="0" err="1"/>
              <a:t>gasPrice</a:t>
            </a:r>
            <a:r>
              <a:rPr lang="en-US" sz="2400" dirty="0"/>
              <a:t> to </a:t>
            </a:r>
            <a:r>
              <a:rPr lang="en-US" sz="2400" dirty="0" err="1"/>
              <a:t>msg.sender.balance</a:t>
            </a:r>
            <a:endParaRPr lang="en-US" sz="2400" dirty="0"/>
          </a:p>
          <a:p>
            <a:pPr marL="9525" indent="0">
              <a:spcBef>
                <a:spcPts val="1776"/>
              </a:spcBef>
              <a:buNone/>
            </a:pPr>
            <a:r>
              <a:rPr lang="en-US" sz="2400" dirty="0"/>
              <a:t>(7) </a:t>
            </a:r>
            <a:r>
              <a:rPr lang="en-US" sz="2400" b="1" dirty="0" err="1"/>
              <a:t>gasUsed</a:t>
            </a:r>
            <a:r>
              <a:rPr lang="en-US" sz="2400" dirty="0"/>
              <a:t> ⇽ </a:t>
            </a:r>
            <a:r>
              <a:rPr lang="en-US" sz="2400" b="1" dirty="0" err="1"/>
              <a:t>gasLimit</a:t>
            </a:r>
            <a:r>
              <a:rPr lang="en-US" sz="2400" b="1" dirty="0"/>
              <a:t> – Gas </a:t>
            </a:r>
          </a:p>
          <a:p>
            <a:pPr marL="9525" indent="0">
              <a:spcBef>
                <a:spcPts val="576"/>
              </a:spcBef>
              <a:buNone/>
            </a:pPr>
            <a:r>
              <a:rPr lang="en-US" sz="2400" b="1" dirty="0"/>
              <a:t>		</a:t>
            </a:r>
            <a:r>
              <a:rPr lang="en-US" sz="2400" dirty="0"/>
              <a:t>(7a)  BURN  </a:t>
            </a:r>
            <a:r>
              <a:rPr lang="en-US" sz="2400" b="1" dirty="0" err="1"/>
              <a:t>gasUsed</a:t>
            </a:r>
            <a:r>
              <a:rPr lang="en-US" sz="2400" b="1" dirty="0"/>
              <a:t>× </a:t>
            </a:r>
            <a:r>
              <a:rPr lang="en-US" sz="2400" b="1" dirty="0" err="1"/>
              <a:t>baseFee</a:t>
            </a:r>
            <a:endParaRPr lang="en-US" sz="2400" b="1" dirty="0"/>
          </a:p>
          <a:p>
            <a:pPr marL="9525" indent="0">
              <a:buNone/>
            </a:pPr>
            <a:r>
              <a:rPr lang="en-US" sz="2400" dirty="0"/>
              <a:t>		(7b)  Send  </a:t>
            </a:r>
            <a:r>
              <a:rPr lang="en-US" sz="2400" b="1" dirty="0" err="1"/>
              <a:t>gasUsed</a:t>
            </a:r>
            <a:r>
              <a:rPr lang="en-US" sz="2400" b="1" dirty="0"/>
              <a:t>×</a:t>
            </a:r>
            <a:r>
              <a:rPr lang="en-US" sz="2400" dirty="0"/>
              <a:t>(</a:t>
            </a:r>
            <a:r>
              <a:rPr lang="en-US" sz="2400" b="1" dirty="0" err="1"/>
              <a:t>gasPrice</a:t>
            </a:r>
            <a:r>
              <a:rPr lang="en-US" sz="2400" b="1" dirty="0"/>
              <a:t> – </a:t>
            </a:r>
            <a:r>
              <a:rPr lang="en-US" sz="2400" b="1" dirty="0" err="1"/>
              <a:t>baseFee</a:t>
            </a:r>
            <a:r>
              <a:rPr lang="en-US" sz="2400" dirty="0"/>
              <a:t>)  to miner</a:t>
            </a:r>
          </a:p>
        </p:txBody>
      </p:sp>
      <p:pic>
        <p:nvPicPr>
          <p:cNvPr id="1026" name="Picture 2" descr="Burning Fire, Flame Clipart, Burn It, Orange PNG Transparent Clipart Image  and PSD File for Free Download | Transparent background, Abstract artwork,  Clipart images">
            <a:extLst>
              <a:ext uri="{FF2B5EF4-FFF2-40B4-BE49-F238E27FC236}">
                <a16:creationId xmlns:a16="http://schemas.microsoft.com/office/drawing/2014/main" id="{9DD32BC9-5FA3-754A-A810-ADE4CC59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26" y="3932528"/>
            <a:ext cx="767896" cy="5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F7FD16-37A1-1147-897E-063A7B9CAEB9}"/>
              </a:ext>
            </a:extLst>
          </p:cNvPr>
          <p:cNvCxnSpPr/>
          <p:nvPr/>
        </p:nvCxnSpPr>
        <p:spPr>
          <a:xfrm>
            <a:off x="170121" y="2169042"/>
            <a:ext cx="8516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880FBF-75C5-CD44-B418-6A19EA2DD1D6}"/>
              </a:ext>
            </a:extLst>
          </p:cNvPr>
          <p:cNvCxnSpPr/>
          <p:nvPr/>
        </p:nvCxnSpPr>
        <p:spPr>
          <a:xfrm>
            <a:off x="170121" y="3767470"/>
            <a:ext cx="8516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811-7FED-8740-986D-55A6C1A9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Burn results in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77EB-4551-6342-8958-047BB2DE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1" y="1611680"/>
            <a:ext cx="7493675" cy="2544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7004A2-E6F0-3A40-9D49-E8F3B93CBAE3}"/>
              </a:ext>
            </a:extLst>
          </p:cNvPr>
          <p:cNvSpPr/>
          <p:nvPr/>
        </p:nvSpPr>
        <p:spPr>
          <a:xfrm>
            <a:off x="6302829" y="1425906"/>
            <a:ext cx="2645228" cy="5878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69D6F-18AE-7F47-9E32-2BBC6F9D04DC}"/>
              </a:ext>
            </a:extLst>
          </p:cNvPr>
          <p:cNvSpPr txBox="1"/>
          <p:nvPr/>
        </p:nvSpPr>
        <p:spPr>
          <a:xfrm>
            <a:off x="7269232" y="4826516"/>
            <a:ext cx="19668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watchtheburn.com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BF5F8-96AD-5547-BDC4-9508C6DEC1F8}"/>
              </a:ext>
            </a:extLst>
          </p:cNvPr>
          <p:cNvSpPr txBox="1"/>
          <p:nvPr/>
        </p:nvSpPr>
        <p:spPr>
          <a:xfrm>
            <a:off x="872176" y="892015"/>
            <a:ext cx="339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block reward </a:t>
            </a:r>
            <a:r>
              <a:rPr lang="en-US" sz="1600" dirty="0">
                <a:latin typeface="+mn-lt"/>
              </a:rPr>
              <a:t>(2ETH)</a:t>
            </a:r>
            <a:r>
              <a:rPr lang="en-US" sz="2000" dirty="0">
                <a:latin typeface="+mn-lt"/>
              </a:rPr>
              <a:t> –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Total </a:t>
            </a:r>
            <a:r>
              <a:rPr lang="en-US" sz="2000" dirty="0" err="1">
                <a:latin typeface="+mn-lt"/>
              </a:rPr>
              <a:t>baseFee</a:t>
            </a:r>
            <a:r>
              <a:rPr lang="en-US" sz="2000" dirty="0">
                <a:latin typeface="+mn-lt"/>
              </a:rPr>
              <a:t> burned in block  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E19D1-6A34-1A4E-8E5B-C363E7B8B227}"/>
              </a:ext>
            </a:extLst>
          </p:cNvPr>
          <p:cNvSpPr txBox="1"/>
          <p:nvPr/>
        </p:nvSpPr>
        <p:spPr>
          <a:xfrm>
            <a:off x="5486609" y="1158405"/>
            <a:ext cx="2631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+mn-lt"/>
              </a:rPr>
              <a:t>baseFee</a:t>
            </a:r>
            <a:r>
              <a:rPr lang="en-US" sz="2000" dirty="0">
                <a:latin typeface="+mn-lt"/>
              </a:rPr>
              <a:t> for block (Wei)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14077-9528-2643-8404-B2C0F90D7B88}"/>
              </a:ext>
            </a:extLst>
          </p:cNvPr>
          <p:cNvSpPr txBox="1"/>
          <p:nvPr/>
        </p:nvSpPr>
        <p:spPr>
          <a:xfrm>
            <a:off x="816999" y="4259745"/>
            <a:ext cx="769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 sometimes burn exceeds block rewards  ⟹  ETH deflation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74B6E-916F-254F-AE78-E3B97B30A4A5}"/>
              </a:ext>
            </a:extLst>
          </p:cNvPr>
          <p:cNvSpPr/>
          <p:nvPr/>
        </p:nvSpPr>
        <p:spPr>
          <a:xfrm>
            <a:off x="723014" y="1558515"/>
            <a:ext cx="3731265" cy="26269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E44AB-0A02-5845-A1FD-E5F7F0BF8199}"/>
              </a:ext>
            </a:extLst>
          </p:cNvPr>
          <p:cNvSpPr/>
          <p:nvPr/>
        </p:nvSpPr>
        <p:spPr>
          <a:xfrm>
            <a:off x="4662764" y="1570294"/>
            <a:ext cx="3731265" cy="26269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0E3416-933C-154E-A62B-DE096E815B40}"/>
              </a:ext>
            </a:extLst>
          </p:cNvPr>
          <p:cNvGrpSpPr/>
          <p:nvPr/>
        </p:nvGrpSpPr>
        <p:grpSpPr>
          <a:xfrm>
            <a:off x="5911703" y="1761045"/>
            <a:ext cx="2333444" cy="861167"/>
            <a:chOff x="5911703" y="1527125"/>
            <a:chExt cx="2333444" cy="8611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99A2A-A90C-E24A-B764-ACB7E440453C}"/>
                </a:ext>
              </a:extLst>
            </p:cNvPr>
            <p:cNvSpPr txBox="1"/>
            <p:nvPr/>
          </p:nvSpPr>
          <p:spPr>
            <a:xfrm>
              <a:off x="5956315" y="1527125"/>
              <a:ext cx="228883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high </a:t>
              </a:r>
              <a:r>
                <a:rPr lang="en-US" sz="2000" dirty="0" err="1">
                  <a:latin typeface="+mn-lt"/>
                </a:rPr>
                <a:t>baseFee</a:t>
              </a:r>
              <a:r>
                <a:rPr lang="en-US" sz="2000" dirty="0">
                  <a:latin typeface="+mn-lt"/>
                </a:rPr>
                <a:t> period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8AD9-D30B-9D41-B71F-D2D72B22EACC}"/>
                </a:ext>
              </a:extLst>
            </p:cNvPr>
            <p:cNvCxnSpPr/>
            <p:nvPr/>
          </p:nvCxnSpPr>
          <p:spPr>
            <a:xfrm flipH="1">
              <a:off x="5911703" y="1933073"/>
              <a:ext cx="893135" cy="4552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1B1D6-DF06-364F-A2DF-01C2AFF1D9AB}"/>
              </a:ext>
            </a:extLst>
          </p:cNvPr>
          <p:cNvGrpSpPr/>
          <p:nvPr/>
        </p:nvGrpSpPr>
        <p:grpSpPr>
          <a:xfrm>
            <a:off x="2064469" y="2622212"/>
            <a:ext cx="1893797" cy="661651"/>
            <a:chOff x="2064469" y="2388292"/>
            <a:chExt cx="1893797" cy="6616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C1874C-DC33-674B-8F99-50E4AD03BA97}"/>
                </a:ext>
              </a:extLst>
            </p:cNvPr>
            <p:cNvSpPr txBox="1"/>
            <p:nvPr/>
          </p:nvSpPr>
          <p:spPr>
            <a:xfrm>
              <a:off x="2773326" y="2649833"/>
              <a:ext cx="1184940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high burn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FD63541-82A3-1B4D-8F85-4938697AD7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4469" y="2388292"/>
              <a:ext cx="1155425" cy="2497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5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AAE8-70FB-A945-973E-B19AA0A7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burn ETH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0320-7899-504F-843C-E584FDE5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EIP1559 goals</a:t>
            </a:r>
            <a:r>
              <a:rPr lang="en-US" sz="2400" dirty="0"/>
              <a:t> (informal):    </a:t>
            </a:r>
          </a:p>
          <a:p>
            <a:r>
              <a:rPr lang="en-US" sz="2400" dirty="0"/>
              <a:t>users incentivized to bid their true utility for posting Tx,</a:t>
            </a:r>
          </a:p>
          <a:p>
            <a:r>
              <a:rPr lang="en-US" sz="2400" dirty="0"/>
              <a:t>miners incentivized to not create fake Tx, and</a:t>
            </a:r>
          </a:p>
          <a:p>
            <a:r>
              <a:rPr lang="en-US" sz="2400" dirty="0"/>
              <a:t>disincentivize off chain agreements.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Suppose no burn  (i.e., </a:t>
            </a:r>
            <a:r>
              <a:rPr lang="en-US" sz="2400" dirty="0" err="1"/>
              <a:t>baseFee</a:t>
            </a:r>
            <a:r>
              <a:rPr lang="en-US" sz="2400" dirty="0"/>
              <a:t> given to miners):</a:t>
            </a:r>
          </a:p>
          <a:p>
            <a:pPr marL="581025" indent="-581025">
              <a:buNone/>
            </a:pPr>
            <a:r>
              <a:rPr lang="en-US" sz="2400" dirty="0"/>
              <a:t>⟹	in periods of low Tx volume miners would try to increase volume by offering to refund the </a:t>
            </a:r>
            <a:r>
              <a:rPr lang="en-US" sz="2400" dirty="0" err="1"/>
              <a:t>baseFee</a:t>
            </a:r>
            <a:r>
              <a:rPr lang="en-US" sz="2400" dirty="0"/>
              <a:t> </a:t>
            </a:r>
            <a:r>
              <a:rPr lang="en-US" sz="2400" i="1" dirty="0"/>
              <a:t>off chain </a:t>
            </a:r>
            <a:r>
              <a:rPr lang="en-US" sz="2400" dirty="0"/>
              <a:t>to users.</a:t>
            </a:r>
          </a:p>
        </p:txBody>
      </p:sp>
    </p:spTree>
    <p:extLst>
      <p:ext uri="{BB962C8B-B14F-4D97-AF65-F5344CB8AC3E}">
        <p14:creationId xmlns:p14="http://schemas.microsoft.com/office/powerpoint/2010/main" val="1387752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047D-06AA-0047-BA6D-0704E377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Note: transactions are becoming more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07641-0C07-FD40-9F5E-CFE1006CD6DD}"/>
              </a:ext>
            </a:extLst>
          </p:cNvPr>
          <p:cNvSpPr txBox="1"/>
          <p:nvPr/>
        </p:nvSpPr>
        <p:spPr>
          <a:xfrm>
            <a:off x="958839" y="4324915"/>
            <a:ext cx="7559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Gas usage is increasing   ⇒   each Tx takes more instructions to execute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9C2F2-A77B-F44F-B4A0-6858E672E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5" t="2475" r="28835" b="81664"/>
          <a:stretch/>
        </p:blipFill>
        <p:spPr>
          <a:xfrm>
            <a:off x="1677426" y="1155166"/>
            <a:ext cx="5789147" cy="62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8CA60-DADF-3944-9895-699D7D9A5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28"/>
          <a:stretch/>
        </p:blipFill>
        <p:spPr>
          <a:xfrm>
            <a:off x="246455" y="2374062"/>
            <a:ext cx="8651087" cy="13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9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2128-F446-DC4A-AEE2-46DD7643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6617-0805-554E-88A4-4168423E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Tutorial – Hands on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Deliverables UTS: </a:t>
            </a:r>
            <a:r>
              <a:rPr lang="en-US" dirty="0"/>
              <a:t>Video Screencast/PPTX and Git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3644D5-1FBF-6A41-B5FA-BE3E766F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66" y="1771343"/>
            <a:ext cx="6576612" cy="24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8B07F-8773-8945-9B34-5066FC407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Next: Writing Solidity Contract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27C3B0-D28E-8944-9693-000F5208560D}"/>
              </a:ext>
            </a:extLst>
          </p:cNvPr>
          <p:cNvSpPr/>
          <p:nvPr/>
        </p:nvSpPr>
        <p:spPr>
          <a:xfrm>
            <a:off x="1031358" y="3616396"/>
            <a:ext cx="5326912" cy="870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B25F85-7F50-2344-BF0F-5D5340D8158D}"/>
              </a:ext>
            </a:extLst>
          </p:cNvPr>
          <p:cNvSpPr/>
          <p:nvPr/>
        </p:nvSpPr>
        <p:spPr>
          <a:xfrm>
            <a:off x="835936" y="1701206"/>
            <a:ext cx="7957189" cy="870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1B2A-4DCA-5C48-B48F-ED360D7E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broken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0209-3710-134D-873A-2C057E76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8516679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Name.new</a:t>
            </a:r>
            <a:r>
              <a:rPr lang="en-US" sz="2400" dirty="0"/>
              <a:t>()  and  </a:t>
            </a:r>
            <a:r>
              <a:rPr lang="en-US" sz="2400" dirty="0" err="1"/>
              <a:t>Name.upate</a:t>
            </a:r>
            <a:r>
              <a:rPr lang="en-US" sz="2400" dirty="0"/>
              <a:t>()  create a UTXO with </a:t>
            </a:r>
            <a:r>
              <a:rPr lang="en-US" sz="2400" dirty="0" err="1"/>
              <a:t>ScriptPK</a:t>
            </a:r>
            <a:r>
              <a:rPr lang="en-US" sz="2400" dirty="0"/>
              <a:t>: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DUP  HASH256  </a:t>
            </a:r>
            <a:r>
              <a:rPr lang="en-US" sz="2400" dirty="0"/>
              <a:t>&lt;</a:t>
            </a:r>
            <a:r>
              <a:rPr lang="en-US" sz="2400" dirty="0" err="1"/>
              <a:t>OwnerAddr</a:t>
            </a:r>
            <a:r>
              <a:rPr lang="en-US" sz="2400" dirty="0"/>
              <a:t>&gt;  </a:t>
            </a:r>
            <a:r>
              <a:rPr lang="en-US" sz="2400" b="1" dirty="0"/>
              <a:t>EQVERIFY  CHECKSIG  VERIFY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dirty="0"/>
              <a:t>&lt;NAMECOIN&gt;  &lt;DomainName&gt;  &lt;</a:t>
            </a:r>
            <a:r>
              <a:rPr lang="en-US" sz="2400" dirty="0" err="1"/>
              <a:t>IPaddr</a:t>
            </a:r>
            <a:r>
              <a:rPr lang="en-US" sz="2400" dirty="0"/>
              <a:t>&gt;  &lt;1&gt;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400" dirty="0"/>
              <a:t>only owner can “spend” this UTXO to update domain data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/>
              <a:t>Contract</a:t>
            </a:r>
            <a:r>
              <a:rPr lang="en-US" sz="2400" dirty="0"/>
              <a:t>:  (should be enforced by miners)</a:t>
            </a:r>
          </a:p>
          <a:p>
            <a:pPr marL="0" indent="0">
              <a:buNone/>
            </a:pPr>
            <a:r>
              <a:rPr lang="en-US" sz="2400" dirty="0"/>
              <a:t>		if domain </a:t>
            </a:r>
            <a:r>
              <a:rPr lang="en-US" sz="2400" dirty="0" err="1"/>
              <a:t>google.com</a:t>
            </a:r>
            <a:r>
              <a:rPr lang="en-US" sz="2400" dirty="0"/>
              <a:t> is registered, </a:t>
            </a:r>
            <a:br>
              <a:rPr lang="en-US" sz="2400" dirty="0"/>
            </a:br>
            <a:r>
              <a:rPr lang="en-US" sz="2400" dirty="0"/>
              <a:t>		no one else can register that domain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Problem:  this contract cannot be enforced using Bitcoin script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C6201-2256-F04C-AB96-1F86533F9170}"/>
              </a:ext>
            </a:extLst>
          </p:cNvPr>
          <p:cNvGrpSpPr/>
          <p:nvPr/>
        </p:nvGrpSpPr>
        <p:grpSpPr>
          <a:xfrm>
            <a:off x="7775613" y="2158409"/>
            <a:ext cx="1123834" cy="1659746"/>
            <a:chOff x="7775613" y="2158409"/>
            <a:chExt cx="1123834" cy="16597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3A56D4-450B-AF46-9A94-28345B56FF3C}"/>
                </a:ext>
              </a:extLst>
            </p:cNvPr>
            <p:cNvSpPr txBox="1"/>
            <p:nvPr/>
          </p:nvSpPr>
          <p:spPr>
            <a:xfrm>
              <a:off x="7775613" y="3171824"/>
              <a:ext cx="1123834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verify</a:t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sig is valid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8E037-208B-5E47-95B7-30E10B8C62BE}"/>
                </a:ext>
              </a:extLst>
            </p:cNvPr>
            <p:cNvSpPr/>
            <p:nvPr/>
          </p:nvSpPr>
          <p:spPr>
            <a:xfrm>
              <a:off x="8176437" y="2158409"/>
              <a:ext cx="238840" cy="999461"/>
            </a:xfrm>
            <a:custGeom>
              <a:avLst/>
              <a:gdLst>
                <a:gd name="connsiteX0" fmla="*/ 202019 w 238840"/>
                <a:gd name="connsiteY0" fmla="*/ 999461 h 999461"/>
                <a:gd name="connsiteX1" fmla="*/ 223284 w 238840"/>
                <a:gd name="connsiteY1" fmla="*/ 563526 h 999461"/>
                <a:gd name="connsiteX2" fmla="*/ 0 w 238840"/>
                <a:gd name="connsiteY2" fmla="*/ 0 h 9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40" h="999461">
                  <a:moveTo>
                    <a:pt x="202019" y="999461"/>
                  </a:moveTo>
                  <a:cubicBezTo>
                    <a:pt x="229486" y="864782"/>
                    <a:pt x="256954" y="730103"/>
                    <a:pt x="223284" y="563526"/>
                  </a:cubicBezTo>
                  <a:cubicBezTo>
                    <a:pt x="189614" y="396949"/>
                    <a:pt x="94807" y="198474"/>
                    <a:pt x="0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58445B-C5DF-E841-A2D2-6F0A723044A2}"/>
              </a:ext>
            </a:extLst>
          </p:cNvPr>
          <p:cNvGrpSpPr/>
          <p:nvPr/>
        </p:nvGrpSpPr>
        <p:grpSpPr>
          <a:xfrm>
            <a:off x="6889898" y="2307265"/>
            <a:ext cx="2155037" cy="2224196"/>
            <a:chOff x="6889898" y="2307265"/>
            <a:chExt cx="2155037" cy="22241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49A1B6-0CB6-BB47-88DF-4D02F01FF641}"/>
                </a:ext>
              </a:extLst>
            </p:cNvPr>
            <p:cNvSpPr txBox="1"/>
            <p:nvPr/>
          </p:nvSpPr>
          <p:spPr>
            <a:xfrm>
              <a:off x="7775613" y="3885130"/>
              <a:ext cx="1269322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ensure top</a:t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of stack is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487F8-A81C-604D-945C-27EFC996D7F4}"/>
                </a:ext>
              </a:extLst>
            </p:cNvPr>
            <p:cNvSpPr/>
            <p:nvPr/>
          </p:nvSpPr>
          <p:spPr>
            <a:xfrm>
              <a:off x="6889898" y="2307265"/>
              <a:ext cx="2151286" cy="1562986"/>
            </a:xfrm>
            <a:custGeom>
              <a:avLst/>
              <a:gdLst>
                <a:gd name="connsiteX0" fmla="*/ 2105246 w 2151286"/>
                <a:gd name="connsiteY0" fmla="*/ 1562986 h 1562986"/>
                <a:gd name="connsiteX1" fmla="*/ 2105246 w 2151286"/>
                <a:gd name="connsiteY1" fmla="*/ 765544 h 1562986"/>
                <a:gd name="connsiteX2" fmla="*/ 1626781 w 2151286"/>
                <a:gd name="connsiteY2" fmla="*/ 180754 h 1562986"/>
                <a:gd name="connsiteX3" fmla="*/ 0 w 2151286"/>
                <a:gd name="connsiteY3" fmla="*/ 0 h 156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286" h="1562986">
                  <a:moveTo>
                    <a:pt x="2105246" y="1562986"/>
                  </a:moveTo>
                  <a:cubicBezTo>
                    <a:pt x="2145118" y="1279451"/>
                    <a:pt x="2184990" y="995916"/>
                    <a:pt x="2105246" y="765544"/>
                  </a:cubicBezTo>
                  <a:cubicBezTo>
                    <a:pt x="2025502" y="535172"/>
                    <a:pt x="1977655" y="308345"/>
                    <a:pt x="1626781" y="180754"/>
                  </a:cubicBezTo>
                  <a:cubicBezTo>
                    <a:pt x="1275907" y="53163"/>
                    <a:pt x="637953" y="26581"/>
                    <a:pt x="0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1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573A-C248-D146-8944-9FB5A1FD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E255-059A-E74F-B6C5-E10564DD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NameCoin</a:t>
            </a:r>
            <a:r>
              <a:rPr lang="en-US" sz="2400" dirty="0"/>
              <a:t>:   fork of Bitcoin that implements this contract</a:t>
            </a:r>
          </a:p>
          <a:p>
            <a:pPr marL="0" indent="0">
              <a:buNone/>
            </a:pPr>
            <a:r>
              <a:rPr lang="en-US" sz="2400" dirty="0"/>
              <a:t>	(see also the Handshake, Chia projects)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Can we build a blockchain that natively supports generic 	contracts like this?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		⇒  Ethereum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15777-4962-794E-85A9-04B78BF5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92" y="3413985"/>
            <a:ext cx="698063" cy="10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6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B692-C626-2A4B-8D69-C8159215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Ethereum:  enables a world of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0BE776-2A44-5946-855C-E06CF87358BB}"/>
              </a:ext>
            </a:extLst>
          </p:cNvPr>
          <p:cNvSpPr txBox="1">
            <a:spLocks/>
          </p:cNvSpPr>
          <p:nvPr/>
        </p:nvSpPr>
        <p:spPr bwMode="auto">
          <a:xfrm>
            <a:off x="2079551" y="4575617"/>
            <a:ext cx="4984898" cy="4684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stateofthedapps.com</a:t>
            </a:r>
            <a:r>
              <a:rPr lang="en-US" sz="2400" dirty="0"/>
              <a:t>,   </a:t>
            </a:r>
            <a:r>
              <a:rPr lang="en-US" sz="2400" dirty="0" err="1"/>
              <a:t>dapp.review</a:t>
            </a: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9AA735-C82F-394D-A18B-EB6EB3F4B3AA}"/>
              </a:ext>
            </a:extLst>
          </p:cNvPr>
          <p:cNvGrpSpPr/>
          <p:nvPr/>
        </p:nvGrpSpPr>
        <p:grpSpPr>
          <a:xfrm>
            <a:off x="7941318" y="3806364"/>
            <a:ext cx="1088379" cy="1322096"/>
            <a:chOff x="7941318" y="3643074"/>
            <a:chExt cx="1088379" cy="13220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97E931-261B-A043-98DB-FDE84F24F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284" y="4380970"/>
              <a:ext cx="749300" cy="584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C925C6-B575-AF47-8006-A17AF7F66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1318" y="3643074"/>
              <a:ext cx="1088379" cy="93254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08C45E-3464-DD4F-92CA-FF28C520CD5C}"/>
              </a:ext>
            </a:extLst>
          </p:cNvPr>
          <p:cNvGrpSpPr/>
          <p:nvPr/>
        </p:nvGrpSpPr>
        <p:grpSpPr>
          <a:xfrm>
            <a:off x="7816798" y="2349812"/>
            <a:ext cx="1337417" cy="1200225"/>
            <a:chOff x="7816798" y="2349812"/>
            <a:chExt cx="1337417" cy="1200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56B10A-2F74-CE47-BB8A-51217CEB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0877" y="2349812"/>
              <a:ext cx="899043" cy="92901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A5F02-CC0F-E942-A902-00C1FE686A3E}"/>
                </a:ext>
              </a:extLst>
            </p:cNvPr>
            <p:cNvSpPr txBox="1"/>
            <p:nvPr/>
          </p:nvSpPr>
          <p:spPr>
            <a:xfrm>
              <a:off x="7816798" y="3273038"/>
              <a:ext cx="1337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n-lt"/>
                </a:rPr>
                <a:t>CryptoPunk</a:t>
              </a:r>
              <a:r>
                <a:rPr lang="en-US" sz="1200" dirty="0">
                  <a:latin typeface="+mn-lt"/>
                </a:rPr>
                <a:t> #2890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F236-201E-144D-B807-969960D4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84" y="880596"/>
            <a:ext cx="8924544" cy="3566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world of Ethereum Decentralized apps (DAPPs)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New coins:    ERC-20 interface to DAPP</a:t>
            </a:r>
          </a:p>
          <a:p>
            <a:pPr>
              <a:spcBef>
                <a:spcPts val="1200"/>
              </a:spcBef>
            </a:pPr>
            <a:r>
              <a:rPr lang="en-US" sz="2400" b="1" dirty="0" err="1"/>
              <a:t>DeFi</a:t>
            </a:r>
            <a:r>
              <a:rPr lang="en-US" sz="2400" dirty="0"/>
              <a:t>:   exchanges,  lending,  </a:t>
            </a:r>
            <a:r>
              <a:rPr lang="en-US" sz="2400" dirty="0" err="1"/>
              <a:t>stablecoins</a:t>
            </a:r>
            <a:r>
              <a:rPr lang="en-US" sz="2400" dirty="0"/>
              <a:t>,  derivatives, etc.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Insurance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DAOs</a:t>
            </a:r>
            <a:r>
              <a:rPr lang="en-US" sz="2400" dirty="0"/>
              <a:t>:  decentralized organizations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NFTs</a:t>
            </a:r>
            <a:r>
              <a:rPr lang="en-US" sz="2400" dirty="0"/>
              <a:t>:  Managing distinguished assets  (ERC-721 interface)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Games, metaverse</a:t>
            </a:r>
            <a:r>
              <a:rPr lang="en-US" sz="2400" dirty="0"/>
              <a:t>:  assets managed on chain</a:t>
            </a:r>
          </a:p>
        </p:txBody>
      </p:sp>
    </p:spTree>
    <p:extLst>
      <p:ext uri="{BB962C8B-B14F-4D97-AF65-F5344CB8AC3E}">
        <p14:creationId xmlns:p14="http://schemas.microsoft.com/office/powerpoint/2010/main" val="15521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6CD4-5912-7746-A17F-5178758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as a state transition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B6255-E806-F945-913D-EC429C94550A}"/>
              </a:ext>
            </a:extLst>
          </p:cNvPr>
          <p:cNvSpPr/>
          <p:nvPr/>
        </p:nvSpPr>
        <p:spPr>
          <a:xfrm>
            <a:off x="1562986" y="1562983"/>
            <a:ext cx="1456662" cy="11373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UTXO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UTXO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800" b="1" baseline="-25000" dirty="0">
                <a:solidFill>
                  <a:schemeClr val="tx1"/>
                </a:solidFill>
              </a:rPr>
              <a:t>⋮</a:t>
            </a:r>
            <a:endParaRPr lang="en-US" sz="2000" b="1" baseline="-25000" dirty="0">
              <a:solidFill>
                <a:schemeClr val="tx1"/>
              </a:solidFill>
            </a:endParaRPr>
          </a:p>
          <a:p>
            <a:pPr algn="ctr"/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C6FCD-E9DD-124C-B434-27B1DB761A5B}"/>
              </a:ext>
            </a:extLst>
          </p:cNvPr>
          <p:cNvSpPr txBox="1"/>
          <p:nvPr/>
        </p:nvSpPr>
        <p:spPr>
          <a:xfrm>
            <a:off x="1434278" y="1101317"/>
            <a:ext cx="1585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world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93EB66-B9CD-B943-9BC8-B8E87EE9A3F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16688" y="2130960"/>
            <a:ext cx="946298" cy="6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3C1AAA-9EF1-3041-9BC2-14209164F659}"/>
              </a:ext>
            </a:extLst>
          </p:cNvPr>
          <p:cNvSpPr txBox="1"/>
          <p:nvPr/>
        </p:nvSpPr>
        <p:spPr>
          <a:xfrm>
            <a:off x="112499" y="183187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83BD0-6D0C-E94B-B283-6DC63AEA9167}"/>
              </a:ext>
            </a:extLst>
          </p:cNvPr>
          <p:cNvGrpSpPr/>
          <p:nvPr/>
        </p:nvGrpSpPr>
        <p:grpSpPr>
          <a:xfrm>
            <a:off x="4774529" y="1101317"/>
            <a:ext cx="3470467" cy="1599001"/>
            <a:chOff x="4774529" y="1218278"/>
            <a:chExt cx="3470467" cy="1599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EB33DC-D2F9-F745-86BA-5EF0CF6FFB29}"/>
                </a:ext>
              </a:extLst>
            </p:cNvPr>
            <p:cNvSpPr/>
            <p:nvPr/>
          </p:nvSpPr>
          <p:spPr>
            <a:xfrm>
              <a:off x="5374198" y="1666221"/>
              <a:ext cx="1456663" cy="11510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UTXO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UTXO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</a:rPr>
                <a:t>⋮</a:t>
              </a:r>
              <a:endParaRPr lang="en-US" sz="2000" b="1" baseline="-25000" dirty="0">
                <a:solidFill>
                  <a:schemeClr val="tx1"/>
                </a:solidFill>
              </a:endParaRPr>
            </a:p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F6C0B-85FB-0D4F-9D63-3FB1A9DA3948}"/>
                </a:ext>
              </a:extLst>
            </p:cNvPr>
            <p:cNvSpPr txBox="1"/>
            <p:nvPr/>
          </p:nvSpPr>
          <p:spPr>
            <a:xfrm>
              <a:off x="4774529" y="1218278"/>
              <a:ext cx="2699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updated world state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FD37DD-7B4C-6342-B16F-9FFCE0EC17D1}"/>
                </a:ext>
              </a:extLst>
            </p:cNvPr>
            <p:cNvCxnSpPr>
              <a:cxnSpLocks/>
            </p:cNvCxnSpPr>
            <p:nvPr/>
          </p:nvCxnSpPr>
          <p:spPr>
            <a:xfrm>
              <a:off x="6830861" y="2247921"/>
              <a:ext cx="9462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3AF611-6B5B-F641-B902-75C865EA6C69}"/>
                </a:ext>
              </a:extLst>
            </p:cNvPr>
            <p:cNvSpPr txBox="1"/>
            <p:nvPr/>
          </p:nvSpPr>
          <p:spPr>
            <a:xfrm>
              <a:off x="7847130" y="195946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679319-3B22-8840-B836-291BA6473199}"/>
              </a:ext>
            </a:extLst>
          </p:cNvPr>
          <p:cNvGrpSpPr/>
          <p:nvPr/>
        </p:nvGrpSpPr>
        <p:grpSpPr>
          <a:xfrm>
            <a:off x="3105824" y="1718005"/>
            <a:ext cx="2225417" cy="933112"/>
            <a:chOff x="3105824" y="1834966"/>
            <a:chExt cx="2225417" cy="9331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110875-4E26-E747-ACC8-1C8C82E53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356" y="2282910"/>
              <a:ext cx="2125391" cy="13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74BB03-3653-534F-AAE8-FD33B8C016B4}"/>
                </a:ext>
              </a:extLst>
            </p:cNvPr>
            <p:cNvSpPr txBox="1"/>
            <p:nvPr/>
          </p:nvSpPr>
          <p:spPr>
            <a:xfrm>
              <a:off x="3728507" y="1834966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42102-20F2-314A-B503-2A5CA65AA0BD}"/>
                </a:ext>
              </a:extLst>
            </p:cNvPr>
            <p:cNvSpPr txBox="1"/>
            <p:nvPr/>
          </p:nvSpPr>
          <p:spPr>
            <a:xfrm>
              <a:off x="3105824" y="2367968"/>
              <a:ext cx="222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Tx: UTXO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⇾ UTXO</a:t>
              </a:r>
              <a:r>
                <a:rPr lang="en-US" sz="2000" baseline="-25000" dirty="0">
                  <a:latin typeface="+mn-lt"/>
                </a:rPr>
                <a:t>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A89668-19A1-3148-85D7-E3C5DF4AC362}"/>
              </a:ext>
            </a:extLst>
          </p:cNvPr>
          <p:cNvGrpSpPr/>
          <p:nvPr/>
        </p:nvGrpSpPr>
        <p:grpSpPr>
          <a:xfrm>
            <a:off x="616688" y="3322676"/>
            <a:ext cx="7263142" cy="1516923"/>
            <a:chOff x="616688" y="3322676"/>
            <a:chExt cx="7263142" cy="15169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150509-B574-414F-A6F1-4A0137C07FBE}"/>
                </a:ext>
              </a:extLst>
            </p:cNvPr>
            <p:cNvSpPr txBox="1"/>
            <p:nvPr/>
          </p:nvSpPr>
          <p:spPr>
            <a:xfrm>
              <a:off x="2746360" y="3335966"/>
              <a:ext cx="2812565" cy="461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   </a:t>
              </a:r>
              <a:r>
                <a:rPr lang="en-US" dirty="0" err="1">
                  <a:latin typeface="+mn-lt"/>
                </a:rPr>
                <a:t>F</a:t>
              </a:r>
              <a:r>
                <a:rPr lang="en-US" baseline="-25000" dirty="0" err="1">
                  <a:latin typeface="+mn-lt"/>
                </a:rPr>
                <a:t>bitcoin</a:t>
              </a:r>
              <a:r>
                <a:rPr lang="en-US" dirty="0">
                  <a:latin typeface="+mn-lt"/>
                </a:rPr>
                <a:t> :  S × I ⇾ S 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E4279-2ACF-2345-91D3-6CFE4B5C3B37}"/>
                </a:ext>
              </a:extLst>
            </p:cNvPr>
            <p:cNvSpPr txBox="1"/>
            <p:nvPr/>
          </p:nvSpPr>
          <p:spPr>
            <a:xfrm>
              <a:off x="616688" y="4008602"/>
              <a:ext cx="7263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S:  set of all possible world states,       s</a:t>
              </a:r>
              <a:r>
                <a:rPr lang="en-US" baseline="-25000" dirty="0">
                  <a:latin typeface="+mn-lt"/>
                </a:rPr>
                <a:t>0</a:t>
              </a:r>
              <a:r>
                <a:rPr lang="en-US" dirty="0">
                  <a:latin typeface="+mn-lt"/>
                </a:rPr>
                <a:t> ∈ S genesis state</a:t>
              </a:r>
            </a:p>
            <a:p>
              <a:pPr algn="l"/>
              <a:r>
                <a:rPr lang="en-US" dirty="0">
                  <a:latin typeface="+mn-lt"/>
                </a:rPr>
                <a:t>I:   set of all possible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AE3AEE-2815-9C45-8338-82804A9B4098}"/>
                </a:ext>
              </a:extLst>
            </p:cNvPr>
            <p:cNvSpPr txBox="1"/>
            <p:nvPr/>
          </p:nvSpPr>
          <p:spPr>
            <a:xfrm>
              <a:off x="616688" y="3322676"/>
              <a:ext cx="1806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Bitcoin rules: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7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550A-6EB1-E14B-B7F6-6D9F1C62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Ethereum as a state transition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7F7D-23A5-1A47-9C19-B7F0D9FB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Much richer state transition functions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⇒   one transition executes an entire program</a:t>
            </a:r>
          </a:p>
        </p:txBody>
      </p:sp>
    </p:spTree>
    <p:extLst>
      <p:ext uri="{BB962C8B-B14F-4D97-AF65-F5344CB8AC3E}">
        <p14:creationId xmlns:p14="http://schemas.microsoft.com/office/powerpoint/2010/main" val="227942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0FE699-8574-4840-A8A4-E3D8A273909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61516" y="1714983"/>
            <a:ext cx="6376" cy="1007765"/>
          </a:xfrm>
          <a:prstGeom prst="straightConnector1">
            <a:avLst/>
          </a:prstGeom>
          <a:ln w="57150">
            <a:solidFill>
              <a:srgbClr val="9A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77A921-3FF2-D244-9020-A7800408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Running a program on a blockchain (DAPP)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9E4EE-7940-A24A-BE50-CFAEC34834C6}"/>
              </a:ext>
            </a:extLst>
          </p:cNvPr>
          <p:cNvSpPr/>
          <p:nvPr/>
        </p:nvSpPr>
        <p:spPr>
          <a:xfrm>
            <a:off x="2257063" y="4520870"/>
            <a:ext cx="6227179" cy="4977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consensus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51C03-F2DF-0646-9674-F238A7406BCE}"/>
              </a:ext>
            </a:extLst>
          </p:cNvPr>
          <p:cNvSpPr/>
          <p:nvPr/>
        </p:nvSpPr>
        <p:spPr>
          <a:xfrm>
            <a:off x="2257062" y="3897766"/>
            <a:ext cx="6227179" cy="49771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layer (executed by miners):  The EVM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518C4-C1E4-6541-83E1-8EB6999ADDD6}"/>
              </a:ext>
            </a:extLst>
          </p:cNvPr>
          <p:cNvSpPr txBox="1"/>
          <p:nvPr/>
        </p:nvSpPr>
        <p:spPr>
          <a:xfrm>
            <a:off x="1424079" y="2125147"/>
            <a:ext cx="108762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C6002-0F14-5844-80E5-ACD998E19835}"/>
              </a:ext>
            </a:extLst>
          </p:cNvPr>
          <p:cNvSpPr txBox="1"/>
          <p:nvPr/>
        </p:nvSpPr>
        <p:spPr>
          <a:xfrm>
            <a:off x="1214556" y="2722748"/>
            <a:ext cx="1493919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program code</a:t>
            </a:r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666B35-B601-7B4A-A21F-6A304C71E43F}"/>
              </a:ext>
            </a:extLst>
          </p:cNvPr>
          <p:cNvGrpSpPr/>
          <p:nvPr/>
        </p:nvGrpSpPr>
        <p:grpSpPr>
          <a:xfrm>
            <a:off x="457200" y="1169043"/>
            <a:ext cx="8038616" cy="545940"/>
            <a:chOff x="457200" y="1169043"/>
            <a:chExt cx="8038616" cy="5459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32D497-9BE6-5046-8314-3E5D3AEB4E9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69043"/>
              <a:ext cx="80386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249205-A096-314B-AD88-32006F70841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714983"/>
              <a:ext cx="80386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360ED-F649-FA42-8F7B-83F5868DABCD}"/>
                </a:ext>
              </a:extLst>
            </p:cNvPr>
            <p:cNvSpPr/>
            <p:nvPr/>
          </p:nvSpPr>
          <p:spPr>
            <a:xfrm>
              <a:off x="937549" y="1169043"/>
              <a:ext cx="7118431" cy="5227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 blockchain …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16669-C81E-0243-827A-0FB9E34CE898}"/>
              </a:ext>
            </a:extLst>
          </p:cNvPr>
          <p:cNvSpPr txBox="1"/>
          <p:nvPr/>
        </p:nvSpPr>
        <p:spPr>
          <a:xfrm>
            <a:off x="1606575" y="1328130"/>
            <a:ext cx="361317" cy="223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26988-5C4C-BA4A-81F2-A27920EAB32D}"/>
              </a:ext>
            </a:extLst>
          </p:cNvPr>
          <p:cNvSpPr txBox="1"/>
          <p:nvPr/>
        </p:nvSpPr>
        <p:spPr>
          <a:xfrm>
            <a:off x="2048342" y="1330058"/>
            <a:ext cx="361317" cy="2233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C2D4A-AFFB-974E-827D-3EFFD6C64974}"/>
              </a:ext>
            </a:extLst>
          </p:cNvPr>
          <p:cNvSpPr txBox="1"/>
          <p:nvPr/>
        </p:nvSpPr>
        <p:spPr>
          <a:xfrm>
            <a:off x="3932694" y="2109727"/>
            <a:ext cx="108762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79878F-AA90-2045-BDBB-7484EFE7590D}"/>
              </a:ext>
            </a:extLst>
          </p:cNvPr>
          <p:cNvGrpSpPr/>
          <p:nvPr/>
        </p:nvGrpSpPr>
        <p:grpSpPr>
          <a:xfrm>
            <a:off x="2510652" y="1755780"/>
            <a:ext cx="1411254" cy="830997"/>
            <a:chOff x="2510652" y="1755780"/>
            <a:chExt cx="1411254" cy="830997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252BC2B-8A78-6341-AF8A-96CAD4A715B1}"/>
                </a:ext>
              </a:extLst>
            </p:cNvPr>
            <p:cNvSpPr/>
            <p:nvPr/>
          </p:nvSpPr>
          <p:spPr>
            <a:xfrm>
              <a:off x="2510652" y="2137584"/>
              <a:ext cx="1411254" cy="366729"/>
            </a:xfrm>
            <a:prstGeom prst="arc">
              <a:avLst>
                <a:gd name="adj1" fmla="val 10948845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0C64B1-6EB2-1546-B5DB-F304F101E83D}"/>
                </a:ext>
              </a:extLst>
            </p:cNvPr>
            <p:cNvSpPr txBox="1"/>
            <p:nvPr/>
          </p:nvSpPr>
          <p:spPr>
            <a:xfrm>
              <a:off x="2627542" y="1755780"/>
              <a:ext cx="1178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Tx1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636431-41E4-4E48-97F7-2ECC388ACC7A}"/>
              </a:ext>
            </a:extLst>
          </p:cNvPr>
          <p:cNvCxnSpPr>
            <a:cxnSpLocks/>
          </p:cNvCxnSpPr>
          <p:nvPr/>
        </p:nvCxnSpPr>
        <p:spPr>
          <a:xfrm flipV="1">
            <a:off x="4435996" y="1661728"/>
            <a:ext cx="0" cy="463419"/>
          </a:xfrm>
          <a:prstGeom prst="straightConnector1">
            <a:avLst/>
          </a:prstGeom>
          <a:ln w="57150">
            <a:solidFill>
              <a:srgbClr val="9A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7F3832-1D97-5B4B-A3E0-06D6E068D9AC}"/>
              </a:ext>
            </a:extLst>
          </p:cNvPr>
          <p:cNvGrpSpPr/>
          <p:nvPr/>
        </p:nvGrpSpPr>
        <p:grpSpPr>
          <a:xfrm>
            <a:off x="5031109" y="1751822"/>
            <a:ext cx="1411254" cy="830997"/>
            <a:chOff x="5031109" y="1751822"/>
            <a:chExt cx="1411254" cy="830997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855E5568-73BF-B845-8189-769DE1B6E4AC}"/>
                </a:ext>
              </a:extLst>
            </p:cNvPr>
            <p:cNvSpPr/>
            <p:nvPr/>
          </p:nvSpPr>
          <p:spPr>
            <a:xfrm>
              <a:off x="5031109" y="2154956"/>
              <a:ext cx="1411254" cy="366729"/>
            </a:xfrm>
            <a:prstGeom prst="arc">
              <a:avLst>
                <a:gd name="adj1" fmla="val 10948845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14733F-7C33-1F41-867F-8772C7894CA5}"/>
                </a:ext>
              </a:extLst>
            </p:cNvPr>
            <p:cNvSpPr txBox="1"/>
            <p:nvPr/>
          </p:nvSpPr>
          <p:spPr>
            <a:xfrm>
              <a:off x="5156136" y="1751822"/>
              <a:ext cx="1178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Tx2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B1F3D4-4A40-6640-9EAB-B3F4E7010DB5}"/>
              </a:ext>
            </a:extLst>
          </p:cNvPr>
          <p:cNvSpPr txBox="1"/>
          <p:nvPr/>
        </p:nvSpPr>
        <p:spPr>
          <a:xfrm>
            <a:off x="6470479" y="2075597"/>
            <a:ext cx="108762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BEF1D8-2249-D54E-B7CB-651C7BC924F1}"/>
              </a:ext>
            </a:extLst>
          </p:cNvPr>
          <p:cNvCxnSpPr>
            <a:cxnSpLocks/>
          </p:cNvCxnSpPr>
          <p:nvPr/>
        </p:nvCxnSpPr>
        <p:spPr>
          <a:xfrm flipV="1">
            <a:off x="7002717" y="1619653"/>
            <a:ext cx="0" cy="463419"/>
          </a:xfrm>
          <a:prstGeom prst="straightConnector1">
            <a:avLst/>
          </a:prstGeom>
          <a:ln w="57150">
            <a:solidFill>
              <a:srgbClr val="9A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7545DA-17EA-464F-BD5A-C1C6202ABE91}"/>
              </a:ext>
            </a:extLst>
          </p:cNvPr>
          <p:cNvGrpSpPr/>
          <p:nvPr/>
        </p:nvGrpSpPr>
        <p:grpSpPr>
          <a:xfrm>
            <a:off x="2708475" y="3138246"/>
            <a:ext cx="2979105" cy="461665"/>
            <a:chOff x="2708475" y="3138246"/>
            <a:chExt cx="2979105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3190D9-20EA-7545-9052-FEB817253F7F}"/>
                </a:ext>
              </a:extLst>
            </p:cNvPr>
            <p:cNvSpPr txBox="1"/>
            <p:nvPr/>
          </p:nvSpPr>
          <p:spPr>
            <a:xfrm>
              <a:off x="3467100" y="3138246"/>
              <a:ext cx="2220480" cy="461665"/>
            </a:xfrm>
            <a:prstGeom prst="rect">
              <a:avLst/>
            </a:prstGeom>
            <a:noFill/>
            <a:ln>
              <a:solidFill>
                <a:srgbClr val="9A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a DAPP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81F3E8D-BE1F-B14E-A72B-D41425006539}"/>
                </a:ext>
              </a:extLst>
            </p:cNvPr>
            <p:cNvCxnSpPr>
              <a:stCxn id="38" idx="1"/>
              <a:endCxn id="12" idx="3"/>
            </p:cNvCxnSpPr>
            <p:nvPr/>
          </p:nvCxnSpPr>
          <p:spPr>
            <a:xfrm flipH="1" flipV="1">
              <a:off x="2708475" y="3138247"/>
              <a:ext cx="758625" cy="2308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F29EF8-3B1F-F743-8F9D-E24387CD0DEB}"/>
              </a:ext>
            </a:extLst>
          </p:cNvPr>
          <p:cNvGrpSpPr/>
          <p:nvPr/>
        </p:nvGrpSpPr>
        <p:grpSpPr>
          <a:xfrm>
            <a:off x="7558106" y="1973219"/>
            <a:ext cx="1411254" cy="517607"/>
            <a:chOff x="7558106" y="1973219"/>
            <a:chExt cx="1411254" cy="517607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E09BFAF-CDF3-544F-8FFD-1D343F02F906}"/>
                </a:ext>
              </a:extLst>
            </p:cNvPr>
            <p:cNvSpPr/>
            <p:nvPr/>
          </p:nvSpPr>
          <p:spPr>
            <a:xfrm>
              <a:off x="7558106" y="2124097"/>
              <a:ext cx="1411254" cy="366729"/>
            </a:xfrm>
            <a:prstGeom prst="arc">
              <a:avLst>
                <a:gd name="adj1" fmla="val 10948845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62BAFF-AF61-844B-B3E6-481480D23A87}"/>
                </a:ext>
              </a:extLst>
            </p:cNvPr>
            <p:cNvSpPr txBox="1"/>
            <p:nvPr/>
          </p:nvSpPr>
          <p:spPr>
            <a:xfrm>
              <a:off x="8036930" y="19732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DAAF15B-2C81-FB45-A0D2-D15F4596A679}"/>
              </a:ext>
            </a:extLst>
          </p:cNvPr>
          <p:cNvSpPr txBox="1"/>
          <p:nvPr/>
        </p:nvSpPr>
        <p:spPr>
          <a:xfrm>
            <a:off x="4254042" y="1353208"/>
            <a:ext cx="361317" cy="2233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DC7ECC-C9EC-584D-8807-5DB6C59D2F34}"/>
              </a:ext>
            </a:extLst>
          </p:cNvPr>
          <p:cNvSpPr txBox="1"/>
          <p:nvPr/>
        </p:nvSpPr>
        <p:spPr>
          <a:xfrm>
            <a:off x="6825792" y="1322583"/>
            <a:ext cx="361317" cy="2233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1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20" grpId="0" animBg="1"/>
      <p:bldP spid="32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93365</TotalTime>
  <Words>2543</Words>
  <Application>Microsoft Macintosh PowerPoint</Application>
  <PresentationFormat>On-screen Show (16:9)</PresentationFormat>
  <Paragraphs>353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Ethereum: mechanics</vt:lpstr>
      <vt:lpstr>Limitations of Bitcoin</vt:lpstr>
      <vt:lpstr>An example:   NameCoin</vt:lpstr>
      <vt:lpstr>A broken implementation</vt:lpstr>
      <vt:lpstr>What to do?</vt:lpstr>
      <vt:lpstr>Ethereum:  enables a world of applications</vt:lpstr>
      <vt:lpstr>Bitcoin as a state transition system</vt:lpstr>
      <vt:lpstr>Ethereum as a state transition system</vt:lpstr>
      <vt:lpstr>Running a program on a blockchain (DAPP)</vt:lpstr>
      <vt:lpstr>The Ethereum system</vt:lpstr>
      <vt:lpstr>Ethereum compute layer:  the EVM</vt:lpstr>
      <vt:lpstr>Data associated with an account</vt:lpstr>
      <vt:lpstr>Account state:  persistent storage</vt:lpstr>
      <vt:lpstr>State transitions:  Tx and messages</vt:lpstr>
      <vt:lpstr>State transitions:  Tx and messages</vt:lpstr>
      <vt:lpstr>Example  (block  #10993504)</vt:lpstr>
      <vt:lpstr>Messages:  virtual Tx initiated by a contract</vt:lpstr>
      <vt:lpstr>Example Tx</vt:lpstr>
      <vt:lpstr>An Ethereum Block</vt:lpstr>
      <vt:lpstr>Block header data  (simplified)</vt:lpstr>
      <vt:lpstr>The Ethereum blockchain: abstractly</vt:lpstr>
      <vt:lpstr>Amount of memory to run a node (in GB)</vt:lpstr>
      <vt:lpstr>An example contract:    NameCoin</vt:lpstr>
      <vt:lpstr>An example contract:    NameCoin</vt:lpstr>
      <vt:lpstr>An example contract:    NameCoin</vt:lpstr>
      <vt:lpstr>An example contract:    NameCoin</vt:lpstr>
      <vt:lpstr>EVM mechanics:  execution environment</vt:lpstr>
      <vt:lpstr>The EVM</vt:lpstr>
      <vt:lpstr>Every instruction costs gas, examples:</vt:lpstr>
      <vt:lpstr>Gas calculation</vt:lpstr>
      <vt:lpstr>Gas prices spike during congestion</vt:lpstr>
      <vt:lpstr>Gas calculation:  EIP1559</vt:lpstr>
      <vt:lpstr>Gas calculation</vt:lpstr>
      <vt:lpstr>Gas calculation</vt:lpstr>
      <vt:lpstr>Burn results in practice</vt:lpstr>
      <vt:lpstr>Why burn ETH ???</vt:lpstr>
      <vt:lpstr>Note: transactions are becoming more complex</vt:lpstr>
      <vt:lpstr>Home Work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Risman Adnan</cp:lastModifiedBy>
  <cp:revision>1423</cp:revision>
  <cp:lastPrinted>2015-09-20T23:02:57Z</cp:lastPrinted>
  <dcterms:created xsi:type="dcterms:W3CDTF">2010-10-17T19:58:05Z</dcterms:created>
  <dcterms:modified xsi:type="dcterms:W3CDTF">2022-04-09T03:34:17Z</dcterms:modified>
</cp:coreProperties>
</file>