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7" r:id="rId3"/>
    <p:sldId id="274" r:id="rId4"/>
    <p:sldId id="257" r:id="rId5"/>
    <p:sldId id="288" r:id="rId6"/>
    <p:sldId id="283" r:id="rId7"/>
    <p:sldId id="269" r:id="rId8"/>
    <p:sldId id="281" r:id="rId9"/>
    <p:sldId id="273" r:id="rId10"/>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3BE"/>
    <a:srgbClr val="7CB342"/>
    <a:srgbClr val="00695C"/>
    <a:srgbClr val="0DA866"/>
    <a:srgbClr val="D91948"/>
    <a:srgbClr val="E3AB10"/>
    <a:srgbClr val="018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5" autoAdjust="0"/>
    <p:restoredTop sz="94660"/>
  </p:normalViewPr>
  <p:slideViewPr>
    <p:cSldViewPr snapToGrid="0">
      <p:cViewPr>
        <p:scale>
          <a:sx n="58" d="100"/>
          <a:sy n="58" d="100"/>
        </p:scale>
        <p:origin x="194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1B25A7-92A7-4156-8214-DDF5749AB856}"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394230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B25A7-92A7-4156-8214-DDF5749AB856}"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64382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B25A7-92A7-4156-8214-DDF5749AB856}"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259692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B25A7-92A7-4156-8214-DDF5749AB856}"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217634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B25A7-92A7-4156-8214-DDF5749AB856}"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262417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B25A7-92A7-4156-8214-DDF5749AB856}"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227954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B25A7-92A7-4156-8214-DDF5749AB856}"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332519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1B25A7-92A7-4156-8214-DDF5749AB856}"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86744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B25A7-92A7-4156-8214-DDF5749AB856}"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94905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D1B25A7-92A7-4156-8214-DDF5749AB856}"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221509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D1B25A7-92A7-4156-8214-DDF5749AB856}"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666C5-5BE4-4B9C-BE92-3E85E0F2D7CC}" type="slidenum">
              <a:rPr lang="en-US" smtClean="0"/>
              <a:t>‹#›</a:t>
            </a:fld>
            <a:endParaRPr lang="en-US"/>
          </a:p>
        </p:txBody>
      </p:sp>
    </p:spTree>
    <p:extLst>
      <p:ext uri="{BB962C8B-B14F-4D97-AF65-F5344CB8AC3E}">
        <p14:creationId xmlns:p14="http://schemas.microsoft.com/office/powerpoint/2010/main" val="22157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FD1B25A7-92A7-4156-8214-DDF5749AB856}" type="datetimeFigureOut">
              <a:rPr lang="en-US" smtClean="0"/>
              <a:t>12/4/2019</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21666C5-5BE4-4B9C-BE92-3E85E0F2D7CC}" type="slidenum">
              <a:rPr lang="en-US" smtClean="0"/>
              <a:t>‹#›</a:t>
            </a:fld>
            <a:endParaRPr lang="en-US"/>
          </a:p>
        </p:txBody>
      </p:sp>
    </p:spTree>
    <p:extLst>
      <p:ext uri="{BB962C8B-B14F-4D97-AF65-F5344CB8AC3E}">
        <p14:creationId xmlns:p14="http://schemas.microsoft.com/office/powerpoint/2010/main" val="3924526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Bike+Sharing+Dataset"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C565E68-766F-422A-A244-D5CCD83E9AC8}"/>
              </a:ext>
            </a:extLst>
          </p:cNvPr>
          <p:cNvPicPr>
            <a:picLocks noChangeAspect="1"/>
          </p:cNvPicPr>
          <p:nvPr/>
        </p:nvPicPr>
        <p:blipFill>
          <a:blip r:embed="rId2"/>
          <a:stretch>
            <a:fillRect/>
          </a:stretch>
        </p:blipFill>
        <p:spPr>
          <a:xfrm>
            <a:off x="0" y="2097653"/>
            <a:ext cx="6858000" cy="5151895"/>
          </a:xfrm>
          <a:prstGeom prst="rect">
            <a:avLst/>
          </a:prstGeom>
        </p:spPr>
      </p:pic>
      <p:sp>
        <p:nvSpPr>
          <p:cNvPr id="7" name="AutoShape 4" descr="http://sonorannews.com/wp-content/uploads/2018/01/bikes-vector.jpg">
            <a:extLst>
              <a:ext uri="{FF2B5EF4-FFF2-40B4-BE49-F238E27FC236}">
                <a16:creationId xmlns:a16="http://schemas.microsoft.com/office/drawing/2014/main" id="{B0ADBB90-1FA9-4AA5-A874-8108BA01886E}"/>
              </a:ext>
            </a:extLst>
          </p:cNvPr>
          <p:cNvSpPr>
            <a:spLocks noChangeAspect="1" noChangeArrowheads="1"/>
          </p:cNvSpPr>
          <p:nvPr/>
        </p:nvSpPr>
        <p:spPr bwMode="auto">
          <a:xfrm>
            <a:off x="3323493" y="4466493"/>
            <a:ext cx="211015" cy="2110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3305" tIns="31652" rIns="63305" bIns="31652" numCol="1" anchor="t" anchorCtr="0" compatLnSpc="1">
            <a:prstTxWarp prst="textNoShape">
              <a:avLst/>
            </a:prstTxWarp>
          </a:bodyPr>
          <a:lstStyle/>
          <a:p>
            <a:endParaRPr lang="en-US" sz="1246"/>
          </a:p>
        </p:txBody>
      </p:sp>
      <p:sp>
        <p:nvSpPr>
          <p:cNvPr id="10" name="Arrow: Pentagon 9">
            <a:extLst>
              <a:ext uri="{FF2B5EF4-FFF2-40B4-BE49-F238E27FC236}">
                <a16:creationId xmlns:a16="http://schemas.microsoft.com/office/drawing/2014/main" id="{D3DBA0ED-D21B-4EB3-A7DD-1329209DF804}"/>
              </a:ext>
            </a:extLst>
          </p:cNvPr>
          <p:cNvSpPr/>
          <p:nvPr/>
        </p:nvSpPr>
        <p:spPr>
          <a:xfrm>
            <a:off x="0" y="899542"/>
            <a:ext cx="6113929" cy="521332"/>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39" dirty="0">
                <a:latin typeface="Arial Rounded MT Bold" panose="020F0704030504030204" pitchFamily="34" charset="0"/>
              </a:rPr>
              <a:t>PREDICTING SHARED BIKE RENTALS</a:t>
            </a:r>
          </a:p>
        </p:txBody>
      </p:sp>
      <p:sp>
        <p:nvSpPr>
          <p:cNvPr id="9" name="TextBox 8">
            <a:extLst>
              <a:ext uri="{FF2B5EF4-FFF2-40B4-BE49-F238E27FC236}">
                <a16:creationId xmlns:a16="http://schemas.microsoft.com/office/drawing/2014/main" id="{7B598701-C769-466B-893D-2779FAC64116}"/>
              </a:ext>
            </a:extLst>
          </p:cNvPr>
          <p:cNvSpPr txBox="1"/>
          <p:nvPr/>
        </p:nvSpPr>
        <p:spPr>
          <a:xfrm>
            <a:off x="4670560" y="7926327"/>
            <a:ext cx="1973614" cy="954107"/>
          </a:xfrm>
          <a:prstGeom prst="rect">
            <a:avLst/>
          </a:prstGeom>
          <a:noFill/>
        </p:spPr>
        <p:txBody>
          <a:bodyPr wrap="square" rtlCol="0">
            <a:spAutoFit/>
          </a:bodyPr>
          <a:lstStyle/>
          <a:p>
            <a:r>
              <a:rPr lang="en-US" sz="1400" b="1" dirty="0">
                <a:solidFill>
                  <a:srgbClr val="0DA866"/>
                </a:solidFill>
                <a:latin typeface="Abadi" panose="020B0604020104020204" pitchFamily="34" charset="0"/>
                <a:cs typeface="Arial" panose="020B0604020202020204" pitchFamily="34" charset="0"/>
              </a:rPr>
              <a:t>Project By: </a:t>
            </a:r>
          </a:p>
          <a:p>
            <a:r>
              <a:rPr lang="en-US" sz="1400" b="1" dirty="0">
                <a:solidFill>
                  <a:srgbClr val="0DA866"/>
                </a:solidFill>
                <a:latin typeface="Abadi" panose="020B0604020104020204" pitchFamily="34" charset="0"/>
                <a:cs typeface="Arial" panose="020B0604020202020204" pitchFamily="34" charset="0"/>
              </a:rPr>
              <a:t>Nitansh Gupta</a:t>
            </a:r>
          </a:p>
          <a:p>
            <a:r>
              <a:rPr lang="en-US" sz="1400" b="1" dirty="0">
                <a:solidFill>
                  <a:srgbClr val="0DA866"/>
                </a:solidFill>
                <a:latin typeface="Abadi" panose="020B0604020104020204" pitchFamily="34" charset="0"/>
                <a:cs typeface="Arial" panose="020B0604020202020204" pitchFamily="34" charset="0"/>
              </a:rPr>
              <a:t>NXG180004</a:t>
            </a:r>
          </a:p>
          <a:p>
            <a:endParaRPr lang="en-US" sz="1400" b="1" dirty="0">
              <a:solidFill>
                <a:srgbClr val="0DA866"/>
              </a:solidFill>
              <a:latin typeface="Abadi" panose="020B0604020104020204" pitchFamily="34" charset="0"/>
              <a:cs typeface="Arial" panose="020B0604020202020204" pitchFamily="34" charset="0"/>
            </a:endParaRPr>
          </a:p>
        </p:txBody>
      </p:sp>
    </p:spTree>
    <p:extLst>
      <p:ext uri="{BB962C8B-B14F-4D97-AF65-F5344CB8AC3E}">
        <p14:creationId xmlns:p14="http://schemas.microsoft.com/office/powerpoint/2010/main" val="345221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A2406C0A-8C3B-40BA-AB43-633D99052F5E}"/>
              </a:ext>
            </a:extLst>
          </p:cNvPr>
          <p:cNvSpPr/>
          <p:nvPr/>
        </p:nvSpPr>
        <p:spPr>
          <a:xfrm>
            <a:off x="0" y="500231"/>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Index</a:t>
            </a:r>
          </a:p>
        </p:txBody>
      </p:sp>
      <p:pic>
        <p:nvPicPr>
          <p:cNvPr id="3" name="Picture 2">
            <a:extLst>
              <a:ext uri="{FF2B5EF4-FFF2-40B4-BE49-F238E27FC236}">
                <a16:creationId xmlns:a16="http://schemas.microsoft.com/office/drawing/2014/main" id="{C1B70282-2ACC-42BF-9212-D41C72A1A063}"/>
              </a:ext>
            </a:extLst>
          </p:cNvPr>
          <p:cNvPicPr>
            <a:picLocks noChangeAspect="1"/>
          </p:cNvPicPr>
          <p:nvPr/>
        </p:nvPicPr>
        <p:blipFill>
          <a:blip r:embed="rId2">
            <a:alphaModFix amt="5000"/>
          </a:blip>
          <a:stretch>
            <a:fillRect/>
          </a:stretch>
        </p:blipFill>
        <p:spPr>
          <a:xfrm>
            <a:off x="0" y="1287929"/>
            <a:ext cx="7370903" cy="5537200"/>
          </a:xfrm>
          <a:prstGeom prst="rect">
            <a:avLst/>
          </a:prstGeom>
        </p:spPr>
      </p:pic>
      <p:sp>
        <p:nvSpPr>
          <p:cNvPr id="4" name="Rectangle 3">
            <a:extLst>
              <a:ext uri="{FF2B5EF4-FFF2-40B4-BE49-F238E27FC236}">
                <a16:creationId xmlns:a16="http://schemas.microsoft.com/office/drawing/2014/main" id="{05C47844-2EAC-4876-875B-11FB2D671397}"/>
              </a:ext>
            </a:extLst>
          </p:cNvPr>
          <p:cNvSpPr/>
          <p:nvPr/>
        </p:nvSpPr>
        <p:spPr>
          <a:xfrm>
            <a:off x="274170" y="1242403"/>
            <a:ext cx="4423335" cy="4401205"/>
          </a:xfrm>
          <a:prstGeom prst="rect">
            <a:avLst/>
          </a:prstGeom>
        </p:spPr>
        <p:txBody>
          <a:bodyPr wrap="square">
            <a:spAutoFit/>
          </a:bodyPr>
          <a:lstStyle/>
          <a:p>
            <a:pPr marL="285750" indent="-285750">
              <a:lnSpc>
                <a:spcPct val="200000"/>
              </a:lnSpc>
              <a:buFontTx/>
              <a:buChar char="-"/>
            </a:pPr>
            <a:r>
              <a:rPr lang="en-US" sz="1400" dirty="0">
                <a:latin typeface="Arial" panose="020B0604020202020204" pitchFamily="34" charset="0"/>
              </a:rPr>
              <a:t>Abstract</a:t>
            </a:r>
          </a:p>
          <a:p>
            <a:pPr marL="285750" indent="-285750">
              <a:lnSpc>
                <a:spcPct val="200000"/>
              </a:lnSpc>
              <a:buFontTx/>
              <a:buChar char="-"/>
            </a:pPr>
            <a:r>
              <a:rPr lang="en-US" sz="1400" dirty="0">
                <a:latin typeface="Arial" panose="020B0604020202020204" pitchFamily="34" charset="0"/>
              </a:rPr>
              <a:t>Approach</a:t>
            </a:r>
          </a:p>
          <a:p>
            <a:pPr marL="285750" indent="-285750">
              <a:lnSpc>
                <a:spcPct val="200000"/>
              </a:lnSpc>
              <a:buFontTx/>
              <a:buChar char="-"/>
            </a:pPr>
            <a:r>
              <a:rPr lang="en-US" sz="1400" dirty="0">
                <a:latin typeface="Arial" panose="020B0604020202020204" pitchFamily="34" charset="0"/>
              </a:rPr>
              <a:t>About Data</a:t>
            </a:r>
          </a:p>
          <a:p>
            <a:pPr marL="285750" indent="-285750">
              <a:lnSpc>
                <a:spcPct val="200000"/>
              </a:lnSpc>
              <a:buFontTx/>
              <a:buChar char="-"/>
            </a:pPr>
            <a:r>
              <a:rPr lang="en-US" sz="1400" dirty="0">
                <a:latin typeface="Arial" panose="020B0604020202020204" pitchFamily="34" charset="0"/>
              </a:rPr>
              <a:t>Data Distribution and Box plots</a:t>
            </a:r>
          </a:p>
          <a:p>
            <a:pPr marL="285750" indent="-285750">
              <a:lnSpc>
                <a:spcPct val="200000"/>
              </a:lnSpc>
              <a:buFontTx/>
              <a:buChar char="-"/>
            </a:pPr>
            <a:r>
              <a:rPr lang="en-US" sz="1400" dirty="0">
                <a:latin typeface="Arial" panose="020B0604020202020204" pitchFamily="34" charset="0"/>
              </a:rPr>
              <a:t>Time Trends</a:t>
            </a:r>
          </a:p>
          <a:p>
            <a:pPr marL="285750" indent="-285750">
              <a:lnSpc>
                <a:spcPct val="200000"/>
              </a:lnSpc>
              <a:buFontTx/>
              <a:buChar char="-"/>
            </a:pPr>
            <a:r>
              <a:rPr lang="en-US" sz="1400" dirty="0">
                <a:latin typeface="Arial" panose="020B0604020202020204" pitchFamily="34" charset="0"/>
              </a:rPr>
              <a:t>Seasonal trends</a:t>
            </a:r>
          </a:p>
          <a:p>
            <a:pPr marL="285750" indent="-285750">
              <a:lnSpc>
                <a:spcPct val="200000"/>
              </a:lnSpc>
              <a:buFontTx/>
              <a:buChar char="-"/>
            </a:pPr>
            <a:r>
              <a:rPr lang="en-US" sz="1400" dirty="0">
                <a:latin typeface="Arial" panose="020B0604020202020204" pitchFamily="34" charset="0"/>
              </a:rPr>
              <a:t>Model Results</a:t>
            </a:r>
          </a:p>
          <a:p>
            <a:pPr marL="285750" indent="-285750">
              <a:lnSpc>
                <a:spcPct val="200000"/>
              </a:lnSpc>
              <a:buFontTx/>
              <a:buChar char="-"/>
            </a:pPr>
            <a:r>
              <a:rPr lang="en-US" sz="1400" dirty="0">
                <a:latin typeface="Arial" panose="020B0604020202020204" pitchFamily="34" charset="0"/>
              </a:rPr>
              <a:t>Conclusion</a:t>
            </a:r>
          </a:p>
          <a:p>
            <a:endParaRPr lang="en-US" sz="1400" dirty="0">
              <a:latin typeface="Arial" panose="020B0604020202020204" pitchFamily="34" charset="0"/>
            </a:endParaRPr>
          </a:p>
          <a:p>
            <a:pPr marL="285750" indent="-285750">
              <a:buFontTx/>
              <a:buChar char="-"/>
            </a:pPr>
            <a:endParaRPr lang="en-US" sz="1400" dirty="0">
              <a:latin typeface="Arial" panose="020B0604020202020204" pitchFamily="34" charset="0"/>
            </a:endParaRPr>
          </a:p>
          <a:p>
            <a:pPr marL="285750" indent="-285750">
              <a:buFontTx/>
              <a:buChar char="-"/>
            </a:pPr>
            <a:endParaRPr lang="en-US" sz="1400" dirty="0">
              <a:latin typeface="Arial" panose="020B0604020202020204" pitchFamily="34" charset="0"/>
            </a:endParaRPr>
          </a:p>
          <a:p>
            <a:pPr marL="285750" indent="-285750">
              <a:buFontTx/>
              <a:buChar char="-"/>
            </a:pPr>
            <a:endParaRPr lang="en-US" sz="1400" dirty="0">
              <a:latin typeface="Arial" panose="020B0604020202020204" pitchFamily="34" charset="0"/>
            </a:endParaRPr>
          </a:p>
        </p:txBody>
      </p:sp>
    </p:spTree>
    <p:extLst>
      <p:ext uri="{BB962C8B-B14F-4D97-AF65-F5344CB8AC3E}">
        <p14:creationId xmlns:p14="http://schemas.microsoft.com/office/powerpoint/2010/main" val="301420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6E77AFD-78B8-4A36-A47E-9D5434985580}"/>
              </a:ext>
            </a:extLst>
          </p:cNvPr>
          <p:cNvPicPr>
            <a:picLocks noChangeAspect="1"/>
          </p:cNvPicPr>
          <p:nvPr/>
        </p:nvPicPr>
        <p:blipFill>
          <a:blip r:embed="rId2">
            <a:alphaModFix amt="5000"/>
          </a:blip>
          <a:stretch>
            <a:fillRect/>
          </a:stretch>
        </p:blipFill>
        <p:spPr>
          <a:xfrm>
            <a:off x="114300" y="-173759"/>
            <a:ext cx="7370903" cy="5537200"/>
          </a:xfrm>
          <a:prstGeom prst="rect">
            <a:avLst/>
          </a:prstGeom>
        </p:spPr>
      </p:pic>
      <p:sp>
        <p:nvSpPr>
          <p:cNvPr id="2" name="Arrow: Pentagon 1">
            <a:extLst>
              <a:ext uri="{FF2B5EF4-FFF2-40B4-BE49-F238E27FC236}">
                <a16:creationId xmlns:a16="http://schemas.microsoft.com/office/drawing/2014/main" id="{E21C6D22-89B4-4D8F-8185-D89B505E9E45}"/>
              </a:ext>
            </a:extLst>
          </p:cNvPr>
          <p:cNvSpPr/>
          <p:nvPr/>
        </p:nvSpPr>
        <p:spPr>
          <a:xfrm>
            <a:off x="0" y="458396"/>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Abstract</a:t>
            </a:r>
          </a:p>
        </p:txBody>
      </p:sp>
      <p:sp>
        <p:nvSpPr>
          <p:cNvPr id="5" name="Rectangle 4">
            <a:extLst>
              <a:ext uri="{FF2B5EF4-FFF2-40B4-BE49-F238E27FC236}">
                <a16:creationId xmlns:a16="http://schemas.microsoft.com/office/drawing/2014/main" id="{397517B7-742C-4217-A868-D4236BBD7F7F}"/>
              </a:ext>
            </a:extLst>
          </p:cNvPr>
          <p:cNvSpPr/>
          <p:nvPr/>
        </p:nvSpPr>
        <p:spPr>
          <a:xfrm>
            <a:off x="114300" y="1168864"/>
            <a:ext cx="6538970" cy="6494085"/>
          </a:xfrm>
          <a:prstGeom prst="rect">
            <a:avLst/>
          </a:prstGeom>
        </p:spPr>
        <p:txBody>
          <a:bodyPr wrap="none">
            <a:spAutoFit/>
          </a:bodyPr>
          <a:lstStyle/>
          <a:p>
            <a:r>
              <a:rPr lang="en-US" sz="1100" dirty="0"/>
              <a:t>Climate change and pollution has been very big concern all over the globe. While the list of factors causing </a:t>
            </a:r>
          </a:p>
          <a:p>
            <a:r>
              <a:rPr lang="en-US" sz="1100" dirty="0"/>
              <a:t>this change is huge, ever increasing presence of motor vehicles has persisted as one of the major demonic </a:t>
            </a:r>
          </a:p>
          <a:p>
            <a:r>
              <a:rPr lang="en-US" sz="1100" dirty="0"/>
              <a:t>source of the air pollution. While electric vehicles are pitch for a lucrative potential solution, their reach and</a:t>
            </a:r>
          </a:p>
          <a:p>
            <a:r>
              <a:rPr lang="en-US" sz="1100" dirty="0"/>
              <a:t>and quality is still not at par. Within the list of high potential solutions, Bike Sharing has appeared as one of the </a:t>
            </a:r>
          </a:p>
          <a:p>
            <a:r>
              <a:rPr lang="en-US" sz="1100" dirty="0"/>
              <a:t>most successful alternative, having shown success in many parts of the world already. While even the less </a:t>
            </a:r>
          </a:p>
          <a:p>
            <a:r>
              <a:rPr lang="en-US" sz="1100" dirty="0"/>
              <a:t>developed nations across Asia, and Europe have implemented the bike sharing model with much established </a:t>
            </a:r>
          </a:p>
          <a:p>
            <a:r>
              <a:rPr lang="en-US" sz="1100" dirty="0"/>
              <a:t>infrastructure, US still has a lot more potential untapped.</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r>
              <a:rPr lang="en-US" sz="1100" dirty="0"/>
              <a:t>This could be because of many basic reasons like availability, ease-of-use, quality of bikes and related services, </a:t>
            </a:r>
          </a:p>
          <a:p>
            <a:r>
              <a:rPr lang="en-US" sz="1100" dirty="0"/>
              <a:t>mindset of the populace, promotional activities etc. Being at a nascent stage, these variables affecting the </a:t>
            </a:r>
          </a:p>
          <a:p>
            <a:r>
              <a:rPr lang="en-US" sz="1100" dirty="0"/>
              <a:t>adoption of bike sharing ecosystem can not be quantified. So if one wants to enquire and predict the use of the</a:t>
            </a:r>
          </a:p>
          <a:p>
            <a:r>
              <a:rPr lang="en-US" sz="1100" dirty="0"/>
              <a:t>shared bikes, macro factors, like weather and event types could be used most effectively to initiate this</a:t>
            </a:r>
          </a:p>
          <a:p>
            <a:r>
              <a:rPr lang="en-US" sz="1100" dirty="0"/>
              <a:t>developmental phase. </a:t>
            </a:r>
          </a:p>
          <a:p>
            <a:endParaRPr lang="en-US" sz="900" dirty="0"/>
          </a:p>
        </p:txBody>
      </p:sp>
      <p:sp>
        <p:nvSpPr>
          <p:cNvPr id="12" name="Rectangle: Rounded Corners 11">
            <a:extLst>
              <a:ext uri="{FF2B5EF4-FFF2-40B4-BE49-F238E27FC236}">
                <a16:creationId xmlns:a16="http://schemas.microsoft.com/office/drawing/2014/main" id="{173BBCEA-8751-473D-A44B-1854D55B125D}"/>
              </a:ext>
            </a:extLst>
          </p:cNvPr>
          <p:cNvSpPr/>
          <p:nvPr/>
        </p:nvSpPr>
        <p:spPr>
          <a:xfrm>
            <a:off x="433330" y="2594841"/>
            <a:ext cx="5706725" cy="479422"/>
          </a:xfrm>
          <a:prstGeom prst="round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wrap="square">
            <a:spAutoFit/>
          </a:bodyPr>
          <a:lstStyle/>
          <a:p>
            <a:pPr fontAlgn="base">
              <a:spcBef>
                <a:spcPts val="1246"/>
              </a:spcBef>
            </a:pPr>
            <a:r>
              <a:rPr lang="en-US" sz="969" dirty="0"/>
              <a:t>Bike share is growing at an astounding clip across the U.S., with over </a:t>
            </a:r>
            <a:r>
              <a:rPr lang="en-US" sz="1108" b="1" dirty="0">
                <a:solidFill>
                  <a:srgbClr val="0DA866"/>
                </a:solidFill>
              </a:rPr>
              <a:t>88 million </a:t>
            </a:r>
            <a:r>
              <a:rPr lang="en-US" sz="969" dirty="0"/>
              <a:t>trips made on a bike share bike in the U.S. since 2010.  In 2016 alone, riders took over </a:t>
            </a:r>
            <a:r>
              <a:rPr lang="en-US" sz="1108" b="1" dirty="0">
                <a:solidFill>
                  <a:srgbClr val="0DA866"/>
                </a:solidFill>
              </a:rPr>
              <a:t>28 million </a:t>
            </a:r>
            <a:r>
              <a:rPr lang="en-US" sz="969" dirty="0"/>
              <a:t>trips</a:t>
            </a:r>
            <a:endParaRPr lang="en-US" sz="762" dirty="0">
              <a:solidFill>
                <a:srgbClr val="000000"/>
              </a:solidFill>
              <a:latin typeface="Calibri" panose="020F0502020204030204" pitchFamily="34" charset="0"/>
            </a:endParaRPr>
          </a:p>
        </p:txBody>
      </p:sp>
      <p:pic>
        <p:nvPicPr>
          <p:cNvPr id="14" name="Picture 6" descr="Related image">
            <a:extLst>
              <a:ext uri="{FF2B5EF4-FFF2-40B4-BE49-F238E27FC236}">
                <a16:creationId xmlns:a16="http://schemas.microsoft.com/office/drawing/2014/main" id="{CEC71E95-9425-404F-95E3-160F06B79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423" y="3339164"/>
            <a:ext cx="5596538" cy="27982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25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1CC537CA-60FD-48A8-8851-E1DD2BBE1DC0}"/>
              </a:ext>
            </a:extLst>
          </p:cNvPr>
          <p:cNvPicPr>
            <a:picLocks noChangeAspect="1"/>
          </p:cNvPicPr>
          <p:nvPr/>
        </p:nvPicPr>
        <p:blipFill>
          <a:blip r:embed="rId2">
            <a:alphaModFix amt="5000"/>
          </a:blip>
          <a:stretch>
            <a:fillRect/>
          </a:stretch>
        </p:blipFill>
        <p:spPr>
          <a:xfrm>
            <a:off x="114300" y="-173759"/>
            <a:ext cx="7370903" cy="5537200"/>
          </a:xfrm>
          <a:prstGeom prst="rect">
            <a:avLst/>
          </a:prstGeom>
        </p:spPr>
      </p:pic>
      <p:sp>
        <p:nvSpPr>
          <p:cNvPr id="5" name="Rectangle 4">
            <a:extLst>
              <a:ext uri="{FF2B5EF4-FFF2-40B4-BE49-F238E27FC236}">
                <a16:creationId xmlns:a16="http://schemas.microsoft.com/office/drawing/2014/main" id="{E7B729BF-EA8D-488F-9F9D-08AC1495F7B3}"/>
              </a:ext>
            </a:extLst>
          </p:cNvPr>
          <p:cNvSpPr/>
          <p:nvPr/>
        </p:nvSpPr>
        <p:spPr>
          <a:xfrm>
            <a:off x="1963983" y="4107730"/>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season</a:t>
            </a:r>
          </a:p>
        </p:txBody>
      </p:sp>
      <p:sp>
        <p:nvSpPr>
          <p:cNvPr id="6" name="Rectangle 5">
            <a:extLst>
              <a:ext uri="{FF2B5EF4-FFF2-40B4-BE49-F238E27FC236}">
                <a16:creationId xmlns:a16="http://schemas.microsoft.com/office/drawing/2014/main" id="{6DBD693A-89DE-4BF8-ACA9-53E5CC1F7664}"/>
              </a:ext>
            </a:extLst>
          </p:cNvPr>
          <p:cNvSpPr/>
          <p:nvPr/>
        </p:nvSpPr>
        <p:spPr>
          <a:xfrm>
            <a:off x="1963983" y="4353930"/>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Is_holiday</a:t>
            </a:r>
            <a:endParaRPr lang="en-US" sz="1000" dirty="0"/>
          </a:p>
        </p:txBody>
      </p:sp>
      <p:sp>
        <p:nvSpPr>
          <p:cNvPr id="7" name="Rectangle 6">
            <a:extLst>
              <a:ext uri="{FF2B5EF4-FFF2-40B4-BE49-F238E27FC236}">
                <a16:creationId xmlns:a16="http://schemas.microsoft.com/office/drawing/2014/main" id="{2C8E2677-78EE-48C2-94B6-609D9D1D0998}"/>
              </a:ext>
            </a:extLst>
          </p:cNvPr>
          <p:cNvSpPr/>
          <p:nvPr/>
        </p:nvSpPr>
        <p:spPr>
          <a:xfrm>
            <a:off x="1963983" y="4594280"/>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weather_condition</a:t>
            </a:r>
            <a:endParaRPr lang="en-US" sz="1000" dirty="0"/>
          </a:p>
        </p:txBody>
      </p:sp>
      <p:sp>
        <p:nvSpPr>
          <p:cNvPr id="8" name="Rectangle 7">
            <a:extLst>
              <a:ext uri="{FF2B5EF4-FFF2-40B4-BE49-F238E27FC236}">
                <a16:creationId xmlns:a16="http://schemas.microsoft.com/office/drawing/2014/main" id="{24FF4114-06EC-4C3D-9D70-E02D908E6423}"/>
              </a:ext>
            </a:extLst>
          </p:cNvPr>
          <p:cNvSpPr/>
          <p:nvPr/>
        </p:nvSpPr>
        <p:spPr>
          <a:xfrm>
            <a:off x="1963982" y="4834630"/>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month</a:t>
            </a:r>
          </a:p>
        </p:txBody>
      </p:sp>
      <p:sp>
        <p:nvSpPr>
          <p:cNvPr id="9" name="Rectangle 8">
            <a:extLst>
              <a:ext uri="{FF2B5EF4-FFF2-40B4-BE49-F238E27FC236}">
                <a16:creationId xmlns:a16="http://schemas.microsoft.com/office/drawing/2014/main" id="{5E021C1B-3F4C-4AD8-813F-11DD2AE8AE83}"/>
              </a:ext>
            </a:extLst>
          </p:cNvPr>
          <p:cNvSpPr/>
          <p:nvPr/>
        </p:nvSpPr>
        <p:spPr>
          <a:xfrm>
            <a:off x="1963980" y="5080829"/>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year</a:t>
            </a:r>
          </a:p>
        </p:txBody>
      </p:sp>
      <p:sp>
        <p:nvSpPr>
          <p:cNvPr id="10" name="Rectangle 9">
            <a:extLst>
              <a:ext uri="{FF2B5EF4-FFF2-40B4-BE49-F238E27FC236}">
                <a16:creationId xmlns:a16="http://schemas.microsoft.com/office/drawing/2014/main" id="{62D63E95-6D57-4D35-A375-5F396A7FC0BD}"/>
              </a:ext>
            </a:extLst>
          </p:cNvPr>
          <p:cNvSpPr/>
          <p:nvPr/>
        </p:nvSpPr>
        <p:spPr>
          <a:xfrm>
            <a:off x="1963980" y="5574964"/>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is_workingday</a:t>
            </a:r>
            <a:endParaRPr lang="en-US" sz="1000" dirty="0"/>
          </a:p>
        </p:txBody>
      </p:sp>
      <p:sp>
        <p:nvSpPr>
          <p:cNvPr id="11" name="Rectangle 10">
            <a:extLst>
              <a:ext uri="{FF2B5EF4-FFF2-40B4-BE49-F238E27FC236}">
                <a16:creationId xmlns:a16="http://schemas.microsoft.com/office/drawing/2014/main" id="{D07C5119-F988-425F-9F48-928AA91D7C78}"/>
              </a:ext>
            </a:extLst>
          </p:cNvPr>
          <p:cNvSpPr/>
          <p:nvPr/>
        </p:nvSpPr>
        <p:spPr>
          <a:xfrm>
            <a:off x="1963980" y="5327897"/>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hour</a:t>
            </a:r>
          </a:p>
        </p:txBody>
      </p:sp>
      <p:sp>
        <p:nvSpPr>
          <p:cNvPr id="12" name="Rectangle 11">
            <a:extLst>
              <a:ext uri="{FF2B5EF4-FFF2-40B4-BE49-F238E27FC236}">
                <a16:creationId xmlns:a16="http://schemas.microsoft.com/office/drawing/2014/main" id="{E41BC47B-462D-4AA2-B681-A709FC5E0ED3}"/>
              </a:ext>
            </a:extLst>
          </p:cNvPr>
          <p:cNvSpPr/>
          <p:nvPr/>
        </p:nvSpPr>
        <p:spPr>
          <a:xfrm>
            <a:off x="381001" y="5592319"/>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temp</a:t>
            </a:r>
          </a:p>
        </p:txBody>
      </p:sp>
      <p:sp>
        <p:nvSpPr>
          <p:cNvPr id="13" name="Rectangle 12">
            <a:extLst>
              <a:ext uri="{FF2B5EF4-FFF2-40B4-BE49-F238E27FC236}">
                <a16:creationId xmlns:a16="http://schemas.microsoft.com/office/drawing/2014/main" id="{EA423FB5-8819-458E-9DE1-19392D756B90}"/>
              </a:ext>
            </a:extLst>
          </p:cNvPr>
          <p:cNvSpPr/>
          <p:nvPr/>
        </p:nvSpPr>
        <p:spPr>
          <a:xfrm>
            <a:off x="381001" y="6093770"/>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humidity</a:t>
            </a:r>
          </a:p>
        </p:txBody>
      </p:sp>
      <p:sp>
        <p:nvSpPr>
          <p:cNvPr id="14" name="Rectangle 13">
            <a:extLst>
              <a:ext uri="{FF2B5EF4-FFF2-40B4-BE49-F238E27FC236}">
                <a16:creationId xmlns:a16="http://schemas.microsoft.com/office/drawing/2014/main" id="{4D9CE184-C379-4E83-BB80-D0193B0ED992}"/>
              </a:ext>
            </a:extLst>
          </p:cNvPr>
          <p:cNvSpPr/>
          <p:nvPr/>
        </p:nvSpPr>
        <p:spPr>
          <a:xfrm>
            <a:off x="381001" y="6344495"/>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windspeed</a:t>
            </a:r>
          </a:p>
        </p:txBody>
      </p:sp>
      <p:sp>
        <p:nvSpPr>
          <p:cNvPr id="15" name="Rectangle 14">
            <a:extLst>
              <a:ext uri="{FF2B5EF4-FFF2-40B4-BE49-F238E27FC236}">
                <a16:creationId xmlns:a16="http://schemas.microsoft.com/office/drawing/2014/main" id="{9B1A1AEE-3027-47B5-9FA8-90225243A4BF}"/>
              </a:ext>
            </a:extLst>
          </p:cNvPr>
          <p:cNvSpPr/>
          <p:nvPr/>
        </p:nvSpPr>
        <p:spPr>
          <a:xfrm>
            <a:off x="381001" y="6595221"/>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casual_rental</a:t>
            </a:r>
            <a:endParaRPr lang="en-US" sz="1000" dirty="0"/>
          </a:p>
        </p:txBody>
      </p:sp>
      <p:sp>
        <p:nvSpPr>
          <p:cNvPr id="16" name="Rectangle 15">
            <a:extLst>
              <a:ext uri="{FF2B5EF4-FFF2-40B4-BE49-F238E27FC236}">
                <a16:creationId xmlns:a16="http://schemas.microsoft.com/office/drawing/2014/main" id="{7D74C71E-DAFB-4C46-82DA-5AA58A7C82EF}"/>
              </a:ext>
            </a:extLst>
          </p:cNvPr>
          <p:cNvSpPr/>
          <p:nvPr/>
        </p:nvSpPr>
        <p:spPr>
          <a:xfrm>
            <a:off x="1963980" y="5821319"/>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weekday</a:t>
            </a:r>
          </a:p>
        </p:txBody>
      </p:sp>
      <p:sp>
        <p:nvSpPr>
          <p:cNvPr id="17" name="Rectangle 16">
            <a:extLst>
              <a:ext uri="{FF2B5EF4-FFF2-40B4-BE49-F238E27FC236}">
                <a16:creationId xmlns:a16="http://schemas.microsoft.com/office/drawing/2014/main" id="{F56AB3F9-A45F-4EFC-915E-6831F8160006}"/>
              </a:ext>
            </a:extLst>
          </p:cNvPr>
          <p:cNvSpPr/>
          <p:nvPr/>
        </p:nvSpPr>
        <p:spPr>
          <a:xfrm>
            <a:off x="381001" y="5843044"/>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temp_feel</a:t>
            </a:r>
            <a:endParaRPr lang="en-US" sz="1000" dirty="0"/>
          </a:p>
        </p:txBody>
      </p:sp>
      <p:sp>
        <p:nvSpPr>
          <p:cNvPr id="18" name="Rectangle 17">
            <a:extLst>
              <a:ext uri="{FF2B5EF4-FFF2-40B4-BE49-F238E27FC236}">
                <a16:creationId xmlns:a16="http://schemas.microsoft.com/office/drawing/2014/main" id="{5D578C2A-9532-45F8-B3CE-1D2BCCC83840}"/>
              </a:ext>
            </a:extLst>
          </p:cNvPr>
          <p:cNvSpPr/>
          <p:nvPr/>
        </p:nvSpPr>
        <p:spPr>
          <a:xfrm>
            <a:off x="381001" y="6845947"/>
            <a:ext cx="1354146" cy="227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registered_rentals</a:t>
            </a:r>
            <a:endParaRPr lang="en-US" sz="1000" dirty="0"/>
          </a:p>
        </p:txBody>
      </p:sp>
      <p:sp>
        <p:nvSpPr>
          <p:cNvPr id="19" name="Rectangle 18">
            <a:extLst>
              <a:ext uri="{FF2B5EF4-FFF2-40B4-BE49-F238E27FC236}">
                <a16:creationId xmlns:a16="http://schemas.microsoft.com/office/drawing/2014/main" id="{F0DE785D-10AF-4A6D-AFB4-15F8BE13CE0E}"/>
              </a:ext>
            </a:extLst>
          </p:cNvPr>
          <p:cNvSpPr/>
          <p:nvPr/>
        </p:nvSpPr>
        <p:spPr>
          <a:xfrm>
            <a:off x="381001" y="4972348"/>
            <a:ext cx="1354145" cy="2082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Total_rentals</a:t>
            </a:r>
            <a:endParaRPr lang="en-US" sz="1000" dirty="0"/>
          </a:p>
        </p:txBody>
      </p:sp>
      <p:sp>
        <p:nvSpPr>
          <p:cNvPr id="20" name="Rectangle 19">
            <a:extLst>
              <a:ext uri="{FF2B5EF4-FFF2-40B4-BE49-F238E27FC236}">
                <a16:creationId xmlns:a16="http://schemas.microsoft.com/office/drawing/2014/main" id="{AF3CF9B4-1082-45A6-8B13-9C241889AE84}"/>
              </a:ext>
            </a:extLst>
          </p:cNvPr>
          <p:cNvSpPr/>
          <p:nvPr/>
        </p:nvSpPr>
        <p:spPr>
          <a:xfrm>
            <a:off x="381001" y="4090902"/>
            <a:ext cx="1354145" cy="2082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Instance_id</a:t>
            </a:r>
            <a:endParaRPr lang="en-US" sz="1000" dirty="0"/>
          </a:p>
        </p:txBody>
      </p:sp>
      <p:sp>
        <p:nvSpPr>
          <p:cNvPr id="21" name="Rectangle 20">
            <a:extLst>
              <a:ext uri="{FF2B5EF4-FFF2-40B4-BE49-F238E27FC236}">
                <a16:creationId xmlns:a16="http://schemas.microsoft.com/office/drawing/2014/main" id="{06734901-93F5-4FF3-A1DE-D27D1B001051}"/>
              </a:ext>
            </a:extLst>
          </p:cNvPr>
          <p:cNvSpPr/>
          <p:nvPr/>
        </p:nvSpPr>
        <p:spPr>
          <a:xfrm>
            <a:off x="381001" y="4332072"/>
            <a:ext cx="1354145" cy="2082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rental_date</a:t>
            </a:r>
            <a:endParaRPr lang="en-US" sz="1000" dirty="0"/>
          </a:p>
        </p:txBody>
      </p:sp>
      <p:sp>
        <p:nvSpPr>
          <p:cNvPr id="22" name="Rectangle 21">
            <a:extLst>
              <a:ext uri="{FF2B5EF4-FFF2-40B4-BE49-F238E27FC236}">
                <a16:creationId xmlns:a16="http://schemas.microsoft.com/office/drawing/2014/main" id="{AF1B0788-876D-4B8F-B036-2E15B0FBFF3C}"/>
              </a:ext>
            </a:extLst>
          </p:cNvPr>
          <p:cNvSpPr/>
          <p:nvPr/>
        </p:nvSpPr>
        <p:spPr>
          <a:xfrm>
            <a:off x="1970579" y="3854625"/>
            <a:ext cx="1354146" cy="2276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Categorical Variables</a:t>
            </a:r>
          </a:p>
        </p:txBody>
      </p:sp>
      <p:sp>
        <p:nvSpPr>
          <p:cNvPr id="23" name="Rectangle 22">
            <a:extLst>
              <a:ext uri="{FF2B5EF4-FFF2-40B4-BE49-F238E27FC236}">
                <a16:creationId xmlns:a16="http://schemas.microsoft.com/office/drawing/2014/main" id="{9DFE7B12-BEEB-431A-8B88-ACCF49BCE643}"/>
              </a:ext>
            </a:extLst>
          </p:cNvPr>
          <p:cNvSpPr/>
          <p:nvPr/>
        </p:nvSpPr>
        <p:spPr>
          <a:xfrm>
            <a:off x="381002" y="5341114"/>
            <a:ext cx="1354146" cy="2276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Continuous Variables</a:t>
            </a:r>
          </a:p>
        </p:txBody>
      </p:sp>
      <p:sp>
        <p:nvSpPr>
          <p:cNvPr id="24" name="Rectangle 23">
            <a:extLst>
              <a:ext uri="{FF2B5EF4-FFF2-40B4-BE49-F238E27FC236}">
                <a16:creationId xmlns:a16="http://schemas.microsoft.com/office/drawing/2014/main" id="{59AE30EA-ADCC-40D2-AA47-9EDA50ED6215}"/>
              </a:ext>
            </a:extLst>
          </p:cNvPr>
          <p:cNvSpPr/>
          <p:nvPr/>
        </p:nvSpPr>
        <p:spPr>
          <a:xfrm>
            <a:off x="381001" y="4729516"/>
            <a:ext cx="1354145" cy="20827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Target Variable</a:t>
            </a:r>
          </a:p>
        </p:txBody>
      </p:sp>
      <p:sp>
        <p:nvSpPr>
          <p:cNvPr id="25" name="Rectangle 24">
            <a:extLst>
              <a:ext uri="{FF2B5EF4-FFF2-40B4-BE49-F238E27FC236}">
                <a16:creationId xmlns:a16="http://schemas.microsoft.com/office/drawing/2014/main" id="{90012627-BA80-4591-A80B-44AF92FFD22C}"/>
              </a:ext>
            </a:extLst>
          </p:cNvPr>
          <p:cNvSpPr/>
          <p:nvPr/>
        </p:nvSpPr>
        <p:spPr>
          <a:xfrm>
            <a:off x="381002" y="3848070"/>
            <a:ext cx="1354145" cy="20827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Index</a:t>
            </a:r>
          </a:p>
        </p:txBody>
      </p:sp>
      <p:sp>
        <p:nvSpPr>
          <p:cNvPr id="26" name="Rectangle: Rounded Corners 25">
            <a:extLst>
              <a:ext uri="{FF2B5EF4-FFF2-40B4-BE49-F238E27FC236}">
                <a16:creationId xmlns:a16="http://schemas.microsoft.com/office/drawing/2014/main" id="{C5D37A55-780E-4175-AA50-0AC9EF6334DA}"/>
              </a:ext>
            </a:extLst>
          </p:cNvPr>
          <p:cNvSpPr/>
          <p:nvPr/>
        </p:nvSpPr>
        <p:spPr>
          <a:xfrm>
            <a:off x="1963980" y="6129295"/>
            <a:ext cx="1243597" cy="852680"/>
          </a:xfrm>
          <a:prstGeom prst="roundRect">
            <a:avLst/>
          </a:prstGeom>
          <a:noFill/>
          <a:ln>
            <a:solidFill>
              <a:srgbClr val="E3A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2">
                    <a:lumMod val="50000"/>
                  </a:schemeClr>
                </a:solidFill>
              </a:rPr>
              <a:t>1:winter </a:t>
            </a:r>
          </a:p>
          <a:p>
            <a:r>
              <a:rPr lang="en-US" sz="1000" dirty="0">
                <a:solidFill>
                  <a:schemeClr val="bg2">
                    <a:lumMod val="50000"/>
                  </a:schemeClr>
                </a:solidFill>
              </a:rPr>
              <a:t>2:spring </a:t>
            </a:r>
          </a:p>
          <a:p>
            <a:r>
              <a:rPr lang="en-US" sz="1000" dirty="0">
                <a:solidFill>
                  <a:schemeClr val="bg2">
                    <a:lumMod val="50000"/>
                  </a:schemeClr>
                </a:solidFill>
              </a:rPr>
              <a:t>3:summer </a:t>
            </a:r>
          </a:p>
          <a:p>
            <a:r>
              <a:rPr lang="en-US" sz="1000" dirty="0">
                <a:solidFill>
                  <a:schemeClr val="bg2">
                    <a:lumMod val="50000"/>
                  </a:schemeClr>
                </a:solidFill>
              </a:rPr>
              <a:t>4:fall</a:t>
            </a:r>
          </a:p>
        </p:txBody>
      </p:sp>
      <p:sp>
        <p:nvSpPr>
          <p:cNvPr id="27" name="Rectangle: Rounded Corners 26">
            <a:extLst>
              <a:ext uri="{FF2B5EF4-FFF2-40B4-BE49-F238E27FC236}">
                <a16:creationId xmlns:a16="http://schemas.microsoft.com/office/drawing/2014/main" id="{5E1D841A-3073-4514-A278-2E9F8F314FB7}"/>
              </a:ext>
            </a:extLst>
          </p:cNvPr>
          <p:cNvSpPr/>
          <p:nvPr/>
        </p:nvSpPr>
        <p:spPr>
          <a:xfrm>
            <a:off x="3681724" y="3854625"/>
            <a:ext cx="1709871" cy="3218989"/>
          </a:xfrm>
          <a:prstGeom prst="roundRect">
            <a:avLst/>
          </a:prstGeom>
          <a:noFill/>
          <a:ln>
            <a:solidFill>
              <a:srgbClr val="E3A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2">
                    <a:lumMod val="50000"/>
                  </a:schemeClr>
                </a:solidFill>
              </a:rPr>
              <a:t>1: Clear, Few clouds, Partly cloudy, Partly cloudy</a:t>
            </a:r>
          </a:p>
          <a:p>
            <a:br>
              <a:rPr lang="en-US" sz="1000" dirty="0">
                <a:solidFill>
                  <a:schemeClr val="bg2">
                    <a:lumMod val="50000"/>
                  </a:schemeClr>
                </a:solidFill>
              </a:rPr>
            </a:br>
            <a:r>
              <a:rPr lang="en-US" sz="1000" dirty="0">
                <a:solidFill>
                  <a:schemeClr val="bg2">
                    <a:lumMod val="50000"/>
                  </a:schemeClr>
                </a:solidFill>
              </a:rPr>
              <a:t>2: Mist + Cloudy, Mist + Broken clouds, Mist + Few clouds, Mist</a:t>
            </a:r>
            <a:br>
              <a:rPr lang="en-US" sz="1000" dirty="0">
                <a:solidFill>
                  <a:schemeClr val="bg2">
                    <a:lumMod val="50000"/>
                  </a:schemeClr>
                </a:solidFill>
              </a:rPr>
            </a:br>
            <a:endParaRPr lang="en-US" sz="1000" dirty="0">
              <a:solidFill>
                <a:schemeClr val="bg2">
                  <a:lumMod val="50000"/>
                </a:schemeClr>
              </a:solidFill>
            </a:endParaRPr>
          </a:p>
          <a:p>
            <a:r>
              <a:rPr lang="en-US" sz="1000" dirty="0">
                <a:solidFill>
                  <a:schemeClr val="bg2">
                    <a:lumMod val="50000"/>
                  </a:schemeClr>
                </a:solidFill>
              </a:rPr>
              <a:t>3: Light Snow, Light Rain + Thunderstorm + Scattered clouds, Light Rain + Scattered clouds</a:t>
            </a:r>
            <a:br>
              <a:rPr lang="en-US" sz="1000" dirty="0">
                <a:solidFill>
                  <a:schemeClr val="bg2">
                    <a:lumMod val="50000"/>
                  </a:schemeClr>
                </a:solidFill>
              </a:rPr>
            </a:br>
            <a:endParaRPr lang="en-US" sz="1000" dirty="0">
              <a:solidFill>
                <a:schemeClr val="bg2">
                  <a:lumMod val="50000"/>
                </a:schemeClr>
              </a:solidFill>
            </a:endParaRPr>
          </a:p>
          <a:p>
            <a:r>
              <a:rPr lang="en-US" sz="1000" dirty="0">
                <a:solidFill>
                  <a:schemeClr val="bg2">
                    <a:lumMod val="50000"/>
                  </a:schemeClr>
                </a:solidFill>
              </a:rPr>
              <a:t>4: Heavy Rain + Ice Pallets + Thunderstorm + Mist, Snow + Fog</a:t>
            </a:r>
          </a:p>
        </p:txBody>
      </p:sp>
      <p:sp>
        <p:nvSpPr>
          <p:cNvPr id="28" name="Rectangle: Rounded Corners 27">
            <a:extLst>
              <a:ext uri="{FF2B5EF4-FFF2-40B4-BE49-F238E27FC236}">
                <a16:creationId xmlns:a16="http://schemas.microsoft.com/office/drawing/2014/main" id="{534907F3-BB69-4F0B-8CCC-FF6781FBC2C3}"/>
              </a:ext>
            </a:extLst>
          </p:cNvPr>
          <p:cNvSpPr/>
          <p:nvPr/>
        </p:nvSpPr>
        <p:spPr>
          <a:xfrm>
            <a:off x="2549271" y="6452226"/>
            <a:ext cx="827810" cy="119936"/>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season</a:t>
            </a:r>
          </a:p>
        </p:txBody>
      </p:sp>
      <p:sp>
        <p:nvSpPr>
          <p:cNvPr id="29" name="Rectangle: Rounded Corners 28">
            <a:extLst>
              <a:ext uri="{FF2B5EF4-FFF2-40B4-BE49-F238E27FC236}">
                <a16:creationId xmlns:a16="http://schemas.microsoft.com/office/drawing/2014/main" id="{516CC337-0E7B-459A-AF0F-71A01FB51961}"/>
              </a:ext>
            </a:extLst>
          </p:cNvPr>
          <p:cNvSpPr/>
          <p:nvPr/>
        </p:nvSpPr>
        <p:spPr>
          <a:xfrm>
            <a:off x="3798872" y="3963274"/>
            <a:ext cx="1359640" cy="18614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Weather</a:t>
            </a:r>
          </a:p>
        </p:txBody>
      </p:sp>
      <p:sp>
        <p:nvSpPr>
          <p:cNvPr id="30" name="Rectangle 1">
            <a:extLst>
              <a:ext uri="{FF2B5EF4-FFF2-40B4-BE49-F238E27FC236}">
                <a16:creationId xmlns:a16="http://schemas.microsoft.com/office/drawing/2014/main" id="{05E7AD97-84DD-4802-B1E4-69F388552810}"/>
              </a:ext>
            </a:extLst>
          </p:cNvPr>
          <p:cNvSpPr>
            <a:spLocks noChangeArrowheads="1"/>
          </p:cNvSpPr>
          <p:nvPr/>
        </p:nvSpPr>
        <p:spPr bwMode="auto">
          <a:xfrm>
            <a:off x="444107" y="2875883"/>
            <a:ext cx="3510576" cy="149143"/>
          </a:xfrm>
          <a:prstGeom prst="rect">
            <a:avLst/>
          </a:prstGeom>
          <a:noFill/>
          <a:ln>
            <a:noFill/>
          </a:ln>
          <a:effectLst/>
        </p:spPr>
        <p:txBody>
          <a:bodyPr vert="horz" wrap="none" lIns="0" tIns="0" rIns="0" bIns="0" numCol="1" anchor="ctr" anchorCtr="0" compatLnSpc="1">
            <a:prstTxWarp prst="textNoShape">
              <a:avLst/>
            </a:prstTxWarp>
            <a:spAutoFit/>
          </a:bodyPr>
          <a:lstStyle/>
          <a:p>
            <a:pPr defTabSz="633062" eaLnBrk="0" fontAlgn="base" hangingPunct="0">
              <a:spcBef>
                <a:spcPct val="0"/>
              </a:spcBef>
              <a:spcAft>
                <a:spcPct val="0"/>
              </a:spcAft>
            </a:pPr>
            <a:r>
              <a:rPr lang="en-US" altLang="en-US" sz="692" b="1" dirty="0">
                <a:solidFill>
                  <a:srgbClr val="000000"/>
                </a:solidFill>
              </a:rPr>
              <a:t> </a:t>
            </a:r>
            <a:r>
              <a:rPr lang="en-US" altLang="en-US" sz="831" b="1" dirty="0">
                <a:solidFill>
                  <a:srgbClr val="000000"/>
                </a:solidFill>
              </a:rPr>
              <a:t>Source: </a:t>
            </a:r>
            <a:r>
              <a:rPr lang="en-US" sz="969" dirty="0">
                <a:hlinkClick r:id="rId3"/>
              </a:rPr>
              <a:t>https://archive.ics.uci.edu/ml/datasets/Bike+Sharing+Dataset</a:t>
            </a:r>
            <a:endParaRPr lang="en-US" altLang="en-US" sz="1246" dirty="0"/>
          </a:p>
        </p:txBody>
      </p:sp>
      <p:sp>
        <p:nvSpPr>
          <p:cNvPr id="31" name="Rectangle 30">
            <a:extLst>
              <a:ext uri="{FF2B5EF4-FFF2-40B4-BE49-F238E27FC236}">
                <a16:creationId xmlns:a16="http://schemas.microsoft.com/office/drawing/2014/main" id="{92739053-8D1E-4E1A-B619-86094B760D4D}"/>
              </a:ext>
            </a:extLst>
          </p:cNvPr>
          <p:cNvSpPr/>
          <p:nvPr/>
        </p:nvSpPr>
        <p:spPr>
          <a:xfrm>
            <a:off x="381000" y="3019905"/>
            <a:ext cx="2266967" cy="220188"/>
          </a:xfrm>
          <a:prstGeom prst="rect">
            <a:avLst/>
          </a:prstGeom>
        </p:spPr>
        <p:txBody>
          <a:bodyPr wrap="none">
            <a:spAutoFit/>
          </a:bodyPr>
          <a:lstStyle/>
          <a:p>
            <a:r>
              <a:rPr lang="en-US" altLang="en-US" sz="831" b="1" dirty="0">
                <a:solidFill>
                  <a:srgbClr val="000000"/>
                </a:solidFill>
              </a:rPr>
              <a:t>Contributor: Capital </a:t>
            </a:r>
            <a:r>
              <a:rPr lang="en-US" altLang="en-US" sz="831" b="1" dirty="0" err="1">
                <a:solidFill>
                  <a:srgbClr val="000000"/>
                </a:solidFill>
              </a:rPr>
              <a:t>BikeShare</a:t>
            </a:r>
            <a:r>
              <a:rPr lang="en-US" altLang="en-US" sz="831" b="1" dirty="0">
                <a:solidFill>
                  <a:srgbClr val="000000"/>
                </a:solidFill>
              </a:rPr>
              <a:t>, Washington DC</a:t>
            </a:r>
            <a:endParaRPr lang="en-US" sz="831" dirty="0"/>
          </a:p>
        </p:txBody>
      </p:sp>
      <p:sp>
        <p:nvSpPr>
          <p:cNvPr id="35" name="Rectangle 34">
            <a:extLst>
              <a:ext uri="{FF2B5EF4-FFF2-40B4-BE49-F238E27FC236}">
                <a16:creationId xmlns:a16="http://schemas.microsoft.com/office/drawing/2014/main" id="{36F4EF4B-FEDB-454C-9AC9-3F52A6FDF1B7}"/>
              </a:ext>
            </a:extLst>
          </p:cNvPr>
          <p:cNvSpPr/>
          <p:nvPr/>
        </p:nvSpPr>
        <p:spPr>
          <a:xfrm>
            <a:off x="381000" y="3183998"/>
            <a:ext cx="1063112" cy="220188"/>
          </a:xfrm>
          <a:prstGeom prst="rect">
            <a:avLst/>
          </a:prstGeom>
        </p:spPr>
        <p:txBody>
          <a:bodyPr wrap="none">
            <a:spAutoFit/>
          </a:bodyPr>
          <a:lstStyle/>
          <a:p>
            <a:r>
              <a:rPr lang="en-US" altLang="en-US" sz="831" b="1" dirty="0">
                <a:solidFill>
                  <a:srgbClr val="000000"/>
                </a:solidFill>
              </a:rPr>
              <a:t>Shape: 17,389 x 17  </a:t>
            </a:r>
            <a:endParaRPr lang="en-US" sz="831" dirty="0"/>
          </a:p>
        </p:txBody>
      </p:sp>
      <p:sp>
        <p:nvSpPr>
          <p:cNvPr id="37" name="Rectangle 36">
            <a:extLst>
              <a:ext uri="{FF2B5EF4-FFF2-40B4-BE49-F238E27FC236}">
                <a16:creationId xmlns:a16="http://schemas.microsoft.com/office/drawing/2014/main" id="{2B4C8E33-173D-45F3-AA47-E5E7DC1D522F}"/>
              </a:ext>
            </a:extLst>
          </p:cNvPr>
          <p:cNvSpPr/>
          <p:nvPr/>
        </p:nvSpPr>
        <p:spPr>
          <a:xfrm>
            <a:off x="381000" y="3367447"/>
            <a:ext cx="2837636" cy="220188"/>
          </a:xfrm>
          <a:prstGeom prst="rect">
            <a:avLst/>
          </a:prstGeom>
        </p:spPr>
        <p:txBody>
          <a:bodyPr wrap="none">
            <a:spAutoFit/>
          </a:bodyPr>
          <a:lstStyle/>
          <a:p>
            <a:r>
              <a:rPr lang="en-US" altLang="en-US" sz="831" b="1" dirty="0">
                <a:solidFill>
                  <a:srgbClr val="000000"/>
                </a:solidFill>
              </a:rPr>
              <a:t>Hourly rentals for the metro DC area over span of two years</a:t>
            </a:r>
            <a:endParaRPr lang="en-US" sz="831" dirty="0"/>
          </a:p>
        </p:txBody>
      </p:sp>
      <p:sp>
        <p:nvSpPr>
          <p:cNvPr id="39" name="Rectangle 38">
            <a:extLst>
              <a:ext uri="{FF2B5EF4-FFF2-40B4-BE49-F238E27FC236}">
                <a16:creationId xmlns:a16="http://schemas.microsoft.com/office/drawing/2014/main" id="{50620DF5-9BFF-4F60-945D-E146E091F3F9}"/>
              </a:ext>
            </a:extLst>
          </p:cNvPr>
          <p:cNvSpPr/>
          <p:nvPr/>
        </p:nvSpPr>
        <p:spPr>
          <a:xfrm>
            <a:off x="381000" y="3553211"/>
            <a:ext cx="3602268" cy="220188"/>
          </a:xfrm>
          <a:prstGeom prst="rect">
            <a:avLst/>
          </a:prstGeom>
        </p:spPr>
        <p:txBody>
          <a:bodyPr wrap="none">
            <a:spAutoFit/>
          </a:bodyPr>
          <a:lstStyle/>
          <a:p>
            <a:r>
              <a:rPr lang="en-US" altLang="en-US" sz="831" b="1" dirty="0">
                <a:solidFill>
                  <a:srgbClr val="000000"/>
                </a:solidFill>
              </a:rPr>
              <a:t>The Temperature, </a:t>
            </a:r>
            <a:r>
              <a:rPr lang="en-US" altLang="en-US" sz="831" b="1" dirty="0" err="1">
                <a:solidFill>
                  <a:srgbClr val="000000"/>
                </a:solidFill>
              </a:rPr>
              <a:t>Humidity,and</a:t>
            </a:r>
            <a:r>
              <a:rPr lang="en-US" altLang="en-US" sz="831" b="1" dirty="0">
                <a:solidFill>
                  <a:srgbClr val="000000"/>
                </a:solidFill>
              </a:rPr>
              <a:t> Windspeed are provided after normalization</a:t>
            </a:r>
            <a:endParaRPr lang="en-US" sz="831" dirty="0"/>
          </a:p>
        </p:txBody>
      </p:sp>
      <p:sp>
        <p:nvSpPr>
          <p:cNvPr id="34" name="Arrow: Pentagon 33">
            <a:extLst>
              <a:ext uri="{FF2B5EF4-FFF2-40B4-BE49-F238E27FC236}">
                <a16:creationId xmlns:a16="http://schemas.microsoft.com/office/drawing/2014/main" id="{7E44714E-5112-4815-B4EC-F1BEA78A5C2D}"/>
              </a:ext>
            </a:extLst>
          </p:cNvPr>
          <p:cNvSpPr/>
          <p:nvPr/>
        </p:nvSpPr>
        <p:spPr>
          <a:xfrm>
            <a:off x="0" y="2462226"/>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About Data</a:t>
            </a:r>
          </a:p>
        </p:txBody>
      </p:sp>
      <p:pic>
        <p:nvPicPr>
          <p:cNvPr id="36" name="Picture 2" descr="https://lh5.googleusercontent.com/YRb5H2-PkgaJwLp10dwcNz08I9GZGb4WHUVVdpqKIrIwYdfiBBubUOnKzoj7zzGVoXFlkxPFMpHixfIDjXBt_InVtqkWmkJPkcXO36_3n0EgfWUNUtNHMH2auYoAoUoUnO1Qv_VfpZQ">
            <a:extLst>
              <a:ext uri="{FF2B5EF4-FFF2-40B4-BE49-F238E27FC236}">
                <a16:creationId xmlns:a16="http://schemas.microsoft.com/office/drawing/2014/main" id="{28003AEB-84F3-4C9F-BFE6-D816244FE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7214541"/>
            <a:ext cx="4990316" cy="1525686"/>
          </a:xfrm>
          <a:prstGeom prst="rect">
            <a:avLst/>
          </a:prstGeom>
          <a:noFill/>
          <a:extLst>
            <a:ext uri="{909E8E84-426E-40DD-AFC4-6F175D3DCCD1}">
              <a14:hiddenFill xmlns:a14="http://schemas.microsoft.com/office/drawing/2010/main">
                <a:solidFill>
                  <a:srgbClr val="FFFFFF"/>
                </a:solidFill>
              </a14:hiddenFill>
            </a:ext>
          </a:extLst>
        </p:spPr>
      </p:pic>
      <p:sp>
        <p:nvSpPr>
          <p:cNvPr id="38" name="Arrow: Pentagon 37">
            <a:extLst>
              <a:ext uri="{FF2B5EF4-FFF2-40B4-BE49-F238E27FC236}">
                <a16:creationId xmlns:a16="http://schemas.microsoft.com/office/drawing/2014/main" id="{B241B03D-8933-4C16-9162-939155B5A741}"/>
              </a:ext>
            </a:extLst>
          </p:cNvPr>
          <p:cNvSpPr/>
          <p:nvPr/>
        </p:nvSpPr>
        <p:spPr>
          <a:xfrm>
            <a:off x="-393" y="530332"/>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Approach</a:t>
            </a:r>
          </a:p>
        </p:txBody>
      </p:sp>
      <p:sp>
        <p:nvSpPr>
          <p:cNvPr id="40" name="Rectangle 39">
            <a:extLst>
              <a:ext uri="{FF2B5EF4-FFF2-40B4-BE49-F238E27FC236}">
                <a16:creationId xmlns:a16="http://schemas.microsoft.com/office/drawing/2014/main" id="{D48B835E-CCBB-4578-A83E-97921468EC58}"/>
              </a:ext>
            </a:extLst>
          </p:cNvPr>
          <p:cNvSpPr/>
          <p:nvPr/>
        </p:nvSpPr>
        <p:spPr>
          <a:xfrm>
            <a:off x="178769" y="989576"/>
            <a:ext cx="6342681" cy="1615827"/>
          </a:xfrm>
          <a:prstGeom prst="rect">
            <a:avLst/>
          </a:prstGeom>
        </p:spPr>
        <p:txBody>
          <a:bodyPr wrap="square">
            <a:spAutoFit/>
          </a:bodyPr>
          <a:lstStyle/>
          <a:p>
            <a:r>
              <a:rPr lang="en-US" sz="1100" dirty="0"/>
              <a:t>We got the data of 2 years of shared bike rentals through rentals company named CAPITAL BIKESHARE, which is </a:t>
            </a:r>
            <a:r>
              <a:rPr lang="en-US" sz="1100" dirty="0">
                <a:solidFill>
                  <a:srgbClr val="000000"/>
                </a:solidFill>
                <a:latin typeface="Calibri" panose="020F0502020204030204" pitchFamily="34" charset="0"/>
              </a:rPr>
              <a:t>metro DC’s bikeshare service, with </a:t>
            </a:r>
            <a:r>
              <a:rPr lang="en-US" sz="1100" dirty="0">
                <a:latin typeface="Calibri" panose="020F0502020204030204" pitchFamily="34" charset="0"/>
              </a:rPr>
              <a:t>4,300 bikes and 500+ station </a:t>
            </a:r>
            <a:r>
              <a:rPr lang="en-US" sz="1100" dirty="0">
                <a:solidFill>
                  <a:srgbClr val="000000"/>
                </a:solidFill>
                <a:latin typeface="Calibri" panose="020F0502020204030204" pitchFamily="34" charset="0"/>
              </a:rPr>
              <a:t>across 7 jurisdictions. The bikes renters are of two types: Registered – renters who have taken periodic rental subscriptions and hence have more re-occurring use. Casual renters on the other hand are the once a while users who rent out on one time payment basis.  These casual and registered rentals are mapped against the macro factors like temperature, humidity, windspeed , working-day/holiday(flags) etc. We not only looked at the trends but also evaluated various supervised learning models to predict each kind of rentals. In the process, we executed data cleaning, EDA, feature engineering, model execution and evaluation.</a:t>
            </a:r>
          </a:p>
          <a:p>
            <a:endParaRPr lang="en-US" sz="1100" dirty="0"/>
          </a:p>
        </p:txBody>
      </p:sp>
    </p:spTree>
    <p:extLst>
      <p:ext uri="{BB962C8B-B14F-4D97-AF65-F5344CB8AC3E}">
        <p14:creationId xmlns:p14="http://schemas.microsoft.com/office/powerpoint/2010/main" val="165748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3AD080-DDBA-4852-BCDF-0CF91C5C1645}"/>
              </a:ext>
            </a:extLst>
          </p:cNvPr>
          <p:cNvPicPr>
            <a:picLocks noChangeAspect="1"/>
          </p:cNvPicPr>
          <p:nvPr/>
        </p:nvPicPr>
        <p:blipFill>
          <a:blip r:embed="rId2">
            <a:alphaModFix amt="5000"/>
          </a:blip>
          <a:stretch>
            <a:fillRect/>
          </a:stretch>
        </p:blipFill>
        <p:spPr>
          <a:xfrm>
            <a:off x="114300" y="-173759"/>
            <a:ext cx="7370903" cy="5537200"/>
          </a:xfrm>
          <a:prstGeom prst="rect">
            <a:avLst/>
          </a:prstGeom>
        </p:spPr>
      </p:pic>
      <p:pic>
        <p:nvPicPr>
          <p:cNvPr id="4" name="Picture 3">
            <a:extLst>
              <a:ext uri="{FF2B5EF4-FFF2-40B4-BE49-F238E27FC236}">
                <a16:creationId xmlns:a16="http://schemas.microsoft.com/office/drawing/2014/main" id="{3FCCACEC-3276-455A-BAF3-5282CC82771F}"/>
              </a:ext>
            </a:extLst>
          </p:cNvPr>
          <p:cNvPicPr>
            <a:picLocks noChangeAspect="1"/>
          </p:cNvPicPr>
          <p:nvPr/>
        </p:nvPicPr>
        <p:blipFill rotWithShape="1">
          <a:blip r:embed="rId3"/>
          <a:srcRect l="5989"/>
          <a:stretch/>
        </p:blipFill>
        <p:spPr>
          <a:xfrm>
            <a:off x="358589" y="1153081"/>
            <a:ext cx="5910730" cy="4614080"/>
          </a:xfrm>
          <a:prstGeom prst="rect">
            <a:avLst/>
          </a:prstGeom>
        </p:spPr>
      </p:pic>
      <p:grpSp>
        <p:nvGrpSpPr>
          <p:cNvPr id="8" name="Group 7">
            <a:extLst>
              <a:ext uri="{FF2B5EF4-FFF2-40B4-BE49-F238E27FC236}">
                <a16:creationId xmlns:a16="http://schemas.microsoft.com/office/drawing/2014/main" id="{2D99FE4D-AE12-4CF1-B03D-269E60CF8713}"/>
              </a:ext>
            </a:extLst>
          </p:cNvPr>
          <p:cNvGrpSpPr/>
          <p:nvPr/>
        </p:nvGrpSpPr>
        <p:grpSpPr>
          <a:xfrm>
            <a:off x="639481" y="6441838"/>
            <a:ext cx="5839013" cy="1718681"/>
            <a:chOff x="633504" y="6465744"/>
            <a:chExt cx="5839013" cy="1718681"/>
          </a:xfrm>
        </p:grpSpPr>
        <p:pic>
          <p:nvPicPr>
            <p:cNvPr id="5" name="Picture 4">
              <a:extLst>
                <a:ext uri="{FF2B5EF4-FFF2-40B4-BE49-F238E27FC236}">
                  <a16:creationId xmlns:a16="http://schemas.microsoft.com/office/drawing/2014/main" id="{57AFF43D-5D2F-48B6-BF26-D71FDCBA65C0}"/>
                </a:ext>
              </a:extLst>
            </p:cNvPr>
            <p:cNvPicPr>
              <a:picLocks noChangeAspect="1"/>
            </p:cNvPicPr>
            <p:nvPr/>
          </p:nvPicPr>
          <p:blipFill>
            <a:blip r:embed="rId4"/>
            <a:stretch>
              <a:fillRect/>
            </a:stretch>
          </p:blipFill>
          <p:spPr>
            <a:xfrm>
              <a:off x="633504" y="6465744"/>
              <a:ext cx="5839013" cy="1718681"/>
            </a:xfrm>
            <a:prstGeom prst="rect">
              <a:avLst/>
            </a:prstGeom>
          </p:spPr>
        </p:pic>
        <p:sp>
          <p:nvSpPr>
            <p:cNvPr id="6" name="Oval 5">
              <a:extLst>
                <a:ext uri="{FF2B5EF4-FFF2-40B4-BE49-F238E27FC236}">
                  <a16:creationId xmlns:a16="http://schemas.microsoft.com/office/drawing/2014/main" id="{37B99495-2327-47E8-B349-65350252DC66}"/>
                </a:ext>
              </a:extLst>
            </p:cNvPr>
            <p:cNvSpPr/>
            <p:nvPr/>
          </p:nvSpPr>
          <p:spPr>
            <a:xfrm>
              <a:off x="1948329" y="7022353"/>
              <a:ext cx="603624" cy="268941"/>
            </a:xfrm>
            <a:prstGeom prst="ellipse">
              <a:avLst/>
            </a:prstGeom>
            <a:no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Arrow: Pentagon 8">
            <a:extLst>
              <a:ext uri="{FF2B5EF4-FFF2-40B4-BE49-F238E27FC236}">
                <a16:creationId xmlns:a16="http://schemas.microsoft.com/office/drawing/2014/main" id="{06821BD9-B059-4938-A131-973824CE6FE8}"/>
              </a:ext>
            </a:extLst>
          </p:cNvPr>
          <p:cNvSpPr/>
          <p:nvPr/>
        </p:nvSpPr>
        <p:spPr>
          <a:xfrm>
            <a:off x="-393" y="530332"/>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Data Distribution</a:t>
            </a:r>
          </a:p>
        </p:txBody>
      </p:sp>
      <p:sp>
        <p:nvSpPr>
          <p:cNvPr id="10" name="Arrow: Pentagon 9">
            <a:extLst>
              <a:ext uri="{FF2B5EF4-FFF2-40B4-BE49-F238E27FC236}">
                <a16:creationId xmlns:a16="http://schemas.microsoft.com/office/drawing/2014/main" id="{571A5C54-5AA1-4F58-B0EA-40469FBE9C62}"/>
              </a:ext>
            </a:extLst>
          </p:cNvPr>
          <p:cNvSpPr/>
          <p:nvPr/>
        </p:nvSpPr>
        <p:spPr>
          <a:xfrm>
            <a:off x="12528" y="5987624"/>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Correlations</a:t>
            </a:r>
          </a:p>
        </p:txBody>
      </p:sp>
    </p:spTree>
    <p:extLst>
      <p:ext uri="{BB962C8B-B14F-4D97-AF65-F5344CB8AC3E}">
        <p14:creationId xmlns:p14="http://schemas.microsoft.com/office/powerpoint/2010/main" val="413307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8049601-8876-42B1-A301-C42FE3A9B584}"/>
              </a:ext>
            </a:extLst>
          </p:cNvPr>
          <p:cNvPicPr>
            <a:picLocks noChangeAspect="1"/>
          </p:cNvPicPr>
          <p:nvPr/>
        </p:nvPicPr>
        <p:blipFill>
          <a:blip r:embed="rId2">
            <a:alphaModFix amt="5000"/>
          </a:blip>
          <a:stretch>
            <a:fillRect/>
          </a:stretch>
        </p:blipFill>
        <p:spPr>
          <a:xfrm>
            <a:off x="114300" y="-173759"/>
            <a:ext cx="7370903" cy="5537200"/>
          </a:xfrm>
          <a:prstGeom prst="rect">
            <a:avLst/>
          </a:prstGeom>
        </p:spPr>
      </p:pic>
      <p:sp>
        <p:nvSpPr>
          <p:cNvPr id="2" name="Arrow: Pentagon 1">
            <a:extLst>
              <a:ext uri="{FF2B5EF4-FFF2-40B4-BE49-F238E27FC236}">
                <a16:creationId xmlns:a16="http://schemas.microsoft.com/office/drawing/2014/main" id="{E21C6D22-89B4-4D8F-8185-D89B505E9E45}"/>
              </a:ext>
            </a:extLst>
          </p:cNvPr>
          <p:cNvSpPr/>
          <p:nvPr/>
        </p:nvSpPr>
        <p:spPr>
          <a:xfrm>
            <a:off x="0" y="571949"/>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Time Trends</a:t>
            </a:r>
          </a:p>
        </p:txBody>
      </p:sp>
      <p:pic>
        <p:nvPicPr>
          <p:cNvPr id="6" name="Picture 5">
            <a:extLst>
              <a:ext uri="{FF2B5EF4-FFF2-40B4-BE49-F238E27FC236}">
                <a16:creationId xmlns:a16="http://schemas.microsoft.com/office/drawing/2014/main" id="{F675D0F8-6B55-48C1-8FD8-8037757E1160}"/>
              </a:ext>
            </a:extLst>
          </p:cNvPr>
          <p:cNvPicPr>
            <a:picLocks noChangeAspect="1"/>
          </p:cNvPicPr>
          <p:nvPr/>
        </p:nvPicPr>
        <p:blipFill>
          <a:blip r:embed="rId3"/>
          <a:stretch>
            <a:fillRect/>
          </a:stretch>
        </p:blipFill>
        <p:spPr>
          <a:xfrm>
            <a:off x="74109" y="1418764"/>
            <a:ext cx="3088312" cy="1354403"/>
          </a:xfrm>
          <a:prstGeom prst="rect">
            <a:avLst/>
          </a:prstGeom>
        </p:spPr>
      </p:pic>
      <p:pic>
        <p:nvPicPr>
          <p:cNvPr id="7" name="Picture 6">
            <a:extLst>
              <a:ext uri="{FF2B5EF4-FFF2-40B4-BE49-F238E27FC236}">
                <a16:creationId xmlns:a16="http://schemas.microsoft.com/office/drawing/2014/main" id="{5C4B31BC-A06A-458C-89DB-7DD62CCD7EC6}"/>
              </a:ext>
            </a:extLst>
          </p:cNvPr>
          <p:cNvPicPr>
            <a:picLocks noChangeAspect="1"/>
          </p:cNvPicPr>
          <p:nvPr/>
        </p:nvPicPr>
        <p:blipFill>
          <a:blip r:embed="rId4"/>
          <a:stretch>
            <a:fillRect/>
          </a:stretch>
        </p:blipFill>
        <p:spPr>
          <a:xfrm>
            <a:off x="104863" y="3196879"/>
            <a:ext cx="3088312" cy="1375120"/>
          </a:xfrm>
          <a:prstGeom prst="rect">
            <a:avLst/>
          </a:prstGeom>
        </p:spPr>
      </p:pic>
      <p:pic>
        <p:nvPicPr>
          <p:cNvPr id="8" name="Picture 7">
            <a:extLst>
              <a:ext uri="{FF2B5EF4-FFF2-40B4-BE49-F238E27FC236}">
                <a16:creationId xmlns:a16="http://schemas.microsoft.com/office/drawing/2014/main" id="{C53CBD70-C949-4DAD-A7B2-9597AA9CFD17}"/>
              </a:ext>
            </a:extLst>
          </p:cNvPr>
          <p:cNvPicPr>
            <a:picLocks noChangeAspect="1"/>
          </p:cNvPicPr>
          <p:nvPr/>
        </p:nvPicPr>
        <p:blipFill>
          <a:blip r:embed="rId5"/>
          <a:stretch>
            <a:fillRect/>
          </a:stretch>
        </p:blipFill>
        <p:spPr>
          <a:xfrm>
            <a:off x="3344828" y="3196879"/>
            <a:ext cx="3155783" cy="1375120"/>
          </a:xfrm>
          <a:prstGeom prst="rect">
            <a:avLst/>
          </a:prstGeom>
        </p:spPr>
      </p:pic>
      <p:pic>
        <p:nvPicPr>
          <p:cNvPr id="9" name="Picture 8">
            <a:extLst>
              <a:ext uri="{FF2B5EF4-FFF2-40B4-BE49-F238E27FC236}">
                <a16:creationId xmlns:a16="http://schemas.microsoft.com/office/drawing/2014/main" id="{076B5CBE-7636-4E9A-92F6-FFEDE029DB42}"/>
              </a:ext>
            </a:extLst>
          </p:cNvPr>
          <p:cNvPicPr>
            <a:picLocks noChangeAspect="1"/>
          </p:cNvPicPr>
          <p:nvPr/>
        </p:nvPicPr>
        <p:blipFill>
          <a:blip r:embed="rId6"/>
          <a:stretch>
            <a:fillRect/>
          </a:stretch>
        </p:blipFill>
        <p:spPr>
          <a:xfrm>
            <a:off x="3264709" y="6850706"/>
            <a:ext cx="3270362" cy="1378894"/>
          </a:xfrm>
          <a:prstGeom prst="rect">
            <a:avLst/>
          </a:prstGeom>
        </p:spPr>
      </p:pic>
      <p:pic>
        <p:nvPicPr>
          <p:cNvPr id="10" name="Picture 9">
            <a:extLst>
              <a:ext uri="{FF2B5EF4-FFF2-40B4-BE49-F238E27FC236}">
                <a16:creationId xmlns:a16="http://schemas.microsoft.com/office/drawing/2014/main" id="{2947D189-288A-48A5-A316-6E37392B85BE}"/>
              </a:ext>
            </a:extLst>
          </p:cNvPr>
          <p:cNvPicPr>
            <a:picLocks noChangeAspect="1"/>
          </p:cNvPicPr>
          <p:nvPr/>
        </p:nvPicPr>
        <p:blipFill>
          <a:blip r:embed="rId7"/>
          <a:stretch>
            <a:fillRect/>
          </a:stretch>
        </p:blipFill>
        <p:spPr>
          <a:xfrm>
            <a:off x="3264709" y="5003589"/>
            <a:ext cx="3274866" cy="1415527"/>
          </a:xfrm>
          <a:prstGeom prst="rect">
            <a:avLst/>
          </a:prstGeom>
        </p:spPr>
      </p:pic>
      <p:sp>
        <p:nvSpPr>
          <p:cNvPr id="11" name="Rectangle 10">
            <a:extLst>
              <a:ext uri="{FF2B5EF4-FFF2-40B4-BE49-F238E27FC236}">
                <a16:creationId xmlns:a16="http://schemas.microsoft.com/office/drawing/2014/main" id="{360768A4-AF08-45E3-AA9C-E987AF8A1DC9}"/>
              </a:ext>
            </a:extLst>
          </p:cNvPr>
          <p:cNvSpPr/>
          <p:nvPr/>
        </p:nvSpPr>
        <p:spPr>
          <a:xfrm>
            <a:off x="3464653" y="8470671"/>
            <a:ext cx="2968915" cy="147722"/>
          </a:xfrm>
          <a:prstGeom prst="rect">
            <a:avLst/>
          </a:prstGeom>
          <a:gradFill flip="none" rotWithShape="1">
            <a:gsLst>
              <a:gs pos="0">
                <a:schemeClr val="bg2">
                  <a:lumMod val="90000"/>
                  <a:shade val="30000"/>
                  <a:satMod val="115000"/>
                </a:schemeClr>
              </a:gs>
              <a:gs pos="27000">
                <a:schemeClr val="bg2">
                  <a:lumMod val="90000"/>
                  <a:shade val="67500"/>
                  <a:satMod val="115000"/>
                </a:schemeClr>
              </a:gs>
              <a:gs pos="32000">
                <a:schemeClr val="bg2">
                  <a:lumMod val="90000"/>
                  <a:shade val="100000"/>
                  <a:satMod val="115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rgbClr val="00695C"/>
                </a:solidFill>
              </a:rPr>
              <a:t>--</a:t>
            </a:r>
            <a:r>
              <a:rPr lang="en-US" sz="700" b="1" dirty="0" err="1">
                <a:solidFill>
                  <a:srgbClr val="00695C"/>
                </a:solidFill>
              </a:rPr>
              <a:t>Total_Rentals</a:t>
            </a:r>
            <a:r>
              <a:rPr lang="en-US" sz="700" b="1" dirty="0">
                <a:solidFill>
                  <a:srgbClr val="00695C"/>
                </a:solidFill>
              </a:rPr>
              <a:t>        </a:t>
            </a:r>
            <a:r>
              <a:rPr lang="en-US" sz="700" b="1" dirty="0">
                <a:solidFill>
                  <a:srgbClr val="7CB342"/>
                </a:solidFill>
              </a:rPr>
              <a:t>--</a:t>
            </a:r>
            <a:r>
              <a:rPr lang="en-US" sz="700" b="1" dirty="0" err="1">
                <a:solidFill>
                  <a:srgbClr val="7CB342"/>
                </a:solidFill>
              </a:rPr>
              <a:t>Registered_Rentals</a:t>
            </a:r>
            <a:r>
              <a:rPr lang="en-US" sz="700" b="1" dirty="0">
                <a:solidFill>
                  <a:srgbClr val="00695C"/>
                </a:solidFill>
              </a:rPr>
              <a:t>             </a:t>
            </a:r>
            <a:r>
              <a:rPr lang="en-US" sz="700" b="1" dirty="0">
                <a:solidFill>
                  <a:srgbClr val="EEF3BE"/>
                </a:solidFill>
              </a:rPr>
              <a:t> --</a:t>
            </a:r>
            <a:r>
              <a:rPr lang="en-US" sz="700" b="1" dirty="0" err="1">
                <a:solidFill>
                  <a:srgbClr val="EEF3BE"/>
                </a:solidFill>
              </a:rPr>
              <a:t>Casual_Rentals</a:t>
            </a:r>
            <a:endParaRPr lang="en-US" sz="700" b="1" dirty="0">
              <a:solidFill>
                <a:srgbClr val="EEF3BE"/>
              </a:solidFill>
            </a:endParaRPr>
          </a:p>
        </p:txBody>
      </p:sp>
      <p:sp>
        <p:nvSpPr>
          <p:cNvPr id="13" name="Rectangle 12">
            <a:extLst>
              <a:ext uri="{FF2B5EF4-FFF2-40B4-BE49-F238E27FC236}">
                <a16:creationId xmlns:a16="http://schemas.microsoft.com/office/drawing/2014/main" id="{62783D73-9DBE-4390-86A9-E800C536F85C}"/>
              </a:ext>
            </a:extLst>
          </p:cNvPr>
          <p:cNvSpPr/>
          <p:nvPr/>
        </p:nvSpPr>
        <p:spPr>
          <a:xfrm>
            <a:off x="146807" y="2954325"/>
            <a:ext cx="3046368" cy="19690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Registered Rentals Hourly Trends</a:t>
            </a:r>
          </a:p>
        </p:txBody>
      </p:sp>
      <p:sp>
        <p:nvSpPr>
          <p:cNvPr id="14" name="Rectangle 13">
            <a:extLst>
              <a:ext uri="{FF2B5EF4-FFF2-40B4-BE49-F238E27FC236}">
                <a16:creationId xmlns:a16="http://schemas.microsoft.com/office/drawing/2014/main" id="{83D37416-1BA8-4278-9F81-DC1D65099718}"/>
              </a:ext>
            </a:extLst>
          </p:cNvPr>
          <p:cNvSpPr/>
          <p:nvPr/>
        </p:nvSpPr>
        <p:spPr>
          <a:xfrm>
            <a:off x="3428999" y="2954324"/>
            <a:ext cx="3155783" cy="19690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Casual Rentals Hourly Trends</a:t>
            </a:r>
          </a:p>
        </p:txBody>
      </p:sp>
      <p:sp>
        <p:nvSpPr>
          <p:cNvPr id="15" name="Rectangle 14">
            <a:extLst>
              <a:ext uri="{FF2B5EF4-FFF2-40B4-BE49-F238E27FC236}">
                <a16:creationId xmlns:a16="http://schemas.microsoft.com/office/drawing/2014/main" id="{18BE2EFC-11F2-40F3-8C22-665FDF5E7B67}"/>
              </a:ext>
            </a:extLst>
          </p:cNvPr>
          <p:cNvSpPr/>
          <p:nvPr/>
        </p:nvSpPr>
        <p:spPr>
          <a:xfrm>
            <a:off x="146807" y="1200311"/>
            <a:ext cx="6388264" cy="229117"/>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Total Rentals Hourly Trends</a:t>
            </a:r>
          </a:p>
        </p:txBody>
      </p:sp>
      <p:sp>
        <p:nvSpPr>
          <p:cNvPr id="19" name="Rectangle 18">
            <a:extLst>
              <a:ext uri="{FF2B5EF4-FFF2-40B4-BE49-F238E27FC236}">
                <a16:creationId xmlns:a16="http://schemas.microsoft.com/office/drawing/2014/main" id="{E815113C-7930-4083-8B33-3FE607C02847}"/>
              </a:ext>
            </a:extLst>
          </p:cNvPr>
          <p:cNvSpPr/>
          <p:nvPr/>
        </p:nvSpPr>
        <p:spPr>
          <a:xfrm>
            <a:off x="3428998" y="4689343"/>
            <a:ext cx="3155783" cy="19690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Rentals Trends by Day of Week</a:t>
            </a:r>
          </a:p>
        </p:txBody>
      </p:sp>
      <p:sp>
        <p:nvSpPr>
          <p:cNvPr id="20" name="Rectangle 19">
            <a:extLst>
              <a:ext uri="{FF2B5EF4-FFF2-40B4-BE49-F238E27FC236}">
                <a16:creationId xmlns:a16="http://schemas.microsoft.com/office/drawing/2014/main" id="{1F2EF232-8E80-4819-BF7A-487ABB61887A}"/>
              </a:ext>
            </a:extLst>
          </p:cNvPr>
          <p:cNvSpPr/>
          <p:nvPr/>
        </p:nvSpPr>
        <p:spPr>
          <a:xfrm>
            <a:off x="3428997" y="6526610"/>
            <a:ext cx="3155783" cy="19690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Rentals Trend by Month</a:t>
            </a:r>
          </a:p>
        </p:txBody>
      </p:sp>
      <p:sp>
        <p:nvSpPr>
          <p:cNvPr id="16" name="Rectangle 15">
            <a:extLst>
              <a:ext uri="{FF2B5EF4-FFF2-40B4-BE49-F238E27FC236}">
                <a16:creationId xmlns:a16="http://schemas.microsoft.com/office/drawing/2014/main" id="{EBF970D0-F1DB-492E-9552-DD010C641620}"/>
              </a:ext>
            </a:extLst>
          </p:cNvPr>
          <p:cNvSpPr/>
          <p:nvPr/>
        </p:nvSpPr>
        <p:spPr>
          <a:xfrm>
            <a:off x="3428997" y="1573006"/>
            <a:ext cx="3131215" cy="938719"/>
          </a:xfrm>
          <a:prstGeom prst="rect">
            <a:avLst/>
          </a:prstGeom>
        </p:spPr>
        <p:txBody>
          <a:bodyPr wrap="square">
            <a:spAutoFit/>
          </a:bodyPr>
          <a:lstStyle/>
          <a:p>
            <a:r>
              <a:rPr lang="en-US" sz="1100" dirty="0"/>
              <a:t>When looking at hourly average of rentals, the casual renters have similar pattern, on working and non working days. Where as for registered rentals the peaks can be seen at the office start and end timings</a:t>
            </a:r>
          </a:p>
        </p:txBody>
      </p:sp>
      <p:sp>
        <p:nvSpPr>
          <p:cNvPr id="17" name="Rectangle 16">
            <a:extLst>
              <a:ext uri="{FF2B5EF4-FFF2-40B4-BE49-F238E27FC236}">
                <a16:creationId xmlns:a16="http://schemas.microsoft.com/office/drawing/2014/main" id="{B4AC85AD-358E-46A6-A974-8FF5F5591380}"/>
              </a:ext>
            </a:extLst>
          </p:cNvPr>
          <p:cNvSpPr/>
          <p:nvPr/>
        </p:nvSpPr>
        <p:spPr>
          <a:xfrm>
            <a:off x="213613" y="5131573"/>
            <a:ext cx="3131215" cy="938719"/>
          </a:xfrm>
          <a:prstGeom prst="rect">
            <a:avLst/>
          </a:prstGeom>
        </p:spPr>
        <p:txBody>
          <a:bodyPr wrap="square">
            <a:spAutoFit/>
          </a:bodyPr>
          <a:lstStyle/>
          <a:p>
            <a:r>
              <a:rPr lang="en-US" sz="1100" dirty="0"/>
              <a:t>Casual rentals and registered rentals show mirror image trends when their average day of week counts are compared. One must place 80% of campaigns for registered renters during the mid of week</a:t>
            </a:r>
          </a:p>
        </p:txBody>
      </p:sp>
      <p:sp>
        <p:nvSpPr>
          <p:cNvPr id="18" name="Rectangle 17">
            <a:extLst>
              <a:ext uri="{FF2B5EF4-FFF2-40B4-BE49-F238E27FC236}">
                <a16:creationId xmlns:a16="http://schemas.microsoft.com/office/drawing/2014/main" id="{DE0ED9C9-A023-4597-B35E-D75500C941BA}"/>
              </a:ext>
            </a:extLst>
          </p:cNvPr>
          <p:cNvSpPr/>
          <p:nvPr/>
        </p:nvSpPr>
        <p:spPr>
          <a:xfrm>
            <a:off x="213613" y="6978690"/>
            <a:ext cx="3131215" cy="938719"/>
          </a:xfrm>
          <a:prstGeom prst="rect">
            <a:avLst/>
          </a:prstGeom>
        </p:spPr>
        <p:txBody>
          <a:bodyPr wrap="square">
            <a:spAutoFit/>
          </a:bodyPr>
          <a:lstStyle/>
          <a:p>
            <a:r>
              <a:rPr lang="en-US" sz="1100" dirty="0"/>
              <a:t>There is a slight dip from June to July for registered rentals, where as there is negligible uplift for casual rentals. We can guess that the increasing temperature during those months might cause the same</a:t>
            </a:r>
          </a:p>
        </p:txBody>
      </p:sp>
    </p:spTree>
    <p:extLst>
      <p:ext uri="{BB962C8B-B14F-4D97-AF65-F5344CB8AC3E}">
        <p14:creationId xmlns:p14="http://schemas.microsoft.com/office/powerpoint/2010/main" val="49769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DAB29-1957-4701-BC96-E71E8B4EA229}"/>
              </a:ext>
            </a:extLst>
          </p:cNvPr>
          <p:cNvPicPr>
            <a:picLocks noChangeAspect="1"/>
          </p:cNvPicPr>
          <p:nvPr/>
        </p:nvPicPr>
        <p:blipFill>
          <a:blip r:embed="rId2">
            <a:alphaModFix amt="5000"/>
          </a:blip>
          <a:stretch>
            <a:fillRect/>
          </a:stretch>
        </p:blipFill>
        <p:spPr>
          <a:xfrm>
            <a:off x="129079" y="-224883"/>
            <a:ext cx="6928352" cy="5204745"/>
          </a:xfrm>
          <a:prstGeom prst="rect">
            <a:avLst/>
          </a:prstGeom>
        </p:spPr>
      </p:pic>
      <p:sp>
        <p:nvSpPr>
          <p:cNvPr id="2" name="Arrow: Pentagon 1">
            <a:extLst>
              <a:ext uri="{FF2B5EF4-FFF2-40B4-BE49-F238E27FC236}">
                <a16:creationId xmlns:a16="http://schemas.microsoft.com/office/drawing/2014/main" id="{E21C6D22-89B4-4D8F-8185-D89B505E9E45}"/>
              </a:ext>
            </a:extLst>
          </p:cNvPr>
          <p:cNvSpPr/>
          <p:nvPr/>
        </p:nvSpPr>
        <p:spPr>
          <a:xfrm>
            <a:off x="0" y="554132"/>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Seasonality Trends</a:t>
            </a:r>
          </a:p>
        </p:txBody>
      </p:sp>
      <p:sp>
        <p:nvSpPr>
          <p:cNvPr id="9" name="Rectangle 8">
            <a:extLst>
              <a:ext uri="{FF2B5EF4-FFF2-40B4-BE49-F238E27FC236}">
                <a16:creationId xmlns:a16="http://schemas.microsoft.com/office/drawing/2014/main" id="{9CC035F4-EB95-4968-B244-002B807606BF}"/>
              </a:ext>
            </a:extLst>
          </p:cNvPr>
          <p:cNvSpPr/>
          <p:nvPr/>
        </p:nvSpPr>
        <p:spPr>
          <a:xfrm>
            <a:off x="7165552" y="2524384"/>
            <a:ext cx="184731" cy="220188"/>
          </a:xfrm>
          <a:prstGeom prst="rect">
            <a:avLst/>
          </a:prstGeom>
        </p:spPr>
        <p:txBody>
          <a:bodyPr wrap="none">
            <a:spAutoFit/>
          </a:bodyPr>
          <a:lstStyle/>
          <a:p>
            <a:endParaRPr lang="en-US" sz="831" dirty="0"/>
          </a:p>
        </p:txBody>
      </p:sp>
      <p:sp>
        <p:nvSpPr>
          <p:cNvPr id="16" name="Rectangle 15">
            <a:extLst>
              <a:ext uri="{FF2B5EF4-FFF2-40B4-BE49-F238E27FC236}">
                <a16:creationId xmlns:a16="http://schemas.microsoft.com/office/drawing/2014/main" id="{B772B361-AF7B-4C36-B2D5-CF431933FDF7}"/>
              </a:ext>
            </a:extLst>
          </p:cNvPr>
          <p:cNvSpPr/>
          <p:nvPr/>
        </p:nvSpPr>
        <p:spPr>
          <a:xfrm>
            <a:off x="259681" y="1096802"/>
            <a:ext cx="6293515" cy="20065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Windspeed vs Rentals</a:t>
            </a:r>
          </a:p>
        </p:txBody>
      </p:sp>
      <p:sp>
        <p:nvSpPr>
          <p:cNvPr id="19" name="Rectangle: Rounded Corners 18">
            <a:extLst>
              <a:ext uri="{FF2B5EF4-FFF2-40B4-BE49-F238E27FC236}">
                <a16:creationId xmlns:a16="http://schemas.microsoft.com/office/drawing/2014/main" id="{AB44B41D-70CC-416E-BAF6-2A07B3CD6358}"/>
              </a:ext>
            </a:extLst>
          </p:cNvPr>
          <p:cNvSpPr/>
          <p:nvPr/>
        </p:nvSpPr>
        <p:spPr>
          <a:xfrm>
            <a:off x="488272" y="7918120"/>
            <a:ext cx="2604808" cy="564987"/>
          </a:xfrm>
          <a:prstGeom prst="roundRect">
            <a:avLst/>
          </a:prstGeom>
          <a:noFill/>
          <a:ln>
            <a:solidFill>
              <a:srgbClr val="E3A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23" dirty="0">
                <a:solidFill>
                  <a:schemeClr val="bg2">
                    <a:lumMod val="50000"/>
                  </a:schemeClr>
                </a:solidFill>
              </a:rPr>
              <a:t>1: Clear, Few clouds, Partly cloudy, Partly cloudy</a:t>
            </a:r>
            <a:br>
              <a:rPr lang="en-US" sz="623" dirty="0">
                <a:solidFill>
                  <a:schemeClr val="bg2">
                    <a:lumMod val="50000"/>
                  </a:schemeClr>
                </a:solidFill>
              </a:rPr>
            </a:br>
            <a:r>
              <a:rPr lang="en-US" sz="623" dirty="0">
                <a:solidFill>
                  <a:schemeClr val="bg2">
                    <a:lumMod val="50000"/>
                  </a:schemeClr>
                </a:solidFill>
              </a:rPr>
              <a:t>2: Mist + Cloudy, Mist + Broken clouds, Mist + Few clouds, Mist</a:t>
            </a:r>
          </a:p>
          <a:p>
            <a:r>
              <a:rPr lang="en-US" sz="623" dirty="0">
                <a:solidFill>
                  <a:schemeClr val="bg2">
                    <a:lumMod val="50000"/>
                  </a:schemeClr>
                </a:solidFill>
              </a:rPr>
              <a:t>3: Light Snow, Light Rain + Thunderstorm + Scattered clouds, Light Rain + Scattered clouds</a:t>
            </a:r>
          </a:p>
          <a:p>
            <a:r>
              <a:rPr lang="en-US" sz="623" dirty="0">
                <a:solidFill>
                  <a:schemeClr val="bg2">
                    <a:lumMod val="50000"/>
                  </a:schemeClr>
                </a:solidFill>
              </a:rPr>
              <a:t>4: Heavy Rain + Ice Pallets + Thunderstorm + Mist, Snow + Fog</a:t>
            </a:r>
          </a:p>
        </p:txBody>
      </p:sp>
      <p:pic>
        <p:nvPicPr>
          <p:cNvPr id="4" name="Picture 3">
            <a:extLst>
              <a:ext uri="{FF2B5EF4-FFF2-40B4-BE49-F238E27FC236}">
                <a16:creationId xmlns:a16="http://schemas.microsoft.com/office/drawing/2014/main" id="{8195254E-E553-4D99-8677-D5D5373729DE}"/>
              </a:ext>
            </a:extLst>
          </p:cNvPr>
          <p:cNvPicPr>
            <a:picLocks noChangeAspect="1"/>
          </p:cNvPicPr>
          <p:nvPr/>
        </p:nvPicPr>
        <p:blipFill>
          <a:blip r:embed="rId3"/>
          <a:stretch>
            <a:fillRect/>
          </a:stretch>
        </p:blipFill>
        <p:spPr>
          <a:xfrm>
            <a:off x="147954" y="1424206"/>
            <a:ext cx="3049826" cy="1297939"/>
          </a:xfrm>
          <a:prstGeom prst="rect">
            <a:avLst/>
          </a:prstGeom>
        </p:spPr>
      </p:pic>
      <p:pic>
        <p:nvPicPr>
          <p:cNvPr id="5" name="Picture 4">
            <a:extLst>
              <a:ext uri="{FF2B5EF4-FFF2-40B4-BE49-F238E27FC236}">
                <a16:creationId xmlns:a16="http://schemas.microsoft.com/office/drawing/2014/main" id="{37CD1C28-F068-4B6D-B6B1-4147E0E3CF9F}"/>
              </a:ext>
            </a:extLst>
          </p:cNvPr>
          <p:cNvPicPr>
            <a:picLocks noChangeAspect="1"/>
          </p:cNvPicPr>
          <p:nvPr/>
        </p:nvPicPr>
        <p:blipFill>
          <a:blip r:embed="rId4"/>
          <a:stretch>
            <a:fillRect/>
          </a:stretch>
        </p:blipFill>
        <p:spPr>
          <a:xfrm>
            <a:off x="169037" y="2875021"/>
            <a:ext cx="3066977" cy="1339964"/>
          </a:xfrm>
          <a:prstGeom prst="rect">
            <a:avLst/>
          </a:prstGeom>
        </p:spPr>
      </p:pic>
      <p:pic>
        <p:nvPicPr>
          <p:cNvPr id="6" name="Picture 5">
            <a:extLst>
              <a:ext uri="{FF2B5EF4-FFF2-40B4-BE49-F238E27FC236}">
                <a16:creationId xmlns:a16="http://schemas.microsoft.com/office/drawing/2014/main" id="{207C39E0-F0DB-4432-889E-4C924F9C96AF}"/>
              </a:ext>
            </a:extLst>
          </p:cNvPr>
          <p:cNvPicPr>
            <a:picLocks noChangeAspect="1"/>
          </p:cNvPicPr>
          <p:nvPr/>
        </p:nvPicPr>
        <p:blipFill>
          <a:blip r:embed="rId5"/>
          <a:stretch>
            <a:fillRect/>
          </a:stretch>
        </p:blipFill>
        <p:spPr>
          <a:xfrm>
            <a:off x="3242834" y="2870756"/>
            <a:ext cx="3355416" cy="1395322"/>
          </a:xfrm>
          <a:prstGeom prst="rect">
            <a:avLst/>
          </a:prstGeom>
        </p:spPr>
      </p:pic>
      <p:sp>
        <p:nvSpPr>
          <p:cNvPr id="28" name="Rectangle: Rounded Corners 27">
            <a:extLst>
              <a:ext uri="{FF2B5EF4-FFF2-40B4-BE49-F238E27FC236}">
                <a16:creationId xmlns:a16="http://schemas.microsoft.com/office/drawing/2014/main" id="{37034A50-6291-4035-901E-6A2503483AC8}"/>
              </a:ext>
            </a:extLst>
          </p:cNvPr>
          <p:cNvSpPr/>
          <p:nvPr/>
        </p:nvSpPr>
        <p:spPr>
          <a:xfrm>
            <a:off x="2485602" y="1628706"/>
            <a:ext cx="545441" cy="194362"/>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Sum </a:t>
            </a:r>
          </a:p>
        </p:txBody>
      </p:sp>
      <p:sp>
        <p:nvSpPr>
          <p:cNvPr id="29" name="Rectangle: Rounded Corners 28">
            <a:extLst>
              <a:ext uri="{FF2B5EF4-FFF2-40B4-BE49-F238E27FC236}">
                <a16:creationId xmlns:a16="http://schemas.microsoft.com/office/drawing/2014/main" id="{33259BCC-2DBE-4084-ABCE-1E50BA9A5484}"/>
              </a:ext>
            </a:extLst>
          </p:cNvPr>
          <p:cNvSpPr/>
          <p:nvPr/>
        </p:nvSpPr>
        <p:spPr>
          <a:xfrm>
            <a:off x="431584" y="2947947"/>
            <a:ext cx="545441" cy="194362"/>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Average </a:t>
            </a:r>
          </a:p>
        </p:txBody>
      </p:sp>
      <p:sp>
        <p:nvSpPr>
          <p:cNvPr id="30" name="Rectangle: Rounded Corners 29">
            <a:extLst>
              <a:ext uri="{FF2B5EF4-FFF2-40B4-BE49-F238E27FC236}">
                <a16:creationId xmlns:a16="http://schemas.microsoft.com/office/drawing/2014/main" id="{4C711FF7-6151-4CE6-B7A0-AF02249B5D14}"/>
              </a:ext>
            </a:extLst>
          </p:cNvPr>
          <p:cNvSpPr/>
          <p:nvPr/>
        </p:nvSpPr>
        <p:spPr>
          <a:xfrm>
            <a:off x="4269677" y="2914772"/>
            <a:ext cx="1528516" cy="166898"/>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Registered Rentals against seasons </a:t>
            </a:r>
          </a:p>
        </p:txBody>
      </p:sp>
      <p:sp>
        <p:nvSpPr>
          <p:cNvPr id="23" name="Rectangle: Rounded Corners 22">
            <a:extLst>
              <a:ext uri="{FF2B5EF4-FFF2-40B4-BE49-F238E27FC236}">
                <a16:creationId xmlns:a16="http://schemas.microsoft.com/office/drawing/2014/main" id="{DD24840D-62A6-428C-8471-27654E5F4174}"/>
              </a:ext>
            </a:extLst>
          </p:cNvPr>
          <p:cNvSpPr/>
          <p:nvPr/>
        </p:nvSpPr>
        <p:spPr>
          <a:xfrm>
            <a:off x="3506312" y="2997506"/>
            <a:ext cx="596530" cy="449883"/>
          </a:xfrm>
          <a:prstGeom prst="roundRect">
            <a:avLst/>
          </a:prstGeom>
          <a:noFill/>
          <a:ln>
            <a:solidFill>
              <a:srgbClr val="E3A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23" dirty="0">
                <a:solidFill>
                  <a:schemeClr val="bg2">
                    <a:lumMod val="50000"/>
                  </a:schemeClr>
                </a:solidFill>
              </a:rPr>
              <a:t>1:winter </a:t>
            </a:r>
          </a:p>
          <a:p>
            <a:r>
              <a:rPr lang="en-US" sz="623" dirty="0">
                <a:solidFill>
                  <a:schemeClr val="bg2">
                    <a:lumMod val="50000"/>
                  </a:schemeClr>
                </a:solidFill>
              </a:rPr>
              <a:t>2:spring </a:t>
            </a:r>
          </a:p>
          <a:p>
            <a:r>
              <a:rPr lang="en-US" sz="623" dirty="0">
                <a:solidFill>
                  <a:schemeClr val="bg2">
                    <a:lumMod val="50000"/>
                  </a:schemeClr>
                </a:solidFill>
              </a:rPr>
              <a:t>3:summer </a:t>
            </a:r>
          </a:p>
          <a:p>
            <a:r>
              <a:rPr lang="en-US" sz="623" dirty="0">
                <a:solidFill>
                  <a:schemeClr val="bg2">
                    <a:lumMod val="50000"/>
                  </a:schemeClr>
                </a:solidFill>
              </a:rPr>
              <a:t>4:fall</a:t>
            </a:r>
          </a:p>
        </p:txBody>
      </p:sp>
      <p:sp>
        <p:nvSpPr>
          <p:cNvPr id="31" name="Rectangle 30">
            <a:extLst>
              <a:ext uri="{FF2B5EF4-FFF2-40B4-BE49-F238E27FC236}">
                <a16:creationId xmlns:a16="http://schemas.microsoft.com/office/drawing/2014/main" id="{2D916C1E-795E-411E-B629-6FE0EE0AD951}"/>
              </a:ext>
            </a:extLst>
          </p:cNvPr>
          <p:cNvSpPr/>
          <p:nvPr/>
        </p:nvSpPr>
        <p:spPr>
          <a:xfrm>
            <a:off x="3197781" y="1424206"/>
            <a:ext cx="3355416" cy="1446550"/>
          </a:xfrm>
          <a:prstGeom prst="rect">
            <a:avLst/>
          </a:prstGeom>
        </p:spPr>
        <p:txBody>
          <a:bodyPr wrap="square">
            <a:spAutoFit/>
          </a:bodyPr>
          <a:lstStyle/>
          <a:p>
            <a:r>
              <a:rPr lang="en-US" sz="1100" dirty="0"/>
              <a:t>We looked at the  trends of rentals against wind speed. While in totality the counts are decreasing, on an average the count was increasing. This meant the there is high variance in the counts number for rentals during high wind speed. On further investigation, we found through the below graph that this variance is caused during the summer season, when high wind may not mean bad weather to ride</a:t>
            </a:r>
          </a:p>
        </p:txBody>
      </p:sp>
      <p:sp>
        <p:nvSpPr>
          <p:cNvPr id="32" name="Rectangle 31">
            <a:extLst>
              <a:ext uri="{FF2B5EF4-FFF2-40B4-BE49-F238E27FC236}">
                <a16:creationId xmlns:a16="http://schemas.microsoft.com/office/drawing/2014/main" id="{611758CA-BAE1-4708-9395-BD199AF1D0A4}"/>
              </a:ext>
            </a:extLst>
          </p:cNvPr>
          <p:cNvSpPr/>
          <p:nvPr/>
        </p:nvSpPr>
        <p:spPr>
          <a:xfrm>
            <a:off x="386262" y="4392828"/>
            <a:ext cx="2706818" cy="202020"/>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Season vs Rentals</a:t>
            </a:r>
          </a:p>
        </p:txBody>
      </p:sp>
      <p:sp>
        <p:nvSpPr>
          <p:cNvPr id="33" name="Rectangle 32">
            <a:extLst>
              <a:ext uri="{FF2B5EF4-FFF2-40B4-BE49-F238E27FC236}">
                <a16:creationId xmlns:a16="http://schemas.microsoft.com/office/drawing/2014/main" id="{7AA0F749-2A0F-4188-8734-2338AE8F6EDB}"/>
              </a:ext>
            </a:extLst>
          </p:cNvPr>
          <p:cNvSpPr/>
          <p:nvPr/>
        </p:nvSpPr>
        <p:spPr>
          <a:xfrm>
            <a:off x="3429000" y="4394007"/>
            <a:ext cx="3124196" cy="233170"/>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Weather vs Rentals</a:t>
            </a:r>
          </a:p>
        </p:txBody>
      </p:sp>
      <p:pic>
        <p:nvPicPr>
          <p:cNvPr id="34" name="Picture 33">
            <a:extLst>
              <a:ext uri="{FF2B5EF4-FFF2-40B4-BE49-F238E27FC236}">
                <a16:creationId xmlns:a16="http://schemas.microsoft.com/office/drawing/2014/main" id="{F4E2F17E-00AB-44C3-8F87-304056095188}"/>
              </a:ext>
            </a:extLst>
          </p:cNvPr>
          <p:cNvPicPr>
            <a:picLocks noChangeAspect="1"/>
          </p:cNvPicPr>
          <p:nvPr/>
        </p:nvPicPr>
        <p:blipFill>
          <a:blip r:embed="rId6"/>
          <a:stretch>
            <a:fillRect/>
          </a:stretch>
        </p:blipFill>
        <p:spPr>
          <a:xfrm>
            <a:off x="311150" y="4744519"/>
            <a:ext cx="2781930" cy="1180704"/>
          </a:xfrm>
          <a:prstGeom prst="rect">
            <a:avLst/>
          </a:prstGeom>
        </p:spPr>
      </p:pic>
      <p:pic>
        <p:nvPicPr>
          <p:cNvPr id="35" name="Picture 34">
            <a:extLst>
              <a:ext uri="{FF2B5EF4-FFF2-40B4-BE49-F238E27FC236}">
                <a16:creationId xmlns:a16="http://schemas.microsoft.com/office/drawing/2014/main" id="{54FACA96-67A5-4C14-AD73-E59E1C1135C8}"/>
              </a:ext>
            </a:extLst>
          </p:cNvPr>
          <p:cNvPicPr>
            <a:picLocks noChangeAspect="1"/>
          </p:cNvPicPr>
          <p:nvPr/>
        </p:nvPicPr>
        <p:blipFill>
          <a:blip r:embed="rId7"/>
          <a:stretch>
            <a:fillRect/>
          </a:stretch>
        </p:blipFill>
        <p:spPr>
          <a:xfrm>
            <a:off x="3429000" y="4714715"/>
            <a:ext cx="2883023" cy="1279449"/>
          </a:xfrm>
          <a:prstGeom prst="rect">
            <a:avLst/>
          </a:prstGeom>
        </p:spPr>
      </p:pic>
      <p:pic>
        <p:nvPicPr>
          <p:cNvPr id="36" name="Picture 35">
            <a:extLst>
              <a:ext uri="{FF2B5EF4-FFF2-40B4-BE49-F238E27FC236}">
                <a16:creationId xmlns:a16="http://schemas.microsoft.com/office/drawing/2014/main" id="{8A0A0007-9907-4F34-9FC8-6140FF360620}"/>
              </a:ext>
            </a:extLst>
          </p:cNvPr>
          <p:cNvPicPr>
            <a:picLocks noChangeAspect="1"/>
          </p:cNvPicPr>
          <p:nvPr/>
        </p:nvPicPr>
        <p:blipFill>
          <a:blip r:embed="rId8"/>
          <a:stretch>
            <a:fillRect/>
          </a:stretch>
        </p:blipFill>
        <p:spPr>
          <a:xfrm>
            <a:off x="3322733" y="6034114"/>
            <a:ext cx="3024801" cy="1283249"/>
          </a:xfrm>
          <a:prstGeom prst="rect">
            <a:avLst/>
          </a:prstGeom>
        </p:spPr>
      </p:pic>
      <p:pic>
        <p:nvPicPr>
          <p:cNvPr id="37" name="Picture 36">
            <a:extLst>
              <a:ext uri="{FF2B5EF4-FFF2-40B4-BE49-F238E27FC236}">
                <a16:creationId xmlns:a16="http://schemas.microsoft.com/office/drawing/2014/main" id="{8FD27326-55A8-470C-A2CC-C1DBF2EC6E68}"/>
              </a:ext>
            </a:extLst>
          </p:cNvPr>
          <p:cNvPicPr>
            <a:picLocks noChangeAspect="1"/>
          </p:cNvPicPr>
          <p:nvPr/>
        </p:nvPicPr>
        <p:blipFill>
          <a:blip r:embed="rId9"/>
          <a:stretch>
            <a:fillRect/>
          </a:stretch>
        </p:blipFill>
        <p:spPr>
          <a:xfrm>
            <a:off x="3322733" y="7357314"/>
            <a:ext cx="2989290" cy="1289158"/>
          </a:xfrm>
          <a:prstGeom prst="rect">
            <a:avLst/>
          </a:prstGeom>
        </p:spPr>
      </p:pic>
      <p:sp>
        <p:nvSpPr>
          <p:cNvPr id="38" name="Rectangle 37">
            <a:extLst>
              <a:ext uri="{FF2B5EF4-FFF2-40B4-BE49-F238E27FC236}">
                <a16:creationId xmlns:a16="http://schemas.microsoft.com/office/drawing/2014/main" id="{EA7AD9DA-7D63-46DF-B4AD-CB0205DD01C6}"/>
              </a:ext>
            </a:extLst>
          </p:cNvPr>
          <p:cNvSpPr/>
          <p:nvPr/>
        </p:nvSpPr>
        <p:spPr>
          <a:xfrm>
            <a:off x="545977" y="6017018"/>
            <a:ext cx="2461325" cy="1785104"/>
          </a:xfrm>
          <a:prstGeom prst="rect">
            <a:avLst/>
          </a:prstGeom>
        </p:spPr>
        <p:txBody>
          <a:bodyPr wrap="square">
            <a:spAutoFit/>
          </a:bodyPr>
          <a:lstStyle/>
          <a:p>
            <a:r>
              <a:rPr lang="en-US" sz="1100" dirty="0"/>
              <a:t>Summer and Spring are the favorite seasons for the bike renters.</a:t>
            </a:r>
          </a:p>
          <a:p>
            <a:endParaRPr lang="en-US" sz="1100" dirty="0"/>
          </a:p>
          <a:p>
            <a:r>
              <a:rPr lang="en-US" sz="1100" dirty="0"/>
              <a:t>Rentals on working days see more drastic dip in rentals with worsening of weather. Where as non working day rentals and casual rentals don’t have that significant drop unless the conditions are extreme</a:t>
            </a:r>
          </a:p>
          <a:p>
            <a:endParaRPr lang="en-US" sz="1100" dirty="0"/>
          </a:p>
        </p:txBody>
      </p:sp>
      <p:sp>
        <p:nvSpPr>
          <p:cNvPr id="39" name="Rectangle: Rounded Corners 38">
            <a:extLst>
              <a:ext uri="{FF2B5EF4-FFF2-40B4-BE49-F238E27FC236}">
                <a16:creationId xmlns:a16="http://schemas.microsoft.com/office/drawing/2014/main" id="{97584F7E-C4B6-488B-8DE2-79BBC6E39710}"/>
              </a:ext>
            </a:extLst>
          </p:cNvPr>
          <p:cNvSpPr/>
          <p:nvPr/>
        </p:nvSpPr>
        <p:spPr>
          <a:xfrm>
            <a:off x="5139753" y="6395212"/>
            <a:ext cx="941451" cy="1774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Registered Rentals</a:t>
            </a:r>
          </a:p>
        </p:txBody>
      </p:sp>
      <p:sp>
        <p:nvSpPr>
          <p:cNvPr id="40" name="Rectangle: Rounded Corners 39">
            <a:extLst>
              <a:ext uri="{FF2B5EF4-FFF2-40B4-BE49-F238E27FC236}">
                <a16:creationId xmlns:a16="http://schemas.microsoft.com/office/drawing/2014/main" id="{6B904854-3238-4568-B163-ED918185C32E}"/>
              </a:ext>
            </a:extLst>
          </p:cNvPr>
          <p:cNvSpPr/>
          <p:nvPr/>
        </p:nvSpPr>
        <p:spPr>
          <a:xfrm>
            <a:off x="5172304" y="7740673"/>
            <a:ext cx="941451" cy="1774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Casual Rentals</a:t>
            </a:r>
          </a:p>
        </p:txBody>
      </p:sp>
    </p:spTree>
    <p:extLst>
      <p:ext uri="{BB962C8B-B14F-4D97-AF65-F5344CB8AC3E}">
        <p14:creationId xmlns:p14="http://schemas.microsoft.com/office/powerpoint/2010/main" val="123161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1F3CB066-E6E2-4DEA-BD85-50BD520A3654}"/>
              </a:ext>
            </a:extLst>
          </p:cNvPr>
          <p:cNvPicPr>
            <a:picLocks noChangeAspect="1"/>
          </p:cNvPicPr>
          <p:nvPr/>
        </p:nvPicPr>
        <p:blipFill>
          <a:blip r:embed="rId2">
            <a:alphaModFix amt="5000"/>
          </a:blip>
          <a:stretch>
            <a:fillRect/>
          </a:stretch>
        </p:blipFill>
        <p:spPr>
          <a:xfrm>
            <a:off x="68251" y="82078"/>
            <a:ext cx="7370903" cy="5537200"/>
          </a:xfrm>
          <a:prstGeom prst="rect">
            <a:avLst/>
          </a:prstGeom>
        </p:spPr>
      </p:pic>
      <p:sp>
        <p:nvSpPr>
          <p:cNvPr id="18" name="Arrow: Pentagon 17">
            <a:extLst>
              <a:ext uri="{FF2B5EF4-FFF2-40B4-BE49-F238E27FC236}">
                <a16:creationId xmlns:a16="http://schemas.microsoft.com/office/drawing/2014/main" id="{483884CB-DF1C-4F04-A6A3-B6F1508D4F48}"/>
              </a:ext>
            </a:extLst>
          </p:cNvPr>
          <p:cNvSpPr/>
          <p:nvPr/>
        </p:nvSpPr>
        <p:spPr>
          <a:xfrm>
            <a:off x="0" y="554132"/>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Applying Models</a:t>
            </a:r>
          </a:p>
        </p:txBody>
      </p:sp>
      <p:sp>
        <p:nvSpPr>
          <p:cNvPr id="19" name="Rectangle 18">
            <a:extLst>
              <a:ext uri="{FF2B5EF4-FFF2-40B4-BE49-F238E27FC236}">
                <a16:creationId xmlns:a16="http://schemas.microsoft.com/office/drawing/2014/main" id="{226062A0-6DF8-4539-A695-F4513B2F8401}"/>
              </a:ext>
            </a:extLst>
          </p:cNvPr>
          <p:cNvSpPr/>
          <p:nvPr/>
        </p:nvSpPr>
        <p:spPr>
          <a:xfrm>
            <a:off x="282242" y="1420006"/>
            <a:ext cx="6293515" cy="20065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Linear Regression with Cross Validation</a:t>
            </a:r>
          </a:p>
        </p:txBody>
      </p:sp>
      <p:sp>
        <p:nvSpPr>
          <p:cNvPr id="20" name="Rectangle 19">
            <a:extLst>
              <a:ext uri="{FF2B5EF4-FFF2-40B4-BE49-F238E27FC236}">
                <a16:creationId xmlns:a16="http://schemas.microsoft.com/office/drawing/2014/main" id="{F1EB455A-1E35-4404-9E22-F1512780C91F}"/>
              </a:ext>
            </a:extLst>
          </p:cNvPr>
          <p:cNvSpPr/>
          <p:nvPr/>
        </p:nvSpPr>
        <p:spPr>
          <a:xfrm>
            <a:off x="158553" y="920169"/>
            <a:ext cx="6417204" cy="430887"/>
          </a:xfrm>
          <a:prstGeom prst="rect">
            <a:avLst/>
          </a:prstGeom>
        </p:spPr>
        <p:txBody>
          <a:bodyPr wrap="square">
            <a:spAutoFit/>
          </a:bodyPr>
          <a:lstStyle/>
          <a:p>
            <a:r>
              <a:rPr lang="en-US" sz="1100" dirty="0"/>
              <a:t>As instructed during presentation, we implemented al the models separately for casual and registered rentals,  against running models for the combined count</a:t>
            </a:r>
          </a:p>
        </p:txBody>
      </p:sp>
      <p:pic>
        <p:nvPicPr>
          <p:cNvPr id="12" name="Picture 11">
            <a:extLst>
              <a:ext uri="{FF2B5EF4-FFF2-40B4-BE49-F238E27FC236}">
                <a16:creationId xmlns:a16="http://schemas.microsoft.com/office/drawing/2014/main" id="{CB04C8F6-0BD4-476B-9308-F2435C5C6437}"/>
              </a:ext>
            </a:extLst>
          </p:cNvPr>
          <p:cNvPicPr>
            <a:picLocks noChangeAspect="1"/>
          </p:cNvPicPr>
          <p:nvPr/>
        </p:nvPicPr>
        <p:blipFill>
          <a:blip r:embed="rId3"/>
          <a:stretch>
            <a:fillRect/>
          </a:stretch>
        </p:blipFill>
        <p:spPr>
          <a:xfrm>
            <a:off x="282242" y="1848994"/>
            <a:ext cx="2914869" cy="631208"/>
          </a:xfrm>
          <a:prstGeom prst="rect">
            <a:avLst/>
          </a:prstGeom>
        </p:spPr>
      </p:pic>
      <p:pic>
        <p:nvPicPr>
          <p:cNvPr id="21" name="Picture 20">
            <a:extLst>
              <a:ext uri="{FF2B5EF4-FFF2-40B4-BE49-F238E27FC236}">
                <a16:creationId xmlns:a16="http://schemas.microsoft.com/office/drawing/2014/main" id="{55DA4775-3024-481C-A001-5F6935637DB7}"/>
              </a:ext>
            </a:extLst>
          </p:cNvPr>
          <p:cNvPicPr>
            <a:picLocks noChangeAspect="1"/>
          </p:cNvPicPr>
          <p:nvPr/>
        </p:nvPicPr>
        <p:blipFill>
          <a:blip r:embed="rId4"/>
          <a:stretch>
            <a:fillRect/>
          </a:stretch>
        </p:blipFill>
        <p:spPr>
          <a:xfrm>
            <a:off x="3429000" y="1846745"/>
            <a:ext cx="2895043" cy="631208"/>
          </a:xfrm>
          <a:prstGeom prst="rect">
            <a:avLst/>
          </a:prstGeom>
        </p:spPr>
      </p:pic>
      <p:sp>
        <p:nvSpPr>
          <p:cNvPr id="22" name="Rectangle 21">
            <a:extLst>
              <a:ext uri="{FF2B5EF4-FFF2-40B4-BE49-F238E27FC236}">
                <a16:creationId xmlns:a16="http://schemas.microsoft.com/office/drawing/2014/main" id="{5C670342-4FA4-4E20-87BA-1BF35411092E}"/>
              </a:ext>
            </a:extLst>
          </p:cNvPr>
          <p:cNvSpPr/>
          <p:nvPr/>
        </p:nvSpPr>
        <p:spPr>
          <a:xfrm>
            <a:off x="305429" y="2683689"/>
            <a:ext cx="6293515" cy="20065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Ridge Regression</a:t>
            </a:r>
          </a:p>
        </p:txBody>
      </p:sp>
      <p:pic>
        <p:nvPicPr>
          <p:cNvPr id="23" name="Picture 22">
            <a:extLst>
              <a:ext uri="{FF2B5EF4-FFF2-40B4-BE49-F238E27FC236}">
                <a16:creationId xmlns:a16="http://schemas.microsoft.com/office/drawing/2014/main" id="{DCB884DB-7819-431C-B640-B6A5107446F8}"/>
              </a:ext>
            </a:extLst>
          </p:cNvPr>
          <p:cNvPicPr>
            <a:picLocks noChangeAspect="1"/>
          </p:cNvPicPr>
          <p:nvPr/>
        </p:nvPicPr>
        <p:blipFill rotWithShape="1">
          <a:blip r:embed="rId5"/>
          <a:srcRect l="14002" t="680" b="1"/>
          <a:stretch/>
        </p:blipFill>
        <p:spPr>
          <a:xfrm>
            <a:off x="389967" y="3230495"/>
            <a:ext cx="2745323" cy="472068"/>
          </a:xfrm>
          <a:prstGeom prst="rect">
            <a:avLst/>
          </a:prstGeom>
        </p:spPr>
      </p:pic>
      <p:pic>
        <p:nvPicPr>
          <p:cNvPr id="25" name="Picture 24">
            <a:extLst>
              <a:ext uri="{FF2B5EF4-FFF2-40B4-BE49-F238E27FC236}">
                <a16:creationId xmlns:a16="http://schemas.microsoft.com/office/drawing/2014/main" id="{4D4C1910-967B-44E1-B938-B17E496E3891}"/>
              </a:ext>
            </a:extLst>
          </p:cNvPr>
          <p:cNvPicPr>
            <a:picLocks noChangeAspect="1"/>
          </p:cNvPicPr>
          <p:nvPr/>
        </p:nvPicPr>
        <p:blipFill>
          <a:blip r:embed="rId6"/>
          <a:stretch>
            <a:fillRect/>
          </a:stretch>
        </p:blipFill>
        <p:spPr>
          <a:xfrm>
            <a:off x="3122134" y="3230495"/>
            <a:ext cx="3192328" cy="472067"/>
          </a:xfrm>
          <a:prstGeom prst="rect">
            <a:avLst/>
          </a:prstGeom>
        </p:spPr>
      </p:pic>
      <p:sp>
        <p:nvSpPr>
          <p:cNvPr id="26" name="Rectangle: Rounded Corners 25">
            <a:extLst>
              <a:ext uri="{FF2B5EF4-FFF2-40B4-BE49-F238E27FC236}">
                <a16:creationId xmlns:a16="http://schemas.microsoft.com/office/drawing/2014/main" id="{5D8E1A46-2180-4E44-97F7-62A0065CA99C}"/>
              </a:ext>
            </a:extLst>
          </p:cNvPr>
          <p:cNvSpPr/>
          <p:nvPr/>
        </p:nvSpPr>
        <p:spPr>
          <a:xfrm>
            <a:off x="1215890" y="2968695"/>
            <a:ext cx="941451" cy="1774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Registered Rentals</a:t>
            </a:r>
          </a:p>
        </p:txBody>
      </p:sp>
      <p:sp>
        <p:nvSpPr>
          <p:cNvPr id="27" name="Rectangle: Rounded Corners 26">
            <a:extLst>
              <a:ext uri="{FF2B5EF4-FFF2-40B4-BE49-F238E27FC236}">
                <a16:creationId xmlns:a16="http://schemas.microsoft.com/office/drawing/2014/main" id="{15819D7E-F328-4E30-B33A-C655525AD5DB}"/>
              </a:ext>
            </a:extLst>
          </p:cNvPr>
          <p:cNvSpPr/>
          <p:nvPr/>
        </p:nvSpPr>
        <p:spPr>
          <a:xfrm>
            <a:off x="4361470" y="2968695"/>
            <a:ext cx="941451" cy="1774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Casual Rentals</a:t>
            </a:r>
          </a:p>
        </p:txBody>
      </p:sp>
      <p:sp>
        <p:nvSpPr>
          <p:cNvPr id="28" name="Rectangle 27">
            <a:extLst>
              <a:ext uri="{FF2B5EF4-FFF2-40B4-BE49-F238E27FC236}">
                <a16:creationId xmlns:a16="http://schemas.microsoft.com/office/drawing/2014/main" id="{6754F2A1-37D9-4503-99D4-A6AAB3B7E0D6}"/>
              </a:ext>
            </a:extLst>
          </p:cNvPr>
          <p:cNvSpPr/>
          <p:nvPr/>
        </p:nvSpPr>
        <p:spPr>
          <a:xfrm>
            <a:off x="282243" y="3848060"/>
            <a:ext cx="6293515" cy="20065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Lasso Regression</a:t>
            </a:r>
          </a:p>
        </p:txBody>
      </p:sp>
      <p:pic>
        <p:nvPicPr>
          <p:cNvPr id="29" name="Picture 28">
            <a:extLst>
              <a:ext uri="{FF2B5EF4-FFF2-40B4-BE49-F238E27FC236}">
                <a16:creationId xmlns:a16="http://schemas.microsoft.com/office/drawing/2014/main" id="{FCD4CF58-0C90-48B5-9E55-4D3CD5658AD5}"/>
              </a:ext>
            </a:extLst>
          </p:cNvPr>
          <p:cNvPicPr>
            <a:picLocks noChangeAspect="1"/>
          </p:cNvPicPr>
          <p:nvPr/>
        </p:nvPicPr>
        <p:blipFill>
          <a:blip r:embed="rId7"/>
          <a:stretch>
            <a:fillRect/>
          </a:stretch>
        </p:blipFill>
        <p:spPr>
          <a:xfrm>
            <a:off x="434433" y="4473075"/>
            <a:ext cx="2739516" cy="472067"/>
          </a:xfrm>
          <a:prstGeom prst="rect">
            <a:avLst/>
          </a:prstGeom>
        </p:spPr>
      </p:pic>
      <p:pic>
        <p:nvPicPr>
          <p:cNvPr id="30" name="Picture 29">
            <a:extLst>
              <a:ext uri="{FF2B5EF4-FFF2-40B4-BE49-F238E27FC236}">
                <a16:creationId xmlns:a16="http://schemas.microsoft.com/office/drawing/2014/main" id="{C2A8BEE3-45B7-4630-B15B-44EE71F3609D}"/>
              </a:ext>
            </a:extLst>
          </p:cNvPr>
          <p:cNvPicPr>
            <a:picLocks noChangeAspect="1"/>
          </p:cNvPicPr>
          <p:nvPr/>
        </p:nvPicPr>
        <p:blipFill>
          <a:blip r:embed="rId8"/>
          <a:stretch>
            <a:fillRect/>
          </a:stretch>
        </p:blipFill>
        <p:spPr>
          <a:xfrm>
            <a:off x="3160793" y="4473075"/>
            <a:ext cx="3192328" cy="472067"/>
          </a:xfrm>
          <a:prstGeom prst="rect">
            <a:avLst/>
          </a:prstGeom>
        </p:spPr>
      </p:pic>
      <p:sp>
        <p:nvSpPr>
          <p:cNvPr id="31" name="Rectangle: Rounded Corners 30">
            <a:extLst>
              <a:ext uri="{FF2B5EF4-FFF2-40B4-BE49-F238E27FC236}">
                <a16:creationId xmlns:a16="http://schemas.microsoft.com/office/drawing/2014/main" id="{DFA28A91-A43D-4AAC-9BC4-B61D3C2CF108}"/>
              </a:ext>
            </a:extLst>
          </p:cNvPr>
          <p:cNvSpPr/>
          <p:nvPr/>
        </p:nvSpPr>
        <p:spPr>
          <a:xfrm>
            <a:off x="1248254" y="4218845"/>
            <a:ext cx="941451" cy="1774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Registered Rentals</a:t>
            </a:r>
          </a:p>
        </p:txBody>
      </p:sp>
      <p:sp>
        <p:nvSpPr>
          <p:cNvPr id="32" name="Rectangle: Rounded Corners 31">
            <a:extLst>
              <a:ext uri="{FF2B5EF4-FFF2-40B4-BE49-F238E27FC236}">
                <a16:creationId xmlns:a16="http://schemas.microsoft.com/office/drawing/2014/main" id="{C5BA7200-03C3-4D8C-B3C0-05342867100A}"/>
              </a:ext>
            </a:extLst>
          </p:cNvPr>
          <p:cNvSpPr/>
          <p:nvPr/>
        </p:nvSpPr>
        <p:spPr>
          <a:xfrm>
            <a:off x="4393834" y="4218845"/>
            <a:ext cx="941451" cy="1774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Casual Rentals</a:t>
            </a:r>
          </a:p>
        </p:txBody>
      </p:sp>
      <p:sp>
        <p:nvSpPr>
          <p:cNvPr id="33" name="Rectangle 32">
            <a:extLst>
              <a:ext uri="{FF2B5EF4-FFF2-40B4-BE49-F238E27FC236}">
                <a16:creationId xmlns:a16="http://schemas.microsoft.com/office/drawing/2014/main" id="{BC2284D6-D61C-4BA0-A850-04A61E7B4EF1}"/>
              </a:ext>
            </a:extLst>
          </p:cNvPr>
          <p:cNvSpPr/>
          <p:nvPr/>
        </p:nvSpPr>
        <p:spPr>
          <a:xfrm>
            <a:off x="282242" y="5098521"/>
            <a:ext cx="6293515" cy="200654"/>
          </a:xfrm>
          <a:prstGeom prst="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9" dirty="0">
                <a:latin typeface="Arial Rounded MT Bold" panose="020F0704030504030204" pitchFamily="34" charset="0"/>
              </a:rPr>
              <a:t>Polynomials Regression</a:t>
            </a:r>
          </a:p>
        </p:txBody>
      </p:sp>
      <p:pic>
        <p:nvPicPr>
          <p:cNvPr id="34" name="Picture 33">
            <a:extLst>
              <a:ext uri="{FF2B5EF4-FFF2-40B4-BE49-F238E27FC236}">
                <a16:creationId xmlns:a16="http://schemas.microsoft.com/office/drawing/2014/main" id="{05610C12-C09B-4C81-8170-FC47849F96CF}"/>
              </a:ext>
            </a:extLst>
          </p:cNvPr>
          <p:cNvPicPr>
            <a:picLocks noChangeAspect="1"/>
          </p:cNvPicPr>
          <p:nvPr/>
        </p:nvPicPr>
        <p:blipFill>
          <a:blip r:embed="rId9"/>
          <a:stretch>
            <a:fillRect/>
          </a:stretch>
        </p:blipFill>
        <p:spPr>
          <a:xfrm>
            <a:off x="1347978" y="5491513"/>
            <a:ext cx="1536328" cy="472067"/>
          </a:xfrm>
          <a:prstGeom prst="rect">
            <a:avLst/>
          </a:prstGeom>
        </p:spPr>
      </p:pic>
      <p:pic>
        <p:nvPicPr>
          <p:cNvPr id="35" name="Picture 34">
            <a:extLst>
              <a:ext uri="{FF2B5EF4-FFF2-40B4-BE49-F238E27FC236}">
                <a16:creationId xmlns:a16="http://schemas.microsoft.com/office/drawing/2014/main" id="{9ACB5E0F-30AE-403A-AF9C-8D8385140BBC}"/>
              </a:ext>
            </a:extLst>
          </p:cNvPr>
          <p:cNvPicPr>
            <a:picLocks noChangeAspect="1"/>
          </p:cNvPicPr>
          <p:nvPr/>
        </p:nvPicPr>
        <p:blipFill>
          <a:blip r:embed="rId10"/>
          <a:stretch>
            <a:fillRect/>
          </a:stretch>
        </p:blipFill>
        <p:spPr>
          <a:xfrm>
            <a:off x="3991767" y="5488759"/>
            <a:ext cx="1536328" cy="472067"/>
          </a:xfrm>
          <a:prstGeom prst="rect">
            <a:avLst/>
          </a:prstGeom>
        </p:spPr>
      </p:pic>
      <p:sp>
        <p:nvSpPr>
          <p:cNvPr id="36" name="Rectangle: Rounded Corners 35">
            <a:extLst>
              <a:ext uri="{FF2B5EF4-FFF2-40B4-BE49-F238E27FC236}">
                <a16:creationId xmlns:a16="http://schemas.microsoft.com/office/drawing/2014/main" id="{A8F3C85F-A66C-4E31-B44F-5EB7F4FE26D5}"/>
              </a:ext>
            </a:extLst>
          </p:cNvPr>
          <p:cNvSpPr/>
          <p:nvPr/>
        </p:nvSpPr>
        <p:spPr>
          <a:xfrm>
            <a:off x="859179" y="5446864"/>
            <a:ext cx="941451" cy="1774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Registered Rentals</a:t>
            </a:r>
          </a:p>
        </p:txBody>
      </p:sp>
      <p:sp>
        <p:nvSpPr>
          <p:cNvPr id="37" name="Rectangle: Rounded Corners 36">
            <a:extLst>
              <a:ext uri="{FF2B5EF4-FFF2-40B4-BE49-F238E27FC236}">
                <a16:creationId xmlns:a16="http://schemas.microsoft.com/office/drawing/2014/main" id="{B9610670-3744-47A5-8D73-881C534CBD2B}"/>
              </a:ext>
            </a:extLst>
          </p:cNvPr>
          <p:cNvSpPr/>
          <p:nvPr/>
        </p:nvSpPr>
        <p:spPr>
          <a:xfrm>
            <a:off x="3502970" y="5452554"/>
            <a:ext cx="941451" cy="177447"/>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92" dirty="0"/>
              <a:t>Casual Rentals</a:t>
            </a:r>
          </a:p>
        </p:txBody>
      </p:sp>
      <p:pic>
        <p:nvPicPr>
          <p:cNvPr id="38" name="Picture 37">
            <a:extLst>
              <a:ext uri="{FF2B5EF4-FFF2-40B4-BE49-F238E27FC236}">
                <a16:creationId xmlns:a16="http://schemas.microsoft.com/office/drawing/2014/main" id="{04654F89-5758-4420-A283-B102BE97F198}"/>
              </a:ext>
            </a:extLst>
          </p:cNvPr>
          <p:cNvPicPr>
            <a:picLocks noChangeAspect="1"/>
          </p:cNvPicPr>
          <p:nvPr/>
        </p:nvPicPr>
        <p:blipFill>
          <a:blip r:embed="rId11"/>
          <a:stretch>
            <a:fillRect/>
          </a:stretch>
        </p:blipFill>
        <p:spPr>
          <a:xfrm>
            <a:off x="1199407" y="6241027"/>
            <a:ext cx="4211157" cy="2644867"/>
          </a:xfrm>
          <a:prstGeom prst="rect">
            <a:avLst/>
          </a:prstGeom>
        </p:spPr>
      </p:pic>
    </p:spTree>
    <p:extLst>
      <p:ext uri="{BB962C8B-B14F-4D97-AF65-F5344CB8AC3E}">
        <p14:creationId xmlns:p14="http://schemas.microsoft.com/office/powerpoint/2010/main" val="96843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DAB29-1957-4701-BC96-E71E8B4EA229}"/>
              </a:ext>
            </a:extLst>
          </p:cNvPr>
          <p:cNvPicPr>
            <a:picLocks noChangeAspect="1"/>
          </p:cNvPicPr>
          <p:nvPr/>
        </p:nvPicPr>
        <p:blipFill>
          <a:blip r:embed="rId2">
            <a:alphaModFix amt="5000"/>
          </a:blip>
          <a:stretch>
            <a:fillRect/>
          </a:stretch>
        </p:blipFill>
        <p:spPr>
          <a:xfrm>
            <a:off x="0" y="-201832"/>
            <a:ext cx="7028113" cy="5279688"/>
          </a:xfrm>
          <a:prstGeom prst="rect">
            <a:avLst/>
          </a:prstGeom>
        </p:spPr>
      </p:pic>
      <p:sp>
        <p:nvSpPr>
          <p:cNvPr id="2" name="Arrow: Pentagon 1">
            <a:extLst>
              <a:ext uri="{FF2B5EF4-FFF2-40B4-BE49-F238E27FC236}">
                <a16:creationId xmlns:a16="http://schemas.microsoft.com/office/drawing/2014/main" id="{E21C6D22-89B4-4D8F-8185-D89B505E9E45}"/>
              </a:ext>
            </a:extLst>
          </p:cNvPr>
          <p:cNvSpPr/>
          <p:nvPr/>
        </p:nvSpPr>
        <p:spPr>
          <a:xfrm>
            <a:off x="0" y="512184"/>
            <a:ext cx="2243590" cy="297905"/>
          </a:xfrm>
          <a:prstGeom prst="homePlate">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85" dirty="0">
                <a:latin typeface="Arial Rounded MT Bold" panose="020F0704030504030204" pitchFamily="34" charset="0"/>
              </a:rPr>
              <a:t>Conclusion</a:t>
            </a:r>
          </a:p>
        </p:txBody>
      </p:sp>
      <p:sp>
        <p:nvSpPr>
          <p:cNvPr id="5" name="Rectangle: Rounded Corners 4">
            <a:extLst>
              <a:ext uri="{FF2B5EF4-FFF2-40B4-BE49-F238E27FC236}">
                <a16:creationId xmlns:a16="http://schemas.microsoft.com/office/drawing/2014/main" id="{89658534-EF58-4DAE-8B8B-3D9E162F7E1E}"/>
              </a:ext>
            </a:extLst>
          </p:cNvPr>
          <p:cNvSpPr/>
          <p:nvPr/>
        </p:nvSpPr>
        <p:spPr>
          <a:xfrm>
            <a:off x="224298" y="1190113"/>
            <a:ext cx="5802923" cy="2506927"/>
          </a:xfrm>
          <a:prstGeom prst="roundRect">
            <a:avLst/>
          </a:prstGeom>
          <a:noFill/>
          <a:ln>
            <a:solidFill>
              <a:srgbClr val="FFC000"/>
            </a:solidFill>
          </a:ln>
        </p:spPr>
        <p:txBody>
          <a:bodyPr wrap="square">
            <a:spAutoFit/>
          </a:bodyPr>
          <a:lstStyle/>
          <a:p>
            <a:r>
              <a:rPr lang="en-US" sz="831" dirty="0">
                <a:solidFill>
                  <a:srgbClr val="000000"/>
                </a:solidFill>
              </a:rPr>
              <a:t>We looked at the hourly data of Bike rentals collected for two years. After proper EDA certain data engineering steps were taken which lead to average to good test-train scores for all the. Amongst all the models </a:t>
            </a:r>
            <a:r>
              <a:rPr lang="en-US" sz="831" b="1" dirty="0">
                <a:solidFill>
                  <a:srgbClr val="000000"/>
                </a:solidFill>
              </a:rPr>
              <a:t>Lasso Regression</a:t>
            </a:r>
            <a:r>
              <a:rPr lang="en-US" sz="831" dirty="0">
                <a:solidFill>
                  <a:srgbClr val="000000"/>
                </a:solidFill>
              </a:rPr>
              <a:t> was the best. When fitted on the whole dataset it gave score of 0.85252 for alpha = 0.1</a:t>
            </a:r>
          </a:p>
          <a:p>
            <a:endParaRPr lang="en-US" sz="831" dirty="0">
              <a:solidFill>
                <a:srgbClr val="000000"/>
              </a:solidFill>
            </a:endParaRPr>
          </a:p>
          <a:p>
            <a:r>
              <a:rPr lang="en-US" sz="831" dirty="0">
                <a:solidFill>
                  <a:srgbClr val="000000"/>
                </a:solidFill>
              </a:rPr>
              <a:t>Going further with quest to have better learning I plan to implement random forest, and boosting techniques for probable better solution. </a:t>
            </a:r>
          </a:p>
          <a:p>
            <a:endParaRPr lang="en-US" sz="831" dirty="0">
              <a:solidFill>
                <a:srgbClr val="000000"/>
              </a:solidFill>
            </a:endParaRPr>
          </a:p>
          <a:p>
            <a:r>
              <a:rPr lang="en-US" sz="831" dirty="0">
                <a:solidFill>
                  <a:srgbClr val="000000"/>
                </a:solidFill>
              </a:rPr>
              <a:t>As instructed the task of evaluating models and looking trends for casual and registered rentals separately proved to be a better decision than doing everything over the total rental counts. </a:t>
            </a:r>
          </a:p>
          <a:p>
            <a:endParaRPr lang="en-US" sz="831" dirty="0">
              <a:solidFill>
                <a:srgbClr val="000000"/>
              </a:solidFill>
            </a:endParaRPr>
          </a:p>
          <a:p>
            <a:r>
              <a:rPr lang="en-US" sz="831" dirty="0">
                <a:solidFill>
                  <a:srgbClr val="000000"/>
                </a:solidFill>
              </a:rPr>
              <a:t>The model accuracy scores are still less. To improve them we may try to collect geo spatial data, like rental location, classification of location (like residential area, college are, corporate park), renter’s traits, and physically availability factors .</a:t>
            </a:r>
          </a:p>
          <a:p>
            <a:endParaRPr lang="en-US" sz="831" dirty="0">
              <a:solidFill>
                <a:srgbClr val="000000"/>
              </a:solidFill>
            </a:endParaRPr>
          </a:p>
          <a:p>
            <a:r>
              <a:rPr lang="en-US" sz="831" dirty="0">
                <a:solidFill>
                  <a:srgbClr val="000000"/>
                </a:solidFill>
              </a:rPr>
              <a:t>Thanks </a:t>
            </a:r>
          </a:p>
          <a:p>
            <a:endParaRPr lang="en-US" sz="831" dirty="0">
              <a:solidFill>
                <a:srgbClr val="000000"/>
              </a:solidFill>
            </a:endParaRPr>
          </a:p>
          <a:p>
            <a:r>
              <a:rPr lang="en-US" sz="831" dirty="0">
                <a:solidFill>
                  <a:srgbClr val="000000"/>
                </a:solidFill>
              </a:rPr>
              <a:t>Nitansh Gupta</a:t>
            </a:r>
          </a:p>
          <a:p>
            <a:endParaRPr lang="en-US" sz="831" dirty="0">
              <a:solidFill>
                <a:srgbClr val="000000"/>
              </a:solidFill>
            </a:endParaRPr>
          </a:p>
        </p:txBody>
      </p:sp>
    </p:spTree>
    <p:extLst>
      <p:ext uri="{BB962C8B-B14F-4D97-AF65-F5344CB8AC3E}">
        <p14:creationId xmlns:p14="http://schemas.microsoft.com/office/powerpoint/2010/main" val="3842321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6522</TotalTime>
  <Words>963</Words>
  <Application>Microsoft Office PowerPoint</Application>
  <PresentationFormat>On-screen Show (4:3)</PresentationFormat>
  <Paragraphs>149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Abadi</vt: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Nitansh Gupta</dc:creator>
  <cp:lastModifiedBy>Nitansh Gupta</cp:lastModifiedBy>
  <cp:revision>69</cp:revision>
  <dcterms:created xsi:type="dcterms:W3CDTF">2019-11-20T02:44:46Z</dcterms:created>
  <dcterms:modified xsi:type="dcterms:W3CDTF">2019-12-06T23:34:10Z</dcterms:modified>
</cp:coreProperties>
</file>