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a688e7e1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7a688e7e1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7a688e7e1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7a688e7e1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7bb0f05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7bb0f055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7a688e7e1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7a688e7e1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7bb0f05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7bb0f05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7bc85be2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7bc85be2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7a688e7e1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7a688e7e1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7a688e7e1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7a688e7e1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a688e7e1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7a688e7e1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7a688e7e1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7a688e7e1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a688e7e1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a688e7e1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bb0f055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bb0f055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a688e7e1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7a688e7e1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bb0f055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7bb0f055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a688e7e1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7a688e7e1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7a688e7e1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7a688e7e1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keras.io/examples/graph/mpnn-molecular-graphs/" TargetMode="External"/><Relationship Id="rId3" Type="http://schemas.openxmlformats.org/officeDocument/2006/relationships/hyperlink" Target="https://doi.org/10.1093/bib/bbac075" TargetMode="External"/><Relationship Id="rId7" Type="http://schemas.openxmlformats.org/officeDocument/2006/relationships/hyperlink" Target="https://github.com/KristinaPreuer/DeepSynerg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93/bioinformatics/btx806" TargetMode="External"/><Relationship Id="rId5" Type="http://schemas.openxmlformats.org/officeDocument/2006/relationships/hyperlink" Target="https://doi.org/10.3389/fchem.2019.00509" TargetMode="External"/><Relationship Id="rId10" Type="http://schemas.openxmlformats.org/officeDocument/2006/relationships/hyperlink" Target="https://jhoonline.biomedcentral.com/articles/10.1186/s13045-020-00850-0" TargetMode="External"/><Relationship Id="rId4" Type="http://schemas.openxmlformats.org/officeDocument/2006/relationships/hyperlink" Target="https://doi.org/10.1158/1535-7163.MCT-15-0843" TargetMode="External"/><Relationship Id="rId9" Type="http://schemas.openxmlformats.org/officeDocument/2006/relationships/hyperlink" Target="https://github.com/tkipf/pyg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x80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109450" y="347875"/>
            <a:ext cx="8885700" cy="11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 b="1"/>
              <a:t>Cancer Drug Synergy Prediction using Graph Convolutional Neural Networks</a:t>
            </a:r>
            <a:endParaRPr sz="3380" b="1"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5652875" y="2834125"/>
            <a:ext cx="3179400" cy="19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Group 2</a:t>
            </a:r>
            <a:endParaRPr sz="1800" b="1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Nitanshu Joshi</a:t>
            </a:r>
            <a:endParaRPr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Dhanusha Duraiyan</a:t>
            </a:r>
            <a:endParaRPr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Supriya Bidanta</a:t>
            </a:r>
            <a:endParaRPr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Farzaneh Behzadnia</a:t>
            </a:r>
            <a:endParaRPr sz="18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Paveethran Swaminathan</a:t>
            </a:r>
            <a:endParaRPr sz="1800"/>
          </a:p>
        </p:txBody>
      </p:sp>
      <p:sp>
        <p:nvSpPr>
          <p:cNvPr id="132" name="Google Shape;132;p25"/>
          <p:cNvSpPr txBox="1"/>
          <p:nvPr/>
        </p:nvSpPr>
        <p:spPr>
          <a:xfrm>
            <a:off x="2129025" y="1605475"/>
            <a:ext cx="4691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Machine Learning in Bioinformatics (INFO-I 529)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			Spring 2022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0" y="2282575"/>
            <a:ext cx="4043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468500" y="159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Flow of Modelling </a:t>
            </a:r>
            <a:endParaRPr b="1"/>
          </a:p>
        </p:txBody>
      </p:sp>
      <p:sp>
        <p:nvSpPr>
          <p:cNvPr id="195" name="Google Shape;195;p34"/>
          <p:cNvSpPr/>
          <p:nvPr/>
        </p:nvSpPr>
        <p:spPr>
          <a:xfrm rot="5400000">
            <a:off x="760013" y="1135625"/>
            <a:ext cx="792000" cy="607800"/>
          </a:xfrm>
          <a:prstGeom prst="flowChartAlternateProcess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b="1"/>
              <a:t>A</a:t>
            </a:r>
            <a:endParaRPr b="1"/>
          </a:p>
        </p:txBody>
      </p:sp>
      <p:sp>
        <p:nvSpPr>
          <p:cNvPr id="196" name="Google Shape;196;p34"/>
          <p:cNvSpPr/>
          <p:nvPr/>
        </p:nvSpPr>
        <p:spPr>
          <a:xfrm>
            <a:off x="2137225" y="1135613"/>
            <a:ext cx="1238700" cy="607800"/>
          </a:xfrm>
          <a:prstGeom prst="flowChartAlternateProcess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MPNN</a:t>
            </a:r>
            <a:endParaRPr b="1"/>
          </a:p>
        </p:txBody>
      </p:sp>
      <p:sp>
        <p:nvSpPr>
          <p:cNvPr id="197" name="Google Shape;197;p34"/>
          <p:cNvSpPr/>
          <p:nvPr/>
        </p:nvSpPr>
        <p:spPr>
          <a:xfrm rot="5400000">
            <a:off x="736625" y="1808250"/>
            <a:ext cx="838800" cy="607800"/>
          </a:xfrm>
          <a:prstGeom prst="flowChartAlternateProcess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B</a:t>
            </a:r>
            <a:endParaRPr b="1"/>
          </a:p>
        </p:txBody>
      </p:sp>
      <p:sp>
        <p:nvSpPr>
          <p:cNvPr id="198" name="Google Shape;198;p34"/>
          <p:cNvSpPr/>
          <p:nvPr/>
        </p:nvSpPr>
        <p:spPr>
          <a:xfrm>
            <a:off x="2237025" y="3179550"/>
            <a:ext cx="1238700" cy="607800"/>
          </a:xfrm>
          <a:prstGeom prst="flowChartAlternateProcess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MGCN</a:t>
            </a:r>
            <a:endParaRPr b="1"/>
          </a:p>
        </p:txBody>
      </p:sp>
      <p:sp>
        <p:nvSpPr>
          <p:cNvPr id="199" name="Google Shape;199;p34"/>
          <p:cNvSpPr/>
          <p:nvPr/>
        </p:nvSpPr>
        <p:spPr>
          <a:xfrm rot="5400000">
            <a:off x="596075" y="3181650"/>
            <a:ext cx="1238700" cy="607800"/>
          </a:xfrm>
          <a:prstGeom prst="flowChartAlternateProcess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4"/>
          <p:cNvSpPr txBox="1"/>
          <p:nvPr/>
        </p:nvSpPr>
        <p:spPr>
          <a:xfrm>
            <a:off x="180350" y="1130225"/>
            <a:ext cx="392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R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 rot="5399198">
            <a:off x="548759" y="3177719"/>
            <a:ext cx="128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Cancer Cell Line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" name="Google Shape;202;p34"/>
          <p:cNvCxnSpPr>
            <a:stCxn id="195" idx="0"/>
            <a:endCxn id="196" idx="1"/>
          </p:cNvCxnSpPr>
          <p:nvPr/>
        </p:nvCxnSpPr>
        <p:spPr>
          <a:xfrm>
            <a:off x="1459913" y="1439525"/>
            <a:ext cx="67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34"/>
          <p:cNvCxnSpPr>
            <a:stCxn id="197" idx="0"/>
            <a:endCxn id="204" idx="1"/>
          </p:cNvCxnSpPr>
          <p:nvPr/>
        </p:nvCxnSpPr>
        <p:spPr>
          <a:xfrm>
            <a:off x="1459925" y="2112150"/>
            <a:ext cx="677400" cy="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34"/>
          <p:cNvCxnSpPr>
            <a:stCxn id="201" idx="0"/>
            <a:endCxn id="198" idx="1"/>
          </p:cNvCxnSpPr>
          <p:nvPr/>
        </p:nvCxnSpPr>
        <p:spPr>
          <a:xfrm rot="10800000" flipH="1">
            <a:off x="1499609" y="3483419"/>
            <a:ext cx="7374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34"/>
          <p:cNvSpPr/>
          <p:nvPr/>
        </p:nvSpPr>
        <p:spPr>
          <a:xfrm>
            <a:off x="7259825" y="1887525"/>
            <a:ext cx="1667400" cy="8388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</a:t>
            </a:r>
            <a:r>
              <a:rPr lang="en" sz="1500" b="1"/>
              <a:t>Synergy Score</a:t>
            </a:r>
            <a:endParaRPr sz="1500" b="1"/>
          </a:p>
        </p:txBody>
      </p:sp>
      <p:sp>
        <p:nvSpPr>
          <p:cNvPr id="207" name="Google Shape;207;p34"/>
          <p:cNvSpPr txBox="1"/>
          <p:nvPr/>
        </p:nvSpPr>
        <p:spPr>
          <a:xfrm rot="1008932">
            <a:off x="5086013" y="1561165"/>
            <a:ext cx="1628116" cy="4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 rot="-2022810">
            <a:off x="5164687" y="2989944"/>
            <a:ext cx="1627990" cy="4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4"/>
          <p:cNvSpPr/>
          <p:nvPr/>
        </p:nvSpPr>
        <p:spPr>
          <a:xfrm>
            <a:off x="5797775" y="1217650"/>
            <a:ext cx="361800" cy="3918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5797775" y="1864338"/>
            <a:ext cx="361800" cy="3918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5797775" y="2511038"/>
            <a:ext cx="361800" cy="3918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5797775" y="3106950"/>
            <a:ext cx="361800" cy="3918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34"/>
          <p:cNvCxnSpPr>
            <a:stCxn id="214" idx="3"/>
            <a:endCxn id="209" idx="2"/>
          </p:cNvCxnSpPr>
          <p:nvPr/>
        </p:nvCxnSpPr>
        <p:spPr>
          <a:xfrm rot="10800000" flipH="1">
            <a:off x="5017725" y="1413500"/>
            <a:ext cx="780000" cy="109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4"/>
          <p:cNvCxnSpPr>
            <a:stCxn id="214" idx="3"/>
            <a:endCxn id="210" idx="2"/>
          </p:cNvCxnSpPr>
          <p:nvPr/>
        </p:nvCxnSpPr>
        <p:spPr>
          <a:xfrm rot="10800000" flipH="1">
            <a:off x="5017725" y="2060300"/>
            <a:ext cx="780000" cy="4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4"/>
          <p:cNvCxnSpPr>
            <a:stCxn id="214" idx="3"/>
            <a:endCxn id="211" idx="2"/>
          </p:cNvCxnSpPr>
          <p:nvPr/>
        </p:nvCxnSpPr>
        <p:spPr>
          <a:xfrm>
            <a:off x="5017725" y="2507000"/>
            <a:ext cx="780000" cy="1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4"/>
          <p:cNvCxnSpPr>
            <a:stCxn id="214" idx="3"/>
            <a:endCxn id="212" idx="2"/>
          </p:cNvCxnSpPr>
          <p:nvPr/>
        </p:nvCxnSpPr>
        <p:spPr>
          <a:xfrm>
            <a:off x="5017725" y="2507000"/>
            <a:ext cx="780000" cy="7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4"/>
          <p:cNvCxnSpPr>
            <a:stCxn id="198" idx="3"/>
            <a:endCxn id="214" idx="1"/>
          </p:cNvCxnSpPr>
          <p:nvPr/>
        </p:nvCxnSpPr>
        <p:spPr>
          <a:xfrm rot="10800000" flipH="1">
            <a:off x="3475725" y="2506950"/>
            <a:ext cx="577500" cy="9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34"/>
          <p:cNvSpPr/>
          <p:nvPr/>
        </p:nvSpPr>
        <p:spPr>
          <a:xfrm>
            <a:off x="4053225" y="1040300"/>
            <a:ext cx="964500" cy="2933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Drug A +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Drug B +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Cell-line Embeddings</a:t>
            </a:r>
            <a:endParaRPr b="1"/>
          </a:p>
        </p:txBody>
      </p:sp>
      <p:sp>
        <p:nvSpPr>
          <p:cNvPr id="204" name="Google Shape;204;p34"/>
          <p:cNvSpPr/>
          <p:nvPr/>
        </p:nvSpPr>
        <p:spPr>
          <a:xfrm>
            <a:off x="2137213" y="1822313"/>
            <a:ext cx="1238700" cy="607800"/>
          </a:xfrm>
          <a:prstGeom prst="flowChartAlternateProcess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MPNN</a:t>
            </a:r>
            <a:endParaRPr b="1"/>
          </a:p>
        </p:txBody>
      </p:sp>
      <p:cxnSp>
        <p:nvCxnSpPr>
          <p:cNvPr id="219" name="Google Shape;219;p34"/>
          <p:cNvCxnSpPr>
            <a:stCxn id="196" idx="3"/>
            <a:endCxn id="214" idx="1"/>
          </p:cNvCxnSpPr>
          <p:nvPr/>
        </p:nvCxnSpPr>
        <p:spPr>
          <a:xfrm>
            <a:off x="3375925" y="1439513"/>
            <a:ext cx="677400" cy="10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34"/>
          <p:cNvCxnSpPr>
            <a:stCxn id="204" idx="3"/>
            <a:endCxn id="214" idx="1"/>
          </p:cNvCxnSpPr>
          <p:nvPr/>
        </p:nvCxnSpPr>
        <p:spPr>
          <a:xfrm>
            <a:off x="3375913" y="2126213"/>
            <a:ext cx="677400" cy="38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34"/>
          <p:cNvCxnSpPr>
            <a:stCxn id="209" idx="6"/>
            <a:endCxn id="206" idx="1"/>
          </p:cNvCxnSpPr>
          <p:nvPr/>
        </p:nvCxnSpPr>
        <p:spPr>
          <a:xfrm>
            <a:off x="6159575" y="1413550"/>
            <a:ext cx="1100400" cy="8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34"/>
          <p:cNvCxnSpPr>
            <a:stCxn id="210" idx="6"/>
            <a:endCxn id="206" idx="1"/>
          </p:cNvCxnSpPr>
          <p:nvPr/>
        </p:nvCxnSpPr>
        <p:spPr>
          <a:xfrm>
            <a:off x="6159575" y="2060238"/>
            <a:ext cx="1100400" cy="2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34"/>
          <p:cNvCxnSpPr>
            <a:stCxn id="211" idx="6"/>
            <a:endCxn id="206" idx="1"/>
          </p:cNvCxnSpPr>
          <p:nvPr/>
        </p:nvCxnSpPr>
        <p:spPr>
          <a:xfrm rot="10800000" flipH="1">
            <a:off x="6159575" y="2307038"/>
            <a:ext cx="1100400" cy="39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4"/>
          <p:cNvCxnSpPr>
            <a:stCxn id="212" idx="6"/>
            <a:endCxn id="206" idx="1"/>
          </p:cNvCxnSpPr>
          <p:nvPr/>
        </p:nvCxnSpPr>
        <p:spPr>
          <a:xfrm rot="10800000" flipH="1">
            <a:off x="6159575" y="2306850"/>
            <a:ext cx="1100400" cy="9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4"/>
          <p:cNvSpPr txBox="1"/>
          <p:nvPr/>
        </p:nvSpPr>
        <p:spPr>
          <a:xfrm>
            <a:off x="230600" y="2755650"/>
            <a:ext cx="291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7305425" y="1213475"/>
            <a:ext cx="15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      RESULT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Model: Activation Functions</a:t>
            </a:r>
            <a:endParaRPr b="1"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688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ReLU: (</a:t>
            </a:r>
            <a:r>
              <a:rPr lang="en" sz="1400" dirty="0">
                <a:solidFill>
                  <a:srgbClr val="202124"/>
                </a:solidFill>
                <a:highlight>
                  <a:srgbClr val="FFFFFF"/>
                </a:highlight>
              </a:rPr>
              <a:t>rectified linear activation unit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f(x) = max(0, x)</a:t>
            </a:r>
            <a:endParaRPr dirty="0"/>
          </a:p>
        </p:txBody>
      </p:sp>
      <p:sp>
        <p:nvSpPr>
          <p:cNvPr id="233" name="Google Shape;233;p35"/>
          <p:cNvSpPr txBox="1">
            <a:spLocks noGrp="1"/>
          </p:cNvSpPr>
          <p:nvPr>
            <p:ph type="body" idx="4294967295"/>
          </p:nvPr>
        </p:nvSpPr>
        <p:spPr>
          <a:xfrm>
            <a:off x="5454650" y="1230313"/>
            <a:ext cx="3689350" cy="3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TanH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25" y="2049950"/>
            <a:ext cx="3007126" cy="22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925" y="2000500"/>
            <a:ext cx="4349060" cy="22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/>
        </p:nvSpPr>
        <p:spPr>
          <a:xfrm>
            <a:off x="4820975" y="4305300"/>
            <a:ext cx="399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https://www.researchgate.net/figure/Commonly-used-activation-functions-a-Sigmoid-b-Tanh-c-ReLU-and-d-LReLU_fig3_335845675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311700" y="4305300"/>
            <a:ext cx="386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https://machinelearningmastery.com/wp-content/uploads/2018/10/Line-Plot-of-Rectified-Linear-Activation-for-Negative-and-Positive-Inputs.png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Results: Training Curve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800" y="1110775"/>
            <a:ext cx="3426491" cy="23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/>
        </p:nvSpPr>
        <p:spPr>
          <a:xfrm>
            <a:off x="6398300" y="3427650"/>
            <a:ext cx="180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Number of Epochs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 rot="-5400000">
            <a:off x="4280800" y="2069113"/>
            <a:ext cx="18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Mean Squared Error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875" y="1110775"/>
            <a:ext cx="3377668" cy="23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/>
        </p:nvSpPr>
        <p:spPr>
          <a:xfrm>
            <a:off x="1680525" y="3427650"/>
            <a:ext cx="180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Number of Epochs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 rot="-5400000">
            <a:off x="-314125" y="2122138"/>
            <a:ext cx="18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Mean Squared Error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42399-77D1-F883-2A2F-0CC424E24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32" y="1066493"/>
            <a:ext cx="3453273" cy="23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0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Results: Predictions</a:t>
            </a:r>
            <a:endParaRPr b="1"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9925"/>
            <a:ext cx="4969551" cy="37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/>
        </p:nvSpPr>
        <p:spPr>
          <a:xfrm>
            <a:off x="4969550" y="1503325"/>
            <a:ext cx="3614011" cy="1548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Training (MSE) = </a:t>
            </a:r>
            <a:r>
              <a:rPr lang="en" sz="17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318.786</a:t>
            </a:r>
            <a:endParaRPr sz="1700" b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Testing (MSE) = </a:t>
            </a:r>
            <a:r>
              <a:rPr lang="en" sz="17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160.579</a:t>
            </a:r>
            <a:endParaRPr sz="1700" b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Testing R-Squared Value</a:t>
            </a:r>
            <a:r>
              <a:rPr lang="en" sz="17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17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0.354</a:t>
            </a:r>
            <a:endParaRPr sz="13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Conclusion:</a:t>
            </a:r>
            <a:endParaRPr b="1"/>
          </a:p>
        </p:txBody>
      </p:sp>
      <p:sp>
        <p:nvSpPr>
          <p:cNvPr id="261" name="Google Shape;261;p38"/>
          <p:cNvSpPr txBox="1"/>
          <p:nvPr/>
        </p:nvSpPr>
        <p:spPr>
          <a:xfrm>
            <a:off x="532450" y="1017800"/>
            <a:ext cx="7695300" cy="3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We have developed a novel graph based deep learning method to predict synergy scores.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Since it requires more number of epochs, this method showed difficulty in generalizing on novel drugs-cell line combination when trained on lower parameters. Also, need to look at other activation functions and also decay weights in some epochs.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We’ve demonstrated that this method can also perform decent enough on external unseen test dataset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Overall, with more improvement, this could be a valuable tool for selecting drug-combinations for cancer cell-lines.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Limitations</a:t>
            </a:r>
            <a:endParaRPr b="1"/>
          </a:p>
        </p:txBody>
      </p:sp>
      <p:sp>
        <p:nvSpPr>
          <p:cNvPr id="267" name="Google Shape;267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large number of epochs (at-least 500) to get a good convergence.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Due to the complexity of the model, it requires too much computational time for training.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the dataset has only a limited number of different drugs and cell lines all methods show difficulties to generalize well across novel drugs and cell lines.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Evaluating performance of ML models on individual cancer-cell types.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the models are extremely complex, their interpretability is difficult.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6FB7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6FB7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https://doi.org/10.1093/bib/bbac075</a:t>
            </a:r>
            <a:endParaRPr sz="1400">
              <a:solidFill>
                <a:srgbClr val="006F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6FB7"/>
              </a:buClr>
              <a:buSzPts val="1400"/>
              <a:buChar char="●"/>
            </a:pPr>
            <a:r>
              <a:rPr lang="en" sz="1400">
                <a:solidFill>
                  <a:srgbClr val="006FB7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https://doi.org/10.1158/1535-7163.MCT-15-0843</a:t>
            </a:r>
            <a:r>
              <a:rPr lang="en" sz="1400">
                <a:solidFill>
                  <a:srgbClr val="006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400">
              <a:solidFill>
                <a:srgbClr val="006F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6FB7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6FB7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https://doi.org/10.3389/fchem.2019.00509</a:t>
            </a:r>
            <a:endParaRPr sz="1400">
              <a:solidFill>
                <a:srgbClr val="006F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6FB7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6FB7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https://doi.org/10.1093/bioinformatics/btx806</a:t>
            </a:r>
            <a:endParaRPr sz="1400">
              <a:solidFill>
                <a:srgbClr val="006F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6FB7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6FB7"/>
                </a:solidFill>
                <a:highlight>
                  <a:schemeClr val="lt1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https://www.nature.com/articles/s41598-021-90923-y</a:t>
            </a:r>
            <a:endParaRPr sz="1400">
              <a:solidFill>
                <a:srgbClr val="006F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6FB7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6FB7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https://github.com/KristinaPreuer/DeepSynergy</a:t>
            </a:r>
            <a:endParaRPr sz="1400">
              <a:solidFill>
                <a:srgbClr val="006FB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6FB7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6FB7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https://keras.io/examples/graph/mpnn-molecular-graphs/</a:t>
            </a:r>
            <a:endParaRPr sz="1400">
              <a:solidFill>
                <a:srgbClr val="006FB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6FB7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6FB7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https://github.com/tkipf/pygcn</a:t>
            </a:r>
            <a:endParaRPr sz="1400">
              <a:solidFill>
                <a:srgbClr val="006FB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6FB7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6FB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http://snap.stanford.edu/deepnetbio-ismb/ipynb/Graph+Convolutional+Prediction+of+Protein+Interactions+in+Yeast.html</a:t>
            </a:r>
            <a:endParaRPr sz="1400">
              <a:solidFill>
                <a:srgbClr val="006FB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6FB7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6FB7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https://jhoonline.biomedcentral.com/articles/10.1186/s13045-020-00850-0</a:t>
            </a:r>
            <a:endParaRPr sz="1400">
              <a:solidFill>
                <a:srgbClr val="006F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A → Specific response for A on cell line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Drug B → Specific response for B on cell line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Synergy of A and B →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Combined response of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A and B on cell line.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i="1"/>
              <a:t>Synergy could be additive or inhibitive.</a:t>
            </a:r>
            <a:endParaRPr sz="1500" i="1"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875" y="2243830"/>
            <a:ext cx="4941050" cy="246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predict synergy-scores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Naive method: based on clinical experiences -  trial and error method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High-throughput Screening (HTS)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Machine learning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Research Paper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9020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synergistic drug pairs for a particular cancer type is important for improving efficacy of anticancer treatment.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sample: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two compounds + a cell line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A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[Kristina Preuer, Richard P I Lewis, Sepp Hochreiter, Andreas Bender, Krishna C Bulusu, Günter Klambauer, DeepSynergy: predicting anti-cancer drug synergy with Deep Learning, </a:t>
            </a:r>
            <a:r>
              <a:rPr lang="en" sz="1200" i="1">
                <a:solidFill>
                  <a:srgbClr val="2A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Bioinformatics</a:t>
            </a:r>
            <a:r>
              <a:rPr lang="en" sz="1200">
                <a:solidFill>
                  <a:srgbClr val="2A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Volume 34, Issue 9, 01 May 2018, Pages 1538–1546, </a:t>
            </a:r>
            <a:r>
              <a:rPr lang="en" sz="1200">
                <a:solidFill>
                  <a:srgbClr val="006FB7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https://doi.org/10.1093/bioinformatics/btx806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075" y="689850"/>
            <a:ext cx="2979475" cy="28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Data: </a:t>
            </a:r>
            <a:r>
              <a:rPr lang="en"/>
              <a:t>Main Drug Data with Synergy Scores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Drug details:  http://www.bioinf.jku.at/software/DeepSynergy/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88425"/>
            <a:ext cx="9144000" cy="1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20057"/>
            <a:ext cx="9143999" cy="170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00" y="2981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Data: </a:t>
            </a:r>
            <a:r>
              <a:rPr lang="en"/>
              <a:t>Cancer Cell Line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Cell line:  https://sites.broadinstitute.org/ccle/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4350"/>
            <a:ext cx="8839200" cy="199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Data: </a:t>
            </a:r>
            <a:r>
              <a:rPr lang="en"/>
              <a:t>Protein-Protein Interactions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PPI: https://snap.stanford.edu/biodata/datasets/10000/10000-PP-Pathways.html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500" y="1714375"/>
            <a:ext cx="1557660" cy="3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Performance Metrics</a:t>
            </a:r>
            <a:endParaRPr b="1"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Mean Squared Error (MSE)</a:t>
            </a:r>
            <a:r>
              <a:rPr lang="en" sz="2600"/>
              <a:t>:                                                     </a:t>
            </a:r>
            <a:r>
              <a:rPr lang="en" sz="2600" b="1"/>
              <a:t>R2 Score</a:t>
            </a:r>
            <a:r>
              <a:rPr lang="en" sz="2600"/>
              <a:t>: </a:t>
            </a:r>
            <a:endParaRPr sz="2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20"/>
              <a:t>(Image Source: https://emilia-orellana44.medium.com/not-nice-square-error-2d18c248391c)</a:t>
            </a:r>
            <a:endParaRPr sz="132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8075"/>
            <a:ext cx="4062601" cy="18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9088" y="1766875"/>
            <a:ext cx="19526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 Architecture</a:t>
            </a:r>
            <a:endParaRPr b="1"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Graph Neural Network - Message Passing Neural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Molecular Graph Convolutional Neural Network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a feed forward neural network that takes input from these two embeddings and predicts a synergy score.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751</Words>
  <Application>Microsoft Office PowerPoint</Application>
  <PresentationFormat>On-screen Show (16:9)</PresentationFormat>
  <Paragraphs>117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Times New Roman</vt:lpstr>
      <vt:lpstr>Roboto</vt:lpstr>
      <vt:lpstr>Arial</vt:lpstr>
      <vt:lpstr>Simple Light</vt:lpstr>
      <vt:lpstr>Cancer Drug Synergy Prediction using Graph Convolutional Neural Networks</vt:lpstr>
      <vt:lpstr>Introduction</vt:lpstr>
      <vt:lpstr>Methods to predict synergy-scores</vt:lpstr>
      <vt:lpstr>Primary Research Paper</vt:lpstr>
      <vt:lpstr>Data: Main Drug Data with Synergy Scores</vt:lpstr>
      <vt:lpstr>Data: Cancer Cell Line</vt:lpstr>
      <vt:lpstr>Data: Protein-Protein Interactions</vt:lpstr>
      <vt:lpstr>Performance Metrics</vt:lpstr>
      <vt:lpstr>Model Architecture</vt:lpstr>
      <vt:lpstr>Flow of Modelling </vt:lpstr>
      <vt:lpstr>Model: Activation Functions</vt:lpstr>
      <vt:lpstr>Results: Training Curve </vt:lpstr>
      <vt:lpstr>PowerPoint Presentation</vt:lpstr>
      <vt:lpstr>Results: Predictions</vt:lpstr>
      <vt:lpstr>Conclusion:</vt:lpstr>
      <vt:lpstr>Limitations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Drug Synergy Prediction using Graph Convolutional Neural Networks</dc:title>
  <cp:lastModifiedBy>Nitanshu Joshi</cp:lastModifiedBy>
  <cp:revision>4</cp:revision>
  <dcterms:modified xsi:type="dcterms:W3CDTF">2023-08-21T08:52:41Z</dcterms:modified>
</cp:coreProperties>
</file>