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84" r:id="rId8"/>
    <p:sldId id="285" r:id="rId9"/>
    <p:sldId id="270" r:id="rId10"/>
    <p:sldId id="286" r:id="rId11"/>
    <p:sldId id="271" r:id="rId12"/>
    <p:sldId id="272" r:id="rId13"/>
    <p:sldId id="273" r:id="rId14"/>
    <p:sldId id="274" r:id="rId15"/>
    <p:sldId id="281" r:id="rId16"/>
    <p:sldId id="287" r:id="rId17"/>
    <p:sldId id="283" r:id="rId18"/>
    <p:sldId id="282"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4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FCA79C-6ECD-8943-8A29-9AE09A17CC36}" type="datetimeFigureOut">
              <a:rPr lang="en-US" smtClean="0"/>
              <a:t>3/12/14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337722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CA79C-6ECD-8943-8A29-9AE09A17CC36}" type="datetimeFigureOut">
              <a:rPr lang="en-US" smtClean="0"/>
              <a:t>3/12/14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423189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CA79C-6ECD-8943-8A29-9AE09A17CC36}" type="datetimeFigureOut">
              <a:rPr lang="en-US" smtClean="0"/>
              <a:t>3/12/14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90709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CA79C-6ECD-8943-8A29-9AE09A17CC36}" type="datetimeFigureOut">
              <a:rPr lang="en-US" smtClean="0"/>
              <a:t>3/12/14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206870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FCA79C-6ECD-8943-8A29-9AE09A17CC36}" type="datetimeFigureOut">
              <a:rPr lang="en-US" smtClean="0"/>
              <a:t>3/12/14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339986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FCA79C-6ECD-8943-8A29-9AE09A17CC36}" type="datetimeFigureOut">
              <a:rPr lang="en-US" smtClean="0"/>
              <a:t>3/12/14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117459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FCA79C-6ECD-8943-8A29-9AE09A17CC36}" type="datetimeFigureOut">
              <a:rPr lang="en-US" smtClean="0"/>
              <a:t>3/12/14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59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FCA79C-6ECD-8943-8A29-9AE09A17CC36}" type="datetimeFigureOut">
              <a:rPr lang="en-US" smtClean="0"/>
              <a:t>3/12/14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143227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CA79C-6ECD-8943-8A29-9AE09A17CC36}" type="datetimeFigureOut">
              <a:rPr lang="en-US" smtClean="0"/>
              <a:t>3/12/14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25882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CA79C-6ECD-8943-8A29-9AE09A17CC36}" type="datetimeFigureOut">
              <a:rPr lang="en-US" smtClean="0"/>
              <a:t>3/12/14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400742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CA79C-6ECD-8943-8A29-9AE09A17CC36}" type="datetimeFigureOut">
              <a:rPr lang="en-US" smtClean="0"/>
              <a:t>3/12/14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62E3B-91EE-794F-B3C1-E1C59B61B3BA}" type="slidenum">
              <a:rPr lang="en-US" smtClean="0"/>
              <a:t>‹#›</a:t>
            </a:fld>
            <a:endParaRPr lang="en-US"/>
          </a:p>
        </p:txBody>
      </p:sp>
    </p:spTree>
    <p:extLst>
      <p:ext uri="{BB962C8B-B14F-4D97-AF65-F5344CB8AC3E}">
        <p14:creationId xmlns:p14="http://schemas.microsoft.com/office/powerpoint/2010/main" val="5585973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CA79C-6ECD-8943-8A29-9AE09A17CC36}" type="datetimeFigureOut">
              <a:rPr lang="en-US" smtClean="0"/>
              <a:t>3/12/14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62E3B-91EE-794F-B3C1-E1C59B61B3BA}" type="slidenum">
              <a:rPr lang="en-US" smtClean="0"/>
              <a:t>‹#›</a:t>
            </a:fld>
            <a:endParaRPr lang="en-US"/>
          </a:p>
        </p:txBody>
      </p:sp>
    </p:spTree>
    <p:extLst>
      <p:ext uri="{BB962C8B-B14F-4D97-AF65-F5344CB8AC3E}">
        <p14:creationId xmlns:p14="http://schemas.microsoft.com/office/powerpoint/2010/main" val="4037750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book" TargetMode="External"/><Relationship Id="rId3" Type="http://schemas.openxmlformats.org/officeDocument/2006/relationships/hyperlink" Target="http://nvie.com/posts/a-successful-git-branching-mod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ideas</a:t>
            </a:r>
            <a:endParaRPr lang="en-US" dirty="0"/>
          </a:p>
        </p:txBody>
      </p:sp>
      <p:sp>
        <p:nvSpPr>
          <p:cNvPr id="3" name="Subtitle 2"/>
          <p:cNvSpPr>
            <a:spLocks noGrp="1"/>
          </p:cNvSpPr>
          <p:nvPr>
            <p:ph type="subTitle" idx="1"/>
          </p:nvPr>
        </p:nvSpPr>
        <p:spPr>
          <a:xfrm>
            <a:off x="426629" y="3519118"/>
            <a:ext cx="8363914" cy="558478"/>
          </a:xfrm>
        </p:spPr>
        <p:txBody>
          <a:bodyPr>
            <a:normAutofit/>
          </a:bodyPr>
          <a:lstStyle/>
          <a:p>
            <a:r>
              <a:rPr lang="en-US" sz="2800" dirty="0" smtClean="0"/>
              <a:t>Suggestions for the Team based on experience so far</a:t>
            </a:r>
            <a:endParaRPr lang="en-US" sz="2800" dirty="0"/>
          </a:p>
        </p:txBody>
      </p:sp>
      <p:sp>
        <p:nvSpPr>
          <p:cNvPr id="4" name="Subtitle 2"/>
          <p:cNvSpPr txBox="1">
            <a:spLocks/>
          </p:cNvSpPr>
          <p:nvPr/>
        </p:nvSpPr>
        <p:spPr>
          <a:xfrm>
            <a:off x="7284923" y="5714587"/>
            <a:ext cx="1284879" cy="69448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400" dirty="0" smtClean="0"/>
              <a:t>Iurii Cartev</a:t>
            </a:r>
          </a:p>
          <a:p>
            <a:pPr algn="l"/>
            <a:r>
              <a:rPr lang="en-US" sz="1400" dirty="0" smtClean="0"/>
              <a:t>07.17.2013</a:t>
            </a:r>
            <a:endParaRPr lang="en-US" sz="1400" dirty="0"/>
          </a:p>
        </p:txBody>
      </p:sp>
    </p:spTree>
    <p:extLst>
      <p:ext uri="{BB962C8B-B14F-4D97-AF65-F5344CB8AC3E}">
        <p14:creationId xmlns:p14="http://schemas.microsoft.com/office/powerpoint/2010/main" val="14851281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03423"/>
          </a:xfrm>
        </p:spPr>
        <p:txBody>
          <a:bodyPr>
            <a:normAutofit/>
          </a:bodyPr>
          <a:lstStyle/>
          <a:p>
            <a:pPr algn="l"/>
            <a:r>
              <a:rPr lang="en-US" dirty="0"/>
              <a:t>4</a:t>
            </a:r>
            <a:r>
              <a:rPr lang="en-US" dirty="0" smtClean="0"/>
              <a:t>. Rebase / cherry-pick + merge</a:t>
            </a:r>
            <a:endParaRPr lang="en-US" dirty="0"/>
          </a:p>
        </p:txBody>
      </p:sp>
      <p:sp>
        <p:nvSpPr>
          <p:cNvPr id="3" name="Content Placeholder 2"/>
          <p:cNvSpPr>
            <a:spLocks noGrp="1"/>
          </p:cNvSpPr>
          <p:nvPr>
            <p:ph idx="1"/>
          </p:nvPr>
        </p:nvSpPr>
        <p:spPr>
          <a:xfrm>
            <a:off x="457200" y="1484051"/>
            <a:ext cx="8229600" cy="4880540"/>
          </a:xfrm>
        </p:spPr>
        <p:txBody>
          <a:bodyPr>
            <a:normAutofit/>
          </a:bodyPr>
          <a:lstStyle/>
          <a:p>
            <a:r>
              <a:rPr lang="en-US" sz="1800" dirty="0" smtClean="0"/>
              <a:t>Do not cherry pick from branch A to branch B if you plan to merge these branches later. Cherry-pick applies a patch in a NEW commit, thus new hash, new timestamp (although author stays the same), therefore while merged, it will be listed in commit history as duplicated commit (and may override some changes if possible conflict not resolved properly)</a:t>
            </a:r>
            <a:endParaRPr lang="en-US" sz="1800" dirty="0"/>
          </a:p>
          <a:p>
            <a:endParaRPr lang="en-US" sz="1800" dirty="0"/>
          </a:p>
          <a:p>
            <a:r>
              <a:rPr lang="en-US" sz="1800" dirty="0" smtClean="0"/>
              <a:t>Avoid </a:t>
            </a:r>
            <a:r>
              <a:rPr lang="en-US" sz="1800" dirty="0"/>
              <a:t>rebasing branch B with branch A if </a:t>
            </a:r>
            <a:r>
              <a:rPr lang="en-US" sz="1800" dirty="0" smtClean="0"/>
              <a:t>another branch </a:t>
            </a:r>
            <a:r>
              <a:rPr lang="en-US" sz="1800" dirty="0"/>
              <a:t>C was </a:t>
            </a:r>
            <a:r>
              <a:rPr lang="en-US" sz="1800" dirty="0" smtClean="0"/>
              <a:t>merged (after </a:t>
            </a:r>
            <a:r>
              <a:rPr lang="en-US" sz="1800" dirty="0"/>
              <a:t>you branched </a:t>
            </a:r>
            <a:r>
              <a:rPr lang="en-US" sz="1800" dirty="0" smtClean="0"/>
              <a:t>off from A) </a:t>
            </a:r>
            <a:r>
              <a:rPr lang="en-US" sz="1800" dirty="0"/>
              <a:t>into B and later will be merged into A as well</a:t>
            </a:r>
            <a:r>
              <a:rPr lang="en-US" sz="1800" dirty="0" smtClean="0"/>
              <a:t>. Reason is the same – if you later plan to merge branch B and A, you’ll have duplicated commits, because each commit rebased (after fork point) is logged with new hash and new timestamp. </a:t>
            </a:r>
          </a:p>
          <a:p>
            <a:endParaRPr lang="en-US" sz="1800" dirty="0" smtClean="0"/>
          </a:p>
          <a:p>
            <a:pPr marL="0" indent="0">
              <a:buNone/>
            </a:pPr>
            <a:r>
              <a:rPr lang="en-US" sz="1600" b="1" u="sng" dirty="0" smtClean="0">
                <a:solidFill>
                  <a:schemeClr val="bg1">
                    <a:lumMod val="50000"/>
                  </a:schemeClr>
                </a:solidFill>
              </a:rPr>
              <a:t>Example:</a:t>
            </a:r>
            <a:r>
              <a:rPr lang="en-US" sz="1600" dirty="0" smtClean="0">
                <a:solidFill>
                  <a:schemeClr val="bg1">
                    <a:lumMod val="50000"/>
                  </a:schemeClr>
                </a:solidFill>
              </a:rPr>
              <a:t> branch A has commit 123, branch B(from A) has 123,456, branch C(from A) has 123,789. You merge C into B, now B has 123,456,789. You introduce new change XXX to branch A, now A becomes 123,XXX. You rebase B with A, now B becomes 123,XXX,888(former 456),999(former 789). You merge C into B, now B becomes 123,456,789,XXX</a:t>
            </a:r>
            <a:r>
              <a:rPr lang="en-US" sz="1600" dirty="0">
                <a:solidFill>
                  <a:schemeClr val="bg1">
                    <a:lumMod val="50000"/>
                  </a:schemeClr>
                </a:solidFill>
              </a:rPr>
              <a:t>,888(former 456),999(former 789</a:t>
            </a:r>
            <a:r>
              <a:rPr lang="en-US" sz="1600" dirty="0" smtClean="0">
                <a:solidFill>
                  <a:schemeClr val="bg1">
                    <a:lumMod val="50000"/>
                  </a:schemeClr>
                </a:solidFill>
              </a:rPr>
              <a:t>). So 456 and 789 are duplicated.</a:t>
            </a:r>
          </a:p>
        </p:txBody>
      </p:sp>
    </p:spTree>
    <p:extLst>
      <p:ext uri="{BB962C8B-B14F-4D97-AF65-F5344CB8AC3E}">
        <p14:creationId xmlns:p14="http://schemas.microsoft.com/office/powerpoint/2010/main" val="3307127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775"/>
          </a:xfrm>
        </p:spPr>
        <p:txBody>
          <a:bodyPr>
            <a:normAutofit fontScale="90000"/>
          </a:bodyPr>
          <a:lstStyle/>
          <a:p>
            <a:pPr algn="l"/>
            <a:r>
              <a:rPr lang="en-US" dirty="0"/>
              <a:t>5</a:t>
            </a:r>
            <a:r>
              <a:rPr lang="en-US" dirty="0" smtClean="0"/>
              <a:t>. Squash inside your branch</a:t>
            </a:r>
            <a:endParaRPr lang="en-US" dirty="0"/>
          </a:p>
        </p:txBody>
      </p:sp>
      <p:sp>
        <p:nvSpPr>
          <p:cNvPr id="3" name="Content Placeholder 2"/>
          <p:cNvSpPr>
            <a:spLocks noGrp="1"/>
          </p:cNvSpPr>
          <p:nvPr>
            <p:ph idx="1"/>
          </p:nvPr>
        </p:nvSpPr>
        <p:spPr>
          <a:xfrm>
            <a:off x="457200" y="994621"/>
            <a:ext cx="8229600" cy="5606231"/>
          </a:xfrm>
        </p:spPr>
        <p:txBody>
          <a:bodyPr>
            <a:normAutofit lnSpcReduction="10000"/>
          </a:bodyPr>
          <a:lstStyle/>
          <a:p>
            <a:r>
              <a:rPr lang="en-US" sz="1800" dirty="0" smtClean="0"/>
              <a:t>It’s possible to squash several commits into one inside same branch. Here is example of one commit which I have for Code Manager V2:</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400" dirty="0"/>
          </a:p>
          <a:p>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t>Note: as you see, regardless of that development started in May, code manager v2 was last rebased on July 4 and it has one commit with all needed information. </a:t>
            </a:r>
            <a:r>
              <a:rPr lang="en-US" sz="1400" u="sng" dirty="0" smtClean="0"/>
              <a:t>HOWEVER</a:t>
            </a:r>
            <a:r>
              <a:rPr lang="en-US" sz="1400" dirty="0" smtClean="0"/>
              <a:t>, such big commits should not be a permanent rule. Commits should be combined by logical parts. I’ve used one commit here only because code manager changes are made across the board, therefore rebasing each commit was a nightmare.</a:t>
            </a:r>
          </a:p>
        </p:txBody>
      </p:sp>
      <p:pic>
        <p:nvPicPr>
          <p:cNvPr id="5" name="Picture 4"/>
          <p:cNvPicPr>
            <a:picLocks noChangeAspect="1"/>
          </p:cNvPicPr>
          <p:nvPr/>
        </p:nvPicPr>
        <p:blipFill>
          <a:blip r:embed="rId2"/>
          <a:stretch>
            <a:fillRect/>
          </a:stretch>
        </p:blipFill>
        <p:spPr>
          <a:xfrm>
            <a:off x="449809" y="1673323"/>
            <a:ext cx="8236991" cy="3779325"/>
          </a:xfrm>
          <a:prstGeom prst="rect">
            <a:avLst/>
          </a:prstGeom>
        </p:spPr>
      </p:pic>
    </p:spTree>
    <p:extLst>
      <p:ext uri="{BB962C8B-B14F-4D97-AF65-F5344CB8AC3E}">
        <p14:creationId xmlns:p14="http://schemas.microsoft.com/office/powerpoint/2010/main" val="1764772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6341"/>
            <a:ext cx="8229600" cy="6100934"/>
          </a:xfrm>
        </p:spPr>
        <p:txBody>
          <a:bodyPr>
            <a:normAutofit/>
          </a:bodyPr>
          <a:lstStyle/>
          <a:p>
            <a:r>
              <a:rPr lang="en-US" sz="1800" dirty="0" smtClean="0"/>
              <a:t>To squash 3 commits into one in your branch you need:</a:t>
            </a: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checkout </a:t>
            </a:r>
            <a:r>
              <a:rPr lang="en-US" sz="1200" dirty="0" err="1" smtClean="0">
                <a:latin typeface="OCR A Std"/>
                <a:cs typeface="OCR A Std"/>
              </a:rPr>
              <a:t>ic_feature</a:t>
            </a:r>
            <a:endParaRPr lang="en-US" sz="1200" dirty="0" smtClean="0">
              <a:latin typeface="OCR A Std"/>
              <a:cs typeface="OCR A Std"/>
            </a:endParaRP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log</a:t>
            </a: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rebase –</a:t>
            </a:r>
            <a:r>
              <a:rPr lang="en-US" sz="1200" dirty="0" err="1" smtClean="0">
                <a:latin typeface="OCR A Std"/>
                <a:cs typeface="OCR A Std"/>
              </a:rPr>
              <a:t>i</a:t>
            </a:r>
            <a:r>
              <a:rPr lang="en-US" sz="1200" dirty="0" smtClean="0">
                <a:latin typeface="OCR A Std"/>
                <a:cs typeface="OCR A Std"/>
              </a:rPr>
              <a:t> 326daf0</a:t>
            </a: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smtClean="0">
              <a:latin typeface="OCR A Std"/>
              <a:cs typeface="OCR A Std"/>
            </a:endParaRPr>
          </a:p>
          <a:p>
            <a:endParaRPr lang="en-US" sz="1800" dirty="0" smtClean="0"/>
          </a:p>
          <a:p>
            <a:endParaRPr lang="en-US" sz="1800" dirty="0" smtClean="0"/>
          </a:p>
          <a:p>
            <a:endParaRPr lang="en-US" sz="1800" dirty="0" smtClean="0"/>
          </a:p>
          <a:p>
            <a:endParaRPr lang="en-US" sz="1800" dirty="0" smtClean="0"/>
          </a:p>
          <a:p>
            <a:pPr marL="0" indent="0">
              <a:buNone/>
            </a:pPr>
            <a:r>
              <a:rPr lang="en-US" sz="1400" dirty="0" smtClean="0"/>
              <a:t>Note: comment is very clear, we just need to replace pick to whatever we want. In our case we want to squash 8052a20 and b324aac into 8943757, so replacing two “pick” with “squash”.</a:t>
            </a:r>
          </a:p>
        </p:txBody>
      </p:sp>
      <p:pic>
        <p:nvPicPr>
          <p:cNvPr id="6" name="Picture 5"/>
          <p:cNvPicPr>
            <a:picLocks noChangeAspect="1"/>
          </p:cNvPicPr>
          <p:nvPr/>
        </p:nvPicPr>
        <p:blipFill>
          <a:blip r:embed="rId2"/>
          <a:stretch>
            <a:fillRect/>
          </a:stretch>
        </p:blipFill>
        <p:spPr>
          <a:xfrm>
            <a:off x="1088472" y="1275521"/>
            <a:ext cx="6807200" cy="1092200"/>
          </a:xfrm>
          <a:prstGeom prst="rect">
            <a:avLst/>
          </a:prstGeom>
        </p:spPr>
      </p:pic>
      <p:pic>
        <p:nvPicPr>
          <p:cNvPr id="7" name="Picture 6"/>
          <p:cNvPicPr>
            <a:picLocks noChangeAspect="1"/>
          </p:cNvPicPr>
          <p:nvPr/>
        </p:nvPicPr>
        <p:blipFill>
          <a:blip r:embed="rId3"/>
          <a:stretch>
            <a:fillRect/>
          </a:stretch>
        </p:blipFill>
        <p:spPr>
          <a:xfrm>
            <a:off x="1088472" y="2797371"/>
            <a:ext cx="3955832" cy="2836084"/>
          </a:xfrm>
          <a:prstGeom prst="rect">
            <a:avLst/>
          </a:prstGeom>
        </p:spPr>
      </p:pic>
    </p:spTree>
    <p:extLst>
      <p:ext uri="{BB962C8B-B14F-4D97-AF65-F5344CB8AC3E}">
        <p14:creationId xmlns:p14="http://schemas.microsoft.com/office/powerpoint/2010/main" val="7732759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0519"/>
            <a:ext cx="8229600" cy="5816756"/>
          </a:xfrm>
        </p:spPr>
        <p:txBody>
          <a:bodyPr>
            <a:normAutofit/>
          </a:bodyPr>
          <a:lstStyle/>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r>
              <a:rPr lang="en-US" sz="1200" dirty="0" smtClean="0">
                <a:latin typeface="OCR A Std"/>
                <a:cs typeface="OCR A Std"/>
              </a:rPr>
              <a:t>:x </a:t>
            </a:r>
            <a:r>
              <a:rPr lang="en-US" sz="1200" dirty="0" smtClean="0"/>
              <a:t>to save and exit</a:t>
            </a:r>
            <a:endParaRPr lang="en-US" sz="1200" dirty="0" smtClean="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smtClean="0">
              <a:latin typeface="OCR A Std"/>
              <a:cs typeface="OCR A Std"/>
            </a:endParaRPr>
          </a:p>
          <a:p>
            <a:endParaRPr lang="en-US" sz="1800" dirty="0" smtClean="0"/>
          </a:p>
          <a:p>
            <a:endParaRPr lang="en-US" sz="1800" dirty="0" smtClean="0"/>
          </a:p>
          <a:p>
            <a:pPr marL="0" indent="0">
              <a:buNone/>
            </a:pPr>
            <a:r>
              <a:rPr lang="en-US" sz="1400" dirty="0" smtClean="0"/>
              <a:t>Note: This is message for our main commit. We need to describe all we did here and save (:x) to proceed with rebase.</a:t>
            </a:r>
          </a:p>
        </p:txBody>
      </p:sp>
      <p:pic>
        <p:nvPicPr>
          <p:cNvPr id="2" name="Picture 1"/>
          <p:cNvPicPr>
            <a:picLocks noChangeAspect="1"/>
          </p:cNvPicPr>
          <p:nvPr/>
        </p:nvPicPr>
        <p:blipFill>
          <a:blip r:embed="rId2"/>
          <a:stretch>
            <a:fillRect/>
          </a:stretch>
        </p:blipFill>
        <p:spPr>
          <a:xfrm>
            <a:off x="1018092" y="852558"/>
            <a:ext cx="3022600" cy="977900"/>
          </a:xfrm>
          <a:prstGeom prst="rect">
            <a:avLst/>
          </a:prstGeom>
        </p:spPr>
      </p:pic>
      <p:pic>
        <p:nvPicPr>
          <p:cNvPr id="4" name="Picture 3"/>
          <p:cNvPicPr>
            <a:picLocks noChangeAspect="1"/>
          </p:cNvPicPr>
          <p:nvPr/>
        </p:nvPicPr>
        <p:blipFill>
          <a:blip r:embed="rId3"/>
          <a:stretch>
            <a:fillRect/>
          </a:stretch>
        </p:blipFill>
        <p:spPr>
          <a:xfrm>
            <a:off x="1018092" y="2300631"/>
            <a:ext cx="3988369" cy="2645847"/>
          </a:xfrm>
          <a:prstGeom prst="rect">
            <a:avLst/>
          </a:prstGeom>
        </p:spPr>
      </p:pic>
    </p:spTree>
    <p:extLst>
      <p:ext uri="{BB962C8B-B14F-4D97-AF65-F5344CB8AC3E}">
        <p14:creationId xmlns:p14="http://schemas.microsoft.com/office/powerpoint/2010/main" val="23459736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0519"/>
            <a:ext cx="8229600" cy="5816756"/>
          </a:xfrm>
        </p:spPr>
        <p:txBody>
          <a:bodyPr>
            <a:normAutofit/>
          </a:bodyPr>
          <a:lstStyle/>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p>
          <a:p>
            <a:pPr marL="61913" indent="0">
              <a:buNone/>
            </a:pPr>
            <a:r>
              <a:rPr lang="en-US" sz="1400" dirty="0" smtClean="0"/>
              <a:t>Note: First line becomes commit message subject, all the rest – commit message body.</a:t>
            </a:r>
          </a:p>
          <a:p>
            <a:pPr marL="461963" lvl="1" indent="0">
              <a:buNone/>
            </a:pPr>
            <a:endParaRPr lang="en-US" sz="1200" dirty="0" smtClean="0">
              <a:latin typeface="OCR A Std"/>
              <a:cs typeface="OCR A Std"/>
            </a:endParaRPr>
          </a:p>
          <a:p>
            <a:pPr marL="461963" lvl="1" indent="0">
              <a:buNone/>
            </a:pPr>
            <a:r>
              <a:rPr lang="en-US" sz="1200" dirty="0" smtClean="0">
                <a:latin typeface="OCR A Std"/>
                <a:cs typeface="OCR A Std"/>
              </a:rPr>
              <a:t>:x </a:t>
            </a:r>
            <a:r>
              <a:rPr lang="en-US" sz="1200" dirty="0" smtClean="0"/>
              <a:t>to save and exit</a:t>
            </a:r>
          </a:p>
          <a:p>
            <a:pPr marL="461963" lvl="1" indent="0">
              <a:buNone/>
            </a:pPr>
            <a:r>
              <a:rPr lang="en-US" sz="1200" dirty="0" smtClean="0">
                <a:latin typeface="OCR A Std"/>
                <a:cs typeface="OCR A Std"/>
              </a:rPr>
              <a:t>[detached HEAD 33f9996] Made changes one, two and three.</a:t>
            </a:r>
          </a:p>
          <a:p>
            <a:pPr marL="461963" lvl="1" indent="0">
              <a:buNone/>
            </a:pPr>
            <a:r>
              <a:rPr lang="en-US" sz="1200" dirty="0" smtClean="0">
                <a:latin typeface="OCR A Std"/>
                <a:cs typeface="OCR A Std"/>
              </a:rPr>
              <a:t> 1 file changed, 109 insertions(+), 18 deletions(-)</a:t>
            </a:r>
          </a:p>
          <a:p>
            <a:pPr marL="461963" lvl="1" indent="0">
              <a:buNone/>
            </a:pPr>
            <a:r>
              <a:rPr lang="en-US" sz="1200" dirty="0" smtClean="0">
                <a:latin typeface="OCR A Std"/>
                <a:cs typeface="OCR A Std"/>
              </a:rPr>
              <a:t>Successfully rebased and updated refs/heads/</a:t>
            </a:r>
            <a:r>
              <a:rPr lang="en-US" sz="1200" dirty="0" err="1" smtClean="0">
                <a:latin typeface="OCR A Std"/>
                <a:cs typeface="OCR A Std"/>
              </a:rPr>
              <a:t>ic_feature</a:t>
            </a:r>
            <a:r>
              <a:rPr lang="en-US" sz="1200" dirty="0" smtClean="0">
                <a:latin typeface="OCR A Std"/>
                <a:cs typeface="OCR A Std"/>
              </a:rPr>
              <a:t>.</a:t>
            </a:r>
          </a:p>
          <a:p>
            <a:pPr marL="461963" lvl="1" indent="0">
              <a:buNone/>
            </a:pPr>
            <a:endParaRPr lang="en-US" sz="1200" dirty="0" smtClean="0">
              <a:latin typeface="OCR A Std"/>
              <a:cs typeface="OCR A Std"/>
            </a:endParaRP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log</a:t>
            </a: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a:latin typeface="OCR A Std"/>
              <a:cs typeface="OCR A Std"/>
            </a:endParaRPr>
          </a:p>
          <a:p>
            <a:pPr marL="461963" lvl="1" indent="0">
              <a:buNone/>
            </a:pPr>
            <a:endParaRPr lang="en-US" sz="1200" dirty="0" smtClean="0">
              <a:latin typeface="OCR A Std"/>
              <a:cs typeface="OCR A Std"/>
            </a:endParaRPr>
          </a:p>
          <a:p>
            <a:pPr marL="461963" lvl="1" indent="0">
              <a:buNone/>
            </a:pPr>
            <a:endParaRPr lang="en-US" sz="1200" dirty="0" smtClean="0">
              <a:latin typeface="OCR A Std"/>
              <a:cs typeface="OCR A Std"/>
            </a:endParaRPr>
          </a:p>
          <a:p>
            <a:endParaRPr lang="en-US" sz="1800" dirty="0" smtClean="0"/>
          </a:p>
          <a:p>
            <a:pPr marL="0" indent="0">
              <a:buNone/>
            </a:pPr>
            <a:r>
              <a:rPr lang="en-US" sz="1400" dirty="0" smtClean="0"/>
              <a:t>Note: For my feature I don’t need several commits since I know I’m working on it by myself. But I am saving valuable time because next rebase won’t go through each commit and merge to other branch won’t have too much </a:t>
            </a:r>
            <a:r>
              <a:rPr lang="en-US" sz="1400" smtClean="0"/>
              <a:t>redundant commits.</a:t>
            </a:r>
            <a:endParaRPr lang="en-US" sz="1400" dirty="0" smtClean="0"/>
          </a:p>
        </p:txBody>
      </p:sp>
      <p:pic>
        <p:nvPicPr>
          <p:cNvPr id="5" name="Picture 4"/>
          <p:cNvPicPr>
            <a:picLocks noChangeAspect="1"/>
          </p:cNvPicPr>
          <p:nvPr/>
        </p:nvPicPr>
        <p:blipFill>
          <a:blip r:embed="rId2"/>
          <a:stretch>
            <a:fillRect/>
          </a:stretch>
        </p:blipFill>
        <p:spPr>
          <a:xfrm>
            <a:off x="952663" y="630519"/>
            <a:ext cx="3521163" cy="1147721"/>
          </a:xfrm>
          <a:prstGeom prst="rect">
            <a:avLst/>
          </a:prstGeom>
        </p:spPr>
      </p:pic>
      <p:pic>
        <p:nvPicPr>
          <p:cNvPr id="6" name="Picture 5"/>
          <p:cNvPicPr>
            <a:picLocks noChangeAspect="1"/>
          </p:cNvPicPr>
          <p:nvPr/>
        </p:nvPicPr>
        <p:blipFill>
          <a:blip r:embed="rId3"/>
          <a:stretch>
            <a:fillRect/>
          </a:stretch>
        </p:blipFill>
        <p:spPr>
          <a:xfrm>
            <a:off x="643292" y="3859381"/>
            <a:ext cx="7661067" cy="1495587"/>
          </a:xfrm>
          <a:prstGeom prst="rect">
            <a:avLst/>
          </a:prstGeom>
        </p:spPr>
      </p:pic>
    </p:spTree>
    <p:extLst>
      <p:ext uri="{BB962C8B-B14F-4D97-AF65-F5344CB8AC3E}">
        <p14:creationId xmlns:p14="http://schemas.microsoft.com/office/powerpoint/2010/main" val="13663521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6</a:t>
            </a:r>
            <a:r>
              <a:rPr lang="en-US" dirty="0" smtClean="0"/>
              <a:t>. Tagging master for releases</a:t>
            </a:r>
            <a:endParaRPr lang="en-US" dirty="0"/>
          </a:p>
        </p:txBody>
      </p:sp>
      <p:sp>
        <p:nvSpPr>
          <p:cNvPr id="3" name="Content Placeholder 2"/>
          <p:cNvSpPr>
            <a:spLocks noGrp="1"/>
          </p:cNvSpPr>
          <p:nvPr>
            <p:ph idx="1"/>
          </p:nvPr>
        </p:nvSpPr>
        <p:spPr>
          <a:xfrm>
            <a:off x="457200" y="2147635"/>
            <a:ext cx="8229600" cy="2593157"/>
          </a:xfrm>
        </p:spPr>
        <p:txBody>
          <a:bodyPr>
            <a:normAutofit/>
          </a:bodyPr>
          <a:lstStyle/>
          <a:p>
            <a:r>
              <a:rPr lang="en-US" sz="1600" dirty="0" smtClean="0"/>
              <a:t>Release-v4-4-2-7 branch is merged to master from time to time as well as master is merged to it. If all we care about is point in time when release started, then we could just tag master branch and continue working in it.</a:t>
            </a:r>
          </a:p>
          <a:p>
            <a:endParaRPr lang="en-US" sz="1600" dirty="0"/>
          </a:p>
          <a:p>
            <a:r>
              <a:rPr lang="en-US" sz="1600" dirty="0" smtClean="0"/>
              <a:t>In this case all branches with features for next release should be merged to master only after its tagged with next release version.</a:t>
            </a:r>
          </a:p>
          <a:p>
            <a:endParaRPr lang="en-US" sz="1600" dirty="0"/>
          </a:p>
          <a:p>
            <a:r>
              <a:rPr lang="en-US" sz="1600" dirty="0" smtClean="0"/>
              <a:t>Info on GIT tagging can </a:t>
            </a:r>
            <a:r>
              <a:rPr lang="en-US" sz="1600" dirty="0"/>
              <a:t>be found here: http://</a:t>
            </a:r>
            <a:r>
              <a:rPr lang="en-US" sz="1600" dirty="0" err="1"/>
              <a:t>git-scm.com</a:t>
            </a:r>
            <a:r>
              <a:rPr lang="en-US" sz="1600" dirty="0"/>
              <a:t>/book/en/</a:t>
            </a:r>
            <a:r>
              <a:rPr lang="en-US" sz="1600" dirty="0" err="1"/>
              <a:t>Git</a:t>
            </a:r>
            <a:r>
              <a:rPr lang="en-US" sz="1600" dirty="0"/>
              <a:t>-Basics-Tagging</a:t>
            </a:r>
            <a:endParaRPr lang="en-US" sz="1000" dirty="0" smtClean="0"/>
          </a:p>
        </p:txBody>
      </p:sp>
    </p:spTree>
    <p:extLst>
      <p:ext uri="{BB962C8B-B14F-4D97-AF65-F5344CB8AC3E}">
        <p14:creationId xmlns:p14="http://schemas.microsoft.com/office/powerpoint/2010/main" val="41842688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Using commit --amend</a:t>
            </a:r>
            <a:endParaRPr lang="en-US" dirty="0"/>
          </a:p>
        </p:txBody>
      </p:sp>
      <p:sp>
        <p:nvSpPr>
          <p:cNvPr id="3" name="Content Placeholder 2"/>
          <p:cNvSpPr>
            <a:spLocks noGrp="1"/>
          </p:cNvSpPr>
          <p:nvPr>
            <p:ph idx="1"/>
          </p:nvPr>
        </p:nvSpPr>
        <p:spPr>
          <a:xfrm>
            <a:off x="457200" y="1790041"/>
            <a:ext cx="8229600" cy="3993169"/>
          </a:xfrm>
        </p:spPr>
        <p:txBody>
          <a:bodyPr>
            <a:normAutofit/>
          </a:bodyPr>
          <a:lstStyle/>
          <a:p>
            <a:r>
              <a:rPr lang="en-US" sz="1800" dirty="0" smtClean="0"/>
              <a:t>If you just committed some changes into your branch and realized that you forgot to add something which can be a part of the commit you just made or you just simply want to correct your comment, then instead of creating new commit, try “</a:t>
            </a:r>
            <a:r>
              <a:rPr lang="en-US" sz="1800" dirty="0" err="1" smtClean="0"/>
              <a:t>git</a:t>
            </a:r>
            <a:r>
              <a:rPr lang="en-US" sz="1800" dirty="0" smtClean="0"/>
              <a:t> commit --amend”. It will append your current changes to previous commit and create a new commit instead of existing one.</a:t>
            </a:r>
          </a:p>
          <a:p>
            <a:endParaRPr lang="en-US" sz="1800" dirty="0"/>
          </a:p>
          <a:p>
            <a:r>
              <a:rPr lang="en-US" sz="1800" dirty="0" smtClean="0"/>
              <a:t>Be aware that if you already pushed a branch to origin before making an amended commit, you’ll need to force push the new version because branches will be diverged (have different commits), therefore take it in consideration when working on a branch with other people.</a:t>
            </a:r>
            <a:endParaRPr lang="en-US" sz="1050" dirty="0" smtClean="0"/>
          </a:p>
        </p:txBody>
      </p:sp>
    </p:spTree>
    <p:extLst>
      <p:ext uri="{BB962C8B-B14F-4D97-AF65-F5344CB8AC3E}">
        <p14:creationId xmlns:p14="http://schemas.microsoft.com/office/powerpoint/2010/main" val="13640480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7</a:t>
            </a:r>
            <a:r>
              <a:rPr lang="en-US" dirty="0" smtClean="0"/>
              <a:t>. Using initials for personal branch</a:t>
            </a:r>
            <a:endParaRPr lang="en-US" dirty="0"/>
          </a:p>
        </p:txBody>
      </p:sp>
      <p:sp>
        <p:nvSpPr>
          <p:cNvPr id="3" name="Content Placeholder 2"/>
          <p:cNvSpPr>
            <a:spLocks noGrp="1"/>
          </p:cNvSpPr>
          <p:nvPr>
            <p:ph idx="1"/>
          </p:nvPr>
        </p:nvSpPr>
        <p:spPr>
          <a:xfrm>
            <a:off x="457200" y="1637046"/>
            <a:ext cx="8229600" cy="4421555"/>
          </a:xfrm>
        </p:spPr>
        <p:txBody>
          <a:bodyPr>
            <a:normAutofit/>
          </a:bodyPr>
          <a:lstStyle/>
          <a:p>
            <a:r>
              <a:rPr lang="en-US" sz="2000" dirty="0" smtClean="0"/>
              <a:t>Dan had a very useful rule in his “</a:t>
            </a:r>
            <a:r>
              <a:rPr lang="en-US" sz="2000" dirty="0" err="1" smtClean="0"/>
              <a:t>GitHubTraining</a:t>
            </a:r>
            <a:r>
              <a:rPr lang="en-US" sz="2000" dirty="0" smtClean="0"/>
              <a:t>” video – he asked to always prepend your personal branch name (i.e. the one only you contribute to) with unique initials or short name. Not just include, or </a:t>
            </a:r>
            <a:r>
              <a:rPr lang="en-US" sz="2000" dirty="0"/>
              <a:t>append like “patient_alert_john_9596</a:t>
            </a:r>
            <a:r>
              <a:rPr lang="en-US" sz="2000" dirty="0" smtClean="0"/>
              <a:t>”, but put it first. </a:t>
            </a:r>
          </a:p>
          <a:p>
            <a:pPr marL="0" indent="0">
              <a:buNone/>
            </a:pPr>
            <a:endParaRPr lang="en-US" sz="2000" dirty="0" smtClean="0"/>
          </a:p>
          <a:p>
            <a:r>
              <a:rPr lang="en-US" sz="2000" dirty="0"/>
              <a:t>R</a:t>
            </a:r>
            <a:r>
              <a:rPr lang="en-US" sz="2000" dirty="0" smtClean="0"/>
              <a:t>easons for it are sorting(your branches will always be together) and </a:t>
            </a:r>
            <a:r>
              <a:rPr lang="en-US" sz="2000" dirty="0" err="1" smtClean="0"/>
              <a:t>autocompletion</a:t>
            </a:r>
            <a:r>
              <a:rPr lang="en-US" sz="2000" dirty="0" smtClean="0"/>
              <a:t>(when people type “</a:t>
            </a:r>
            <a:r>
              <a:rPr lang="en-US" sz="2000" dirty="0" err="1" smtClean="0"/>
              <a:t>pati</a:t>
            </a:r>
            <a:r>
              <a:rPr lang="en-US" sz="2000" dirty="0" smtClean="0"/>
              <a:t>” and press Tab, only common feature branches are displayed)</a:t>
            </a:r>
          </a:p>
          <a:p>
            <a:endParaRPr lang="en-US" sz="1800" dirty="0" smtClean="0"/>
          </a:p>
          <a:p>
            <a:endParaRPr lang="en-US" sz="1800" dirty="0"/>
          </a:p>
          <a:p>
            <a:pPr marL="0" indent="0">
              <a:buNone/>
            </a:pPr>
            <a:r>
              <a:rPr lang="en-US" sz="1800" b="1" u="sng" dirty="0" smtClean="0">
                <a:solidFill>
                  <a:srgbClr val="7F7F7F"/>
                </a:solidFill>
              </a:rPr>
              <a:t>Example:</a:t>
            </a:r>
            <a:r>
              <a:rPr lang="en-US" sz="1800" b="1" dirty="0" smtClean="0">
                <a:solidFill>
                  <a:srgbClr val="7F7F7F"/>
                </a:solidFill>
              </a:rPr>
              <a:t> </a:t>
            </a:r>
            <a:r>
              <a:rPr lang="en-US" sz="1800" dirty="0" smtClean="0">
                <a:solidFill>
                  <a:srgbClr val="7F7F7F"/>
                </a:solidFill>
              </a:rPr>
              <a:t>ic_PHX-123_PatSorting, ic_PHX-456_RoundsCount, etc.</a:t>
            </a:r>
            <a:endParaRPr lang="en-US" sz="1050" dirty="0" smtClean="0">
              <a:solidFill>
                <a:srgbClr val="7F7F7F"/>
              </a:solidFill>
            </a:endParaRPr>
          </a:p>
        </p:txBody>
      </p:sp>
    </p:spTree>
    <p:extLst>
      <p:ext uri="{BB962C8B-B14F-4D97-AF65-F5344CB8AC3E}">
        <p14:creationId xmlns:p14="http://schemas.microsoft.com/office/powerpoint/2010/main" val="2570278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8</a:t>
            </a:r>
            <a:r>
              <a:rPr lang="en-US" dirty="0" smtClean="0"/>
              <a:t>. Generating Release Notes</a:t>
            </a:r>
            <a:endParaRPr lang="en-US" dirty="0"/>
          </a:p>
        </p:txBody>
      </p:sp>
      <p:sp>
        <p:nvSpPr>
          <p:cNvPr id="3" name="Content Placeholder 2"/>
          <p:cNvSpPr>
            <a:spLocks noGrp="1"/>
          </p:cNvSpPr>
          <p:nvPr>
            <p:ph idx="1"/>
          </p:nvPr>
        </p:nvSpPr>
        <p:spPr/>
        <p:txBody>
          <a:bodyPr>
            <a:normAutofit/>
          </a:bodyPr>
          <a:lstStyle/>
          <a:p>
            <a:r>
              <a:rPr lang="en-US" sz="1600" dirty="0" smtClean="0"/>
              <a:t>When we get rid of commits like “merge” or “code review changes” and have only commits like: “[PHX-123] Fixed </a:t>
            </a:r>
            <a:r>
              <a:rPr lang="en-US" sz="1600" dirty="0" err="1"/>
              <a:t>N</a:t>
            </a:r>
            <a:r>
              <a:rPr lang="en-US" sz="1600" dirty="0" err="1" smtClean="0"/>
              <a:t>ullPointerException</a:t>
            </a:r>
            <a:r>
              <a:rPr lang="en-US" sz="1600" dirty="0" smtClean="0"/>
              <a:t> in </a:t>
            </a:r>
            <a:r>
              <a:rPr lang="en-US" sz="1600" dirty="0" err="1" smtClean="0"/>
              <a:t>PatientSearch</a:t>
            </a:r>
            <a:r>
              <a:rPr lang="en-US" sz="1600" dirty="0" smtClean="0"/>
              <a:t>”, we may want to create a script for generating release notes based on commit history. These documents per releases may be useful for us</a:t>
            </a:r>
            <a:r>
              <a:rPr lang="en-US" sz="1600" dirty="0"/>
              <a:t> </a:t>
            </a:r>
            <a:r>
              <a:rPr lang="en-US" sz="1600" dirty="0" smtClean="0"/>
              <a:t>for future reference.</a:t>
            </a:r>
          </a:p>
          <a:p>
            <a:pPr marL="0" indent="0">
              <a:buNone/>
            </a:pPr>
            <a:endParaRPr lang="en-US" sz="1600" dirty="0" smtClean="0"/>
          </a:p>
          <a:p>
            <a:r>
              <a:rPr lang="en-US" sz="1600" dirty="0" smtClean="0"/>
              <a:t>Example </a:t>
            </a:r>
            <a:r>
              <a:rPr lang="en-US" sz="1600" dirty="0" smtClean="0">
                <a:solidFill>
                  <a:schemeClr val="bg1">
                    <a:lumMod val="50000"/>
                  </a:schemeClr>
                </a:solidFill>
              </a:rPr>
              <a:t>(every note includes hash, date, author, subject and body)</a:t>
            </a:r>
            <a:r>
              <a:rPr lang="en-US" sz="1600" dirty="0" smtClean="0"/>
              <a:t>:</a:t>
            </a:r>
          </a:p>
          <a:p>
            <a:pPr marL="400050" lvl="1" indent="0">
              <a:buNone/>
            </a:pPr>
            <a:endParaRPr lang="en-US" sz="1000" dirty="0" smtClean="0"/>
          </a:p>
          <a:p>
            <a:pPr marL="400050" lvl="1" indent="0">
              <a:buNone/>
            </a:pPr>
            <a:r>
              <a:rPr lang="en-US" sz="1000" dirty="0" smtClean="0"/>
              <a:t>af94196 </a:t>
            </a:r>
            <a:r>
              <a:rPr lang="en-US" sz="1000" dirty="0"/>
              <a:t>- Thu Jul 11 04:15:25 2013 </a:t>
            </a:r>
            <a:r>
              <a:rPr lang="en-US" sz="1000" dirty="0" smtClean="0"/>
              <a:t>&lt;</a:t>
            </a:r>
            <a:r>
              <a:rPr lang="en-US" sz="1000" dirty="0"/>
              <a:t>U-OHUM\</a:t>
            </a:r>
            <a:r>
              <a:rPr lang="en-US" sz="1000" dirty="0" err="1"/>
              <a:t>sumeetc</a:t>
            </a:r>
            <a:r>
              <a:rPr lang="en-US" sz="1000" dirty="0"/>
              <a:t>&gt;(sumeetc@lpt0036.OHUM.COM)</a:t>
            </a:r>
          </a:p>
          <a:p>
            <a:pPr marL="400050" lvl="1" indent="0">
              <a:buNone/>
            </a:pPr>
            <a:r>
              <a:rPr lang="en-US" sz="1000" dirty="0"/>
              <a:t>         </a:t>
            </a:r>
            <a:r>
              <a:rPr lang="en-US" sz="1000" dirty="0" smtClean="0"/>
              <a:t>Fix </a:t>
            </a:r>
            <a:r>
              <a:rPr lang="en-US" sz="1000" dirty="0"/>
              <a:t>for issue PHX-</a:t>
            </a:r>
            <a:r>
              <a:rPr lang="en-US" sz="1000" dirty="0" smtClean="0"/>
              <a:t>10302</a:t>
            </a:r>
            <a:r>
              <a:rPr lang="en-US" sz="1000" dirty="0"/>
              <a:t> </a:t>
            </a:r>
            <a:r>
              <a:rPr lang="en-US" sz="1000" dirty="0" smtClean="0"/>
              <a:t>(</a:t>
            </a:r>
            <a:r>
              <a:rPr lang="en-US" sz="1000" dirty="0"/>
              <a:t>Messages received from patient should be under "Patient messages" header</a:t>
            </a:r>
            <a:r>
              <a:rPr lang="en-US" sz="1000" dirty="0" smtClean="0"/>
              <a:t>)</a:t>
            </a:r>
          </a:p>
          <a:p>
            <a:pPr marL="400050" lvl="1" indent="0">
              <a:buNone/>
            </a:pPr>
            <a:r>
              <a:rPr lang="en-US" sz="1000" dirty="0"/>
              <a:t>	</a:t>
            </a:r>
            <a:r>
              <a:rPr lang="en-US" sz="1000" dirty="0" smtClean="0"/>
              <a:t>       Also modified </a:t>
            </a:r>
            <a:r>
              <a:rPr lang="en-US" sz="1000" dirty="0"/>
              <a:t>the Section Labels as per the, Requirement Redesign Requirement. page Number: 32 • If Sort by Type, Display headers </a:t>
            </a:r>
            <a:r>
              <a:rPr lang="en-US" sz="1000" dirty="0" smtClean="0"/>
              <a:t>for generic </a:t>
            </a:r>
            <a:r>
              <a:rPr lang="en-US" sz="1000" dirty="0"/>
              <a:t>messages, display "Messages" o "Chart Messages" o "Patient Messages" o "Laboratory Results" o "Diagnostic Imaging" o "Clinical Notes" o "Alerts" o </a:t>
            </a:r>
            <a:r>
              <a:rPr lang="en-US" sz="1000" dirty="0" smtClean="0"/>
              <a:t>“Documents”</a:t>
            </a:r>
          </a:p>
          <a:p>
            <a:pPr marL="400050" lvl="1" indent="0">
              <a:buNone/>
            </a:pPr>
            <a:endParaRPr lang="en-US" sz="1000" dirty="0"/>
          </a:p>
          <a:p>
            <a:pPr marL="400050" lvl="1" indent="0">
              <a:buNone/>
            </a:pPr>
            <a:r>
              <a:rPr lang="en-US" sz="1000" dirty="0"/>
              <a:t>986035c - Wed Jul 10 09:07:33 2013 </a:t>
            </a:r>
            <a:r>
              <a:rPr lang="en-US" sz="1000" dirty="0" smtClean="0"/>
              <a:t>&lt;</a:t>
            </a:r>
            <a:r>
              <a:rPr lang="en-US" sz="1000" dirty="0" err="1"/>
              <a:t>Weili</a:t>
            </a:r>
            <a:r>
              <a:rPr lang="en-US" sz="1000" dirty="0"/>
              <a:t> Yao</a:t>
            </a:r>
            <a:r>
              <a:rPr lang="en-US" sz="1000" dirty="0" smtClean="0"/>
              <a:t>&gt;</a:t>
            </a:r>
            <a:r>
              <a:rPr lang="en-US" sz="1000" dirty="0"/>
              <a:t>(</a:t>
            </a:r>
            <a:r>
              <a:rPr lang="en-US" sz="1000" dirty="0" err="1"/>
              <a:t>weili.yao@wellogic.com</a:t>
            </a:r>
            <a:r>
              <a:rPr lang="en-US" sz="1000" dirty="0"/>
              <a:t>)</a:t>
            </a:r>
          </a:p>
          <a:p>
            <a:pPr marL="400050" lvl="1" indent="0">
              <a:buNone/>
            </a:pPr>
            <a:r>
              <a:rPr lang="en-US" sz="1000" dirty="0"/>
              <a:t>          PHX-10213 </a:t>
            </a:r>
            <a:r>
              <a:rPr lang="en-US" sz="1000" dirty="0" smtClean="0"/>
              <a:t>New alerts feature implemented</a:t>
            </a:r>
            <a:r>
              <a:rPr lang="en-US" sz="1000" dirty="0" smtClean="0">
                <a:solidFill>
                  <a:schemeClr val="bg1">
                    <a:lumMod val="50000"/>
                  </a:schemeClr>
                </a:solidFill>
              </a:rPr>
              <a:t> </a:t>
            </a:r>
            <a:r>
              <a:rPr lang="en-US" sz="1000" i="1" dirty="0" smtClean="0">
                <a:solidFill>
                  <a:schemeClr val="bg1">
                    <a:lumMod val="50000"/>
                  </a:schemeClr>
                </a:solidFill>
              </a:rPr>
              <a:t>(details come in the body which is not included in this example to save space)</a:t>
            </a:r>
          </a:p>
          <a:p>
            <a:pPr marL="400050" lvl="1" indent="0">
              <a:buNone/>
            </a:pPr>
            <a:endParaRPr lang="en-US" sz="1000" dirty="0"/>
          </a:p>
          <a:p>
            <a:pPr marL="400050" lvl="1" indent="0">
              <a:buNone/>
            </a:pPr>
            <a:r>
              <a:rPr lang="en-US" sz="1000" dirty="0"/>
              <a:t>e790593 - Tue Jul 9 13:28:45 </a:t>
            </a:r>
            <a:r>
              <a:rPr lang="en-US" sz="1000" dirty="0" smtClean="0"/>
              <a:t>2013 &lt;</a:t>
            </a:r>
            <a:r>
              <a:rPr lang="en-US" sz="1000" dirty="0" err="1"/>
              <a:t>Weili</a:t>
            </a:r>
            <a:r>
              <a:rPr lang="en-US" sz="1000" dirty="0"/>
              <a:t> Yao&gt;(</a:t>
            </a:r>
            <a:r>
              <a:rPr lang="en-US" sz="1000" dirty="0" err="1"/>
              <a:t>weili.yao@wellogic.com</a:t>
            </a:r>
            <a:r>
              <a:rPr lang="en-US" sz="1000" dirty="0"/>
              <a:t>)</a:t>
            </a:r>
          </a:p>
          <a:p>
            <a:pPr marL="400050" lvl="1" indent="0">
              <a:buNone/>
            </a:pPr>
            <a:r>
              <a:rPr lang="en-US" sz="1000" dirty="0"/>
              <a:t>          PHX-10304 Added logic to support duplicate messages/tasks in one </a:t>
            </a:r>
            <a:r>
              <a:rPr lang="en-US" sz="1000" dirty="0" smtClean="0"/>
              <a:t>fetch</a:t>
            </a:r>
          </a:p>
          <a:p>
            <a:pPr marL="400050" lvl="1" indent="0">
              <a:buNone/>
            </a:pPr>
            <a:endParaRPr lang="en-US" sz="1000" dirty="0"/>
          </a:p>
          <a:p>
            <a:pPr marL="400050" lvl="1" indent="0">
              <a:buNone/>
            </a:pPr>
            <a:r>
              <a:rPr lang="en-US" sz="1000" dirty="0" smtClean="0"/>
              <a:t>etc.</a:t>
            </a:r>
          </a:p>
        </p:txBody>
      </p:sp>
    </p:spTree>
    <p:extLst>
      <p:ext uri="{BB962C8B-B14F-4D97-AF65-F5344CB8AC3E}">
        <p14:creationId xmlns:p14="http://schemas.microsoft.com/office/powerpoint/2010/main" val="23746119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uccessful Git branching 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856" y="0"/>
            <a:ext cx="5299364" cy="6858000"/>
          </a:xfrm>
          <a:prstGeom prst="rect">
            <a:avLst/>
          </a:prstGeom>
        </p:spPr>
      </p:pic>
    </p:spTree>
    <p:extLst>
      <p:ext uri="{BB962C8B-B14F-4D97-AF65-F5344CB8AC3E}">
        <p14:creationId xmlns:p14="http://schemas.microsoft.com/office/powerpoint/2010/main" val="7604076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82"/>
            <a:ext cx="8229600" cy="1143000"/>
          </a:xfrm>
        </p:spPr>
        <p:txBody>
          <a:bodyPr/>
          <a:lstStyle/>
          <a:p>
            <a:r>
              <a:rPr lang="en-US" dirty="0" smtClean="0"/>
              <a:t>What we have now</a:t>
            </a:r>
            <a:endParaRPr lang="en-US" dirty="0"/>
          </a:p>
        </p:txBody>
      </p:sp>
      <p:sp>
        <p:nvSpPr>
          <p:cNvPr id="3" name="Content Placeholder 2"/>
          <p:cNvSpPr>
            <a:spLocks noGrp="1"/>
          </p:cNvSpPr>
          <p:nvPr>
            <p:ph idx="1"/>
          </p:nvPr>
        </p:nvSpPr>
        <p:spPr/>
        <p:txBody>
          <a:bodyPr>
            <a:normAutofit fontScale="92500"/>
          </a:bodyPr>
          <a:lstStyle/>
          <a:p>
            <a:pPr>
              <a:buFont typeface="+mj-lt"/>
              <a:buAutoNum type="arabicPeriod"/>
            </a:pPr>
            <a:r>
              <a:rPr lang="en-US" sz="1800" dirty="0" smtClean="0"/>
              <a:t>Poor comments (no bug #, no good description)</a:t>
            </a:r>
          </a:p>
          <a:p>
            <a:pPr marL="400050" lvl="1" indent="0">
              <a:buNone/>
            </a:pPr>
            <a:r>
              <a:rPr lang="en-US" sz="1400" i="1" dirty="0">
                <a:solidFill>
                  <a:schemeClr val="bg1">
                    <a:lumMod val="50000"/>
                  </a:schemeClr>
                </a:solidFill>
              </a:rPr>
              <a:t>Examples: “merge”, “Add comments”, “merge from master” or “OPS-3571</a:t>
            </a:r>
            <a:r>
              <a:rPr lang="en-US" sz="1400" i="1" dirty="0" smtClean="0">
                <a:solidFill>
                  <a:schemeClr val="bg1">
                    <a:lumMod val="50000"/>
                  </a:schemeClr>
                </a:solidFill>
              </a:rPr>
              <a:t>”</a:t>
            </a:r>
          </a:p>
          <a:p>
            <a:pPr marL="400050" lvl="1" indent="0">
              <a:buNone/>
            </a:pPr>
            <a:endParaRPr lang="en-US" sz="1800" dirty="0" smtClean="0"/>
          </a:p>
          <a:p>
            <a:pPr>
              <a:buFont typeface="+mj-lt"/>
              <a:buAutoNum type="arabicPeriod"/>
            </a:pPr>
            <a:r>
              <a:rPr lang="en-US" sz="1800" dirty="0" smtClean="0"/>
              <a:t>Squash merges which eliminate whole history (can’t see either commits or what exactly was done; blame is useless, because whole file is by same author; no graph)</a:t>
            </a:r>
          </a:p>
          <a:p>
            <a:pPr marL="400050" lvl="1" indent="0">
              <a:buNone/>
            </a:pPr>
            <a:r>
              <a:rPr lang="en-US" sz="1400" i="1" dirty="0" smtClean="0">
                <a:solidFill>
                  <a:schemeClr val="bg1">
                    <a:lumMod val="50000"/>
                  </a:schemeClr>
                </a:solidFill>
              </a:rPr>
              <a:t>Example: “tap merge” (over 200 commit comments, timestamps, authors are lost) </a:t>
            </a:r>
            <a:endParaRPr lang="en-US" sz="1400" dirty="0"/>
          </a:p>
          <a:p>
            <a:pPr marL="400050" lvl="1" indent="0">
              <a:buNone/>
            </a:pPr>
            <a:endParaRPr lang="en-US" sz="1800" dirty="0" smtClean="0"/>
          </a:p>
          <a:p>
            <a:pPr>
              <a:buFont typeface="+mj-lt"/>
              <a:buAutoNum type="arabicPeriod"/>
            </a:pPr>
            <a:r>
              <a:rPr lang="en-US" sz="1800" dirty="0" smtClean="0"/>
              <a:t>Big merges are done by individuals which is complicated and error prone for sure</a:t>
            </a:r>
          </a:p>
          <a:p>
            <a:pPr>
              <a:buFont typeface="+mj-lt"/>
              <a:buAutoNum type="arabicPeriod"/>
            </a:pPr>
            <a:endParaRPr lang="en-US" sz="1800" dirty="0" smtClean="0"/>
          </a:p>
          <a:p>
            <a:pPr>
              <a:buFont typeface="+mj-lt"/>
              <a:buAutoNum type="arabicPeriod"/>
            </a:pPr>
            <a:r>
              <a:rPr lang="en-US" sz="1800" dirty="0" smtClean="0"/>
              <a:t>Release branches which are merged to master and back.</a:t>
            </a:r>
          </a:p>
          <a:p>
            <a:pPr marL="0" indent="0">
              <a:buNone/>
            </a:pPr>
            <a:endParaRPr lang="en-US" sz="1800" dirty="0" smtClean="0"/>
          </a:p>
          <a:p>
            <a:pPr>
              <a:buFont typeface="+mj-lt"/>
              <a:buAutoNum type="arabicPeriod"/>
            </a:pPr>
            <a:r>
              <a:rPr lang="en-US" sz="1800" dirty="0" smtClean="0"/>
              <a:t>Lot of insignificant commits in feature branches</a:t>
            </a:r>
          </a:p>
          <a:p>
            <a:pPr marL="400050" lvl="2" indent="0">
              <a:buNone/>
            </a:pPr>
            <a:r>
              <a:rPr lang="en-US" sz="1200" i="1" dirty="0">
                <a:solidFill>
                  <a:schemeClr val="bg1">
                    <a:lumMod val="50000"/>
                  </a:schemeClr>
                </a:solidFill>
              </a:rPr>
              <a:t>Examples: </a:t>
            </a:r>
            <a:r>
              <a:rPr lang="en-US" sz="1200" i="1" dirty="0" smtClean="0">
                <a:solidFill>
                  <a:schemeClr val="bg1">
                    <a:lumMod val="50000"/>
                  </a:schemeClr>
                </a:solidFill>
              </a:rPr>
              <a:t>“</a:t>
            </a:r>
            <a:r>
              <a:rPr lang="en-US" sz="1200" i="1" dirty="0">
                <a:solidFill>
                  <a:schemeClr val="bg1">
                    <a:lumMod val="50000"/>
                  </a:schemeClr>
                </a:solidFill>
              </a:rPr>
              <a:t>Add comments”, “making code review changes</a:t>
            </a:r>
            <a:r>
              <a:rPr lang="en-US" sz="1200" i="1" dirty="0" smtClean="0">
                <a:solidFill>
                  <a:schemeClr val="bg1">
                    <a:lumMod val="50000"/>
                  </a:schemeClr>
                </a:solidFill>
              </a:rPr>
              <a:t>”, etc.</a:t>
            </a:r>
          </a:p>
          <a:p>
            <a:pPr marL="400050" lvl="2" indent="0">
              <a:buNone/>
            </a:pPr>
            <a:endParaRPr lang="en-US" sz="1200" i="1" dirty="0">
              <a:solidFill>
                <a:schemeClr val="bg1">
                  <a:lumMod val="50000"/>
                </a:schemeClr>
              </a:solidFill>
            </a:endParaRPr>
          </a:p>
          <a:p>
            <a:pPr>
              <a:buFont typeface="+mj-lt"/>
              <a:buAutoNum type="arabicPeriod"/>
            </a:pPr>
            <a:r>
              <a:rPr lang="en-US" sz="1800" dirty="0" smtClean="0"/>
              <a:t>Not all personal branches start with initials.</a:t>
            </a:r>
            <a:endParaRPr lang="en-US" sz="1800" dirty="0"/>
          </a:p>
          <a:p>
            <a:pPr marL="400050" lvl="2" indent="0">
              <a:buNone/>
            </a:pPr>
            <a:r>
              <a:rPr lang="en-US" sz="1200" i="1" dirty="0">
                <a:solidFill>
                  <a:schemeClr val="bg1">
                    <a:lumMod val="50000"/>
                  </a:schemeClr>
                </a:solidFill>
              </a:rPr>
              <a:t>Examples: “PHX10233_API”, “patient_alert_john_9596”, etc.</a:t>
            </a:r>
          </a:p>
          <a:p>
            <a:pPr marL="0" indent="0">
              <a:buNone/>
            </a:pPr>
            <a:endParaRPr lang="en-US" sz="1800" dirty="0"/>
          </a:p>
        </p:txBody>
      </p:sp>
    </p:spTree>
    <p:extLst>
      <p:ext uri="{BB962C8B-B14F-4D97-AF65-F5344CB8AC3E}">
        <p14:creationId xmlns:p14="http://schemas.microsoft.com/office/powerpoint/2010/main" val="277098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uccessful Git branching 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696" y="0"/>
            <a:ext cx="5299364" cy="6858000"/>
          </a:xfrm>
          <a:prstGeom prst="rect">
            <a:avLst/>
          </a:prstGeom>
        </p:spPr>
      </p:pic>
    </p:spTree>
    <p:extLst>
      <p:ext uri="{BB962C8B-B14F-4D97-AF65-F5344CB8AC3E}">
        <p14:creationId xmlns:p14="http://schemas.microsoft.com/office/powerpoint/2010/main" val="12111846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uccessful Git branching 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316" y="0"/>
            <a:ext cx="5299364" cy="6858000"/>
          </a:xfrm>
          <a:prstGeom prst="rect">
            <a:avLst/>
          </a:prstGeom>
        </p:spPr>
      </p:pic>
    </p:spTree>
    <p:extLst>
      <p:ext uri="{BB962C8B-B14F-4D97-AF65-F5344CB8AC3E}">
        <p14:creationId xmlns:p14="http://schemas.microsoft.com/office/powerpoint/2010/main" val="5013506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uccessful Git branching 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304" y="0"/>
            <a:ext cx="5299364" cy="6858000"/>
          </a:xfrm>
          <a:prstGeom prst="rect">
            <a:avLst/>
          </a:prstGeom>
        </p:spPr>
      </p:pic>
    </p:spTree>
    <p:extLst>
      <p:ext uri="{BB962C8B-B14F-4D97-AF65-F5344CB8AC3E}">
        <p14:creationId xmlns:p14="http://schemas.microsoft.com/office/powerpoint/2010/main" val="7192487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uccessful Git branching 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05" y="0"/>
            <a:ext cx="5299364" cy="6858000"/>
          </a:xfrm>
          <a:prstGeom prst="rect">
            <a:avLst/>
          </a:prstGeom>
        </p:spPr>
      </p:pic>
    </p:spTree>
    <p:extLst>
      <p:ext uri="{BB962C8B-B14F-4D97-AF65-F5344CB8AC3E}">
        <p14:creationId xmlns:p14="http://schemas.microsoft.com/office/powerpoint/2010/main" val="11589615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uccessful Git branching 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177" y="563487"/>
            <a:ext cx="6540270" cy="8613308"/>
          </a:xfrm>
          <a:prstGeom prst="rect">
            <a:avLst/>
          </a:prstGeom>
        </p:spPr>
      </p:pic>
    </p:spTree>
    <p:extLst>
      <p:ext uri="{BB962C8B-B14F-4D97-AF65-F5344CB8AC3E}">
        <p14:creationId xmlns:p14="http://schemas.microsoft.com/office/powerpoint/2010/main" val="30769999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590"/>
            <a:ext cx="8229600" cy="665717"/>
          </a:xfrm>
        </p:spPr>
        <p:txBody>
          <a:bodyPr>
            <a:normAutofit fontScale="90000"/>
          </a:bodyPr>
          <a:lstStyle/>
          <a:p>
            <a:r>
              <a:rPr lang="en-US" dirty="0" smtClean="0"/>
              <a:t>What we can change </a:t>
            </a:r>
            <a:r>
              <a:rPr lang="en-US" sz="2700" dirty="0" smtClean="0">
                <a:solidFill>
                  <a:srgbClr val="7F7F7F"/>
                </a:solidFill>
              </a:rPr>
              <a:t>(explained in details further)</a:t>
            </a:r>
            <a:endParaRPr lang="en-US" dirty="0">
              <a:solidFill>
                <a:srgbClr val="7F7F7F"/>
              </a:solidFill>
            </a:endParaRPr>
          </a:p>
        </p:txBody>
      </p:sp>
      <p:sp>
        <p:nvSpPr>
          <p:cNvPr id="3" name="Content Placeholder 2"/>
          <p:cNvSpPr>
            <a:spLocks noGrp="1"/>
          </p:cNvSpPr>
          <p:nvPr>
            <p:ph idx="1"/>
          </p:nvPr>
        </p:nvSpPr>
        <p:spPr>
          <a:xfrm>
            <a:off x="321312" y="948569"/>
            <a:ext cx="8553016" cy="5492520"/>
          </a:xfrm>
        </p:spPr>
        <p:txBody>
          <a:bodyPr>
            <a:normAutofit fontScale="70000" lnSpcReduction="20000"/>
          </a:bodyPr>
          <a:lstStyle/>
          <a:p>
            <a:pPr>
              <a:buFont typeface="+mj-lt"/>
              <a:buAutoNum type="arabicPeriod"/>
            </a:pPr>
            <a:r>
              <a:rPr lang="en-US" sz="2000" dirty="0" smtClean="0"/>
              <a:t>Improve comments (use body to explain not obvious changes + in subject always use BOTH: bug number + short comment)</a:t>
            </a:r>
          </a:p>
          <a:p>
            <a:pPr marL="0" indent="0">
              <a:buNone/>
            </a:pPr>
            <a:endParaRPr lang="en-US" sz="2000" dirty="0" smtClean="0"/>
          </a:p>
          <a:p>
            <a:pPr>
              <a:buFont typeface="+mj-lt"/>
              <a:buAutoNum type="arabicPeriod"/>
            </a:pPr>
            <a:r>
              <a:rPr lang="en-US" sz="2000" dirty="0" smtClean="0"/>
              <a:t>Ban squash for feature branches merge in favor of regular merge (if more than 1 person was working on it)</a:t>
            </a:r>
          </a:p>
          <a:p>
            <a:pPr marL="0" indent="0">
              <a:buNone/>
            </a:pPr>
            <a:endParaRPr lang="en-US" sz="2000" dirty="0" smtClean="0"/>
          </a:p>
          <a:p>
            <a:pPr>
              <a:buFont typeface="+mj-lt"/>
              <a:buAutoNum type="arabicPeriod"/>
            </a:pPr>
            <a:r>
              <a:rPr lang="en-US" sz="2000" dirty="0" smtClean="0"/>
              <a:t>Merge or rebase more often, introduce review sessions, questioning developers on conflicts should be a must. Maybe even merge some fixes to master right away by opening 2 PRs (or using cherry pick).</a:t>
            </a:r>
          </a:p>
          <a:p>
            <a:pPr>
              <a:buFont typeface="+mj-lt"/>
              <a:buAutoNum type="arabicPeriod"/>
            </a:pPr>
            <a:endParaRPr lang="en-US" sz="2000" dirty="0" smtClean="0"/>
          </a:p>
          <a:p>
            <a:pPr>
              <a:buFont typeface="+mj-lt"/>
              <a:buAutoNum type="arabicPeriod"/>
            </a:pPr>
            <a:r>
              <a:rPr lang="en-US" sz="2000" dirty="0" smtClean="0"/>
              <a:t>Do not rebase branches already merged with other branches after fork point. Do not cherry-pick from the branch you plan </a:t>
            </a:r>
            <a:r>
              <a:rPr lang="en-US" sz="2000" dirty="0"/>
              <a:t>to merge </a:t>
            </a:r>
            <a:r>
              <a:rPr lang="en-US" sz="2000" dirty="0" smtClean="0"/>
              <a:t>later. </a:t>
            </a:r>
            <a:r>
              <a:rPr lang="en-US" sz="2000" dirty="0">
                <a:solidFill>
                  <a:srgbClr val="7F7F7F"/>
                </a:solidFill>
              </a:rPr>
              <a:t>(explained below</a:t>
            </a:r>
            <a:r>
              <a:rPr lang="en-US" sz="2000" dirty="0" smtClean="0">
                <a:solidFill>
                  <a:srgbClr val="7F7F7F"/>
                </a:solidFill>
              </a:rPr>
              <a:t>)</a:t>
            </a:r>
            <a:endParaRPr lang="en-US" sz="2000" dirty="0" smtClean="0"/>
          </a:p>
          <a:p>
            <a:pPr>
              <a:buFont typeface="+mj-lt"/>
              <a:buAutoNum type="arabicPeriod"/>
            </a:pPr>
            <a:endParaRPr lang="en-US" sz="2000" dirty="0" smtClean="0"/>
          </a:p>
          <a:p>
            <a:pPr>
              <a:buFont typeface="+mj-lt"/>
              <a:buAutoNum type="arabicPeriod"/>
            </a:pPr>
            <a:r>
              <a:rPr lang="en-US" sz="2000" dirty="0" smtClean="0"/>
              <a:t>Squash commits in the same branch using “rebase –</a:t>
            </a:r>
            <a:r>
              <a:rPr lang="en-US" sz="2000" dirty="0" err="1" smtClean="0"/>
              <a:t>i</a:t>
            </a:r>
            <a:r>
              <a:rPr lang="en-US" sz="2000" dirty="0" smtClean="0"/>
              <a:t>” </a:t>
            </a:r>
            <a:r>
              <a:rPr lang="en-US" sz="2000" dirty="0" smtClean="0">
                <a:solidFill>
                  <a:srgbClr val="7F7F7F"/>
                </a:solidFill>
              </a:rPr>
              <a:t>(explained below)</a:t>
            </a:r>
            <a:r>
              <a:rPr lang="en-US" sz="2000" dirty="0"/>
              <a:t> </a:t>
            </a:r>
            <a:r>
              <a:rPr lang="en-US" sz="2000" dirty="0" smtClean="0"/>
              <a:t>or “commit --amend"</a:t>
            </a:r>
            <a:endParaRPr lang="en-US" sz="2000" dirty="0" smtClean="0">
              <a:solidFill>
                <a:srgbClr val="7F7F7F"/>
              </a:solidFill>
            </a:endParaRPr>
          </a:p>
          <a:p>
            <a:pPr>
              <a:buFont typeface="+mj-lt"/>
              <a:buAutoNum type="arabicPeriod"/>
            </a:pPr>
            <a:endParaRPr lang="en-US" sz="2000" dirty="0" smtClean="0">
              <a:solidFill>
                <a:srgbClr val="7F7F7F"/>
              </a:solidFill>
            </a:endParaRPr>
          </a:p>
          <a:p>
            <a:pPr>
              <a:buFont typeface="+mj-lt"/>
              <a:buAutoNum type="arabicPeriod"/>
            </a:pPr>
            <a:r>
              <a:rPr lang="en-US" sz="2000" dirty="0" smtClean="0"/>
              <a:t>Instead of having release branch early, we can just tag master branch to avoid unnecessary merge.</a:t>
            </a:r>
          </a:p>
          <a:p>
            <a:pPr>
              <a:buFont typeface="+mj-lt"/>
              <a:buAutoNum type="arabicPeriod"/>
            </a:pPr>
            <a:endParaRPr lang="en-US" sz="2000" dirty="0" smtClean="0">
              <a:solidFill>
                <a:srgbClr val="7F7F7F"/>
              </a:solidFill>
            </a:endParaRPr>
          </a:p>
          <a:p>
            <a:pPr>
              <a:buFont typeface="+mj-lt"/>
              <a:buAutoNum type="arabicPeriod"/>
            </a:pPr>
            <a:r>
              <a:rPr lang="en-US" sz="2000" dirty="0" smtClean="0"/>
              <a:t>Always prepend own branches with initials or short name to easily distinguish them from feature and other branches.</a:t>
            </a:r>
          </a:p>
          <a:p>
            <a:pPr>
              <a:buFont typeface="+mj-lt"/>
              <a:buAutoNum type="arabicPeriod"/>
            </a:pPr>
            <a:endParaRPr lang="en-US" sz="2000" dirty="0" smtClean="0"/>
          </a:p>
          <a:p>
            <a:pPr>
              <a:buFont typeface="+mj-lt"/>
              <a:buAutoNum type="arabicPeriod"/>
            </a:pPr>
            <a:r>
              <a:rPr lang="en-US" sz="2000" dirty="0"/>
              <a:t>Having only meaningful commit descriptions, we can create a script for generating Release Notes for a period of time which </a:t>
            </a:r>
            <a:r>
              <a:rPr lang="en-US" sz="2000" dirty="0" smtClean="0"/>
              <a:t>may be useful.</a:t>
            </a:r>
          </a:p>
          <a:p>
            <a:pPr>
              <a:buFont typeface="+mj-lt"/>
              <a:buAutoNum type="arabicPeriod"/>
            </a:pPr>
            <a:endParaRPr lang="en-US" sz="2000" dirty="0" smtClean="0"/>
          </a:p>
          <a:p>
            <a:pPr>
              <a:buFont typeface="+mj-lt"/>
              <a:buAutoNum type="arabicPeriod"/>
            </a:pPr>
            <a:r>
              <a:rPr lang="en-US" sz="2000" dirty="0" smtClean="0"/>
              <a:t>Everyone must read first 3 chapters of </a:t>
            </a:r>
            <a:r>
              <a:rPr lang="en-US" sz="2000" dirty="0" err="1" smtClean="0"/>
              <a:t>Git</a:t>
            </a:r>
            <a:r>
              <a:rPr lang="en-US" sz="2000" dirty="0" smtClean="0"/>
              <a:t> book (Getting started, Basics</a:t>
            </a:r>
            <a:r>
              <a:rPr lang="en-US" sz="2000" dirty="0"/>
              <a:t>, Branching): </a:t>
            </a:r>
            <a:r>
              <a:rPr lang="en-US" sz="2000" dirty="0">
                <a:hlinkClick r:id="rId2"/>
              </a:rPr>
              <a:t>http://git-scm.com/</a:t>
            </a:r>
            <a:r>
              <a:rPr lang="en-US" sz="2000" dirty="0" smtClean="0">
                <a:hlinkClick r:id="rId2"/>
              </a:rPr>
              <a:t>book</a:t>
            </a:r>
            <a:endParaRPr lang="en-US" sz="2000" dirty="0" smtClean="0"/>
          </a:p>
          <a:p>
            <a:pPr marL="0" indent="0">
              <a:buNone/>
            </a:pPr>
            <a:endParaRPr lang="en-US" sz="2000" dirty="0" smtClean="0"/>
          </a:p>
          <a:p>
            <a:pPr>
              <a:buFont typeface="+mj-lt"/>
              <a:buAutoNum type="arabicPeriod"/>
            </a:pPr>
            <a:r>
              <a:rPr lang="en-US" sz="2000" dirty="0" smtClean="0"/>
              <a:t>Maybe we can use ideas from “Successful </a:t>
            </a:r>
            <a:r>
              <a:rPr lang="en-US" sz="2000" dirty="0" err="1" smtClean="0"/>
              <a:t>git</a:t>
            </a:r>
            <a:r>
              <a:rPr lang="en-US" sz="2000" dirty="0" smtClean="0"/>
              <a:t> branching model” article published here</a:t>
            </a:r>
            <a:r>
              <a:rPr lang="en-US" sz="2000" dirty="0"/>
              <a:t>: </a:t>
            </a:r>
            <a:r>
              <a:rPr lang="en-US" sz="2000" dirty="0">
                <a:hlinkClick r:id="rId3"/>
              </a:rPr>
              <a:t>http://nvie.com/posts/a-successful-git-branching-model</a:t>
            </a:r>
            <a:r>
              <a:rPr lang="en-US" sz="2000" dirty="0" smtClean="0">
                <a:hlinkClick r:id="rId3"/>
              </a:rPr>
              <a:t>/</a:t>
            </a:r>
            <a:r>
              <a:rPr lang="en-US" sz="2000" dirty="0" smtClean="0"/>
              <a:t> (slides at the end)</a:t>
            </a:r>
          </a:p>
        </p:txBody>
      </p:sp>
    </p:spTree>
    <p:extLst>
      <p:ext uri="{BB962C8B-B14F-4D97-AF65-F5344CB8AC3E}">
        <p14:creationId xmlns:p14="http://schemas.microsoft.com/office/powerpoint/2010/main" val="16183893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1. Improve comments</a:t>
            </a:r>
            <a:endParaRPr lang="en-US" dirty="0"/>
          </a:p>
        </p:txBody>
      </p:sp>
      <p:sp>
        <p:nvSpPr>
          <p:cNvPr id="3" name="Content Placeholder 2"/>
          <p:cNvSpPr>
            <a:spLocks noGrp="1"/>
          </p:cNvSpPr>
          <p:nvPr>
            <p:ph idx="1"/>
          </p:nvPr>
        </p:nvSpPr>
        <p:spPr/>
        <p:txBody>
          <a:bodyPr>
            <a:normAutofit/>
          </a:bodyPr>
          <a:lstStyle/>
          <a:p>
            <a:r>
              <a:rPr lang="en-US" sz="2000" dirty="0" smtClean="0"/>
              <a:t>Did you know that every commit has both Subject and Body? Did you know that “commit –m “MSG”” uses only Subject? For significant changes use “</a:t>
            </a:r>
            <a:r>
              <a:rPr lang="en-US" sz="2000" dirty="0" err="1" smtClean="0"/>
              <a:t>git</a:t>
            </a:r>
            <a:r>
              <a:rPr lang="en-US" sz="2000" dirty="0" smtClean="0"/>
              <a:t> commit” and edit in vim (first line becomes subjects, the rest - body)</a:t>
            </a:r>
          </a:p>
          <a:p>
            <a:pPr marL="0" indent="0">
              <a:buNone/>
            </a:pPr>
            <a:endParaRPr lang="en-US" sz="2000" dirty="0" smtClean="0"/>
          </a:p>
          <a:p>
            <a:r>
              <a:rPr lang="en-US" sz="2000" dirty="0" smtClean="0"/>
              <a:t>Do not just mention bug number somewhere in subject, but put it always first. For example: “[PHX-777] Changed logging, updated </a:t>
            </a:r>
            <a:r>
              <a:rPr lang="en-US" sz="2000" dirty="0" err="1" smtClean="0"/>
              <a:t>resultset</a:t>
            </a:r>
            <a:r>
              <a:rPr lang="en-US" sz="2000" dirty="0" smtClean="0"/>
              <a:t>.”</a:t>
            </a:r>
          </a:p>
          <a:p>
            <a:endParaRPr lang="en-US" sz="2000" dirty="0" smtClean="0"/>
          </a:p>
          <a:p>
            <a:r>
              <a:rPr lang="en-US" sz="2000" dirty="0" smtClean="0"/>
              <a:t>Subject for a comment should always look like: “&lt;BUG NUMBER&gt; &lt;SHORT COMMENT&gt;”</a:t>
            </a:r>
          </a:p>
          <a:p>
            <a:pPr marL="0" indent="0">
              <a:buNone/>
            </a:pPr>
            <a:endParaRPr lang="en-US" sz="2000" dirty="0" smtClean="0"/>
          </a:p>
          <a:p>
            <a:r>
              <a:rPr lang="en-US" sz="2000" dirty="0" smtClean="0"/>
              <a:t>Same comment for two commits should not be the case. If comment is the same, then it should be same commit.</a:t>
            </a:r>
          </a:p>
        </p:txBody>
      </p:sp>
    </p:spTree>
    <p:extLst>
      <p:ext uri="{BB962C8B-B14F-4D97-AF65-F5344CB8AC3E}">
        <p14:creationId xmlns:p14="http://schemas.microsoft.com/office/powerpoint/2010/main" val="4976053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2</a:t>
            </a:r>
            <a:r>
              <a:rPr lang="en-US" dirty="0" smtClean="0"/>
              <a:t>. Ban merge –squash </a:t>
            </a:r>
            <a:r>
              <a:rPr lang="en-US" sz="1600" dirty="0" smtClean="0">
                <a:solidFill>
                  <a:srgbClr val="7F7F7F"/>
                </a:solidFill>
              </a:rPr>
              <a:t>(for branches with &gt;1 contributor)</a:t>
            </a:r>
            <a:endParaRPr lang="en-US" dirty="0">
              <a:solidFill>
                <a:srgbClr val="7F7F7F"/>
              </a:solidFill>
            </a:endParaRPr>
          </a:p>
        </p:txBody>
      </p:sp>
      <p:sp>
        <p:nvSpPr>
          <p:cNvPr id="3" name="Content Placeholder 2"/>
          <p:cNvSpPr>
            <a:spLocks noGrp="1"/>
          </p:cNvSpPr>
          <p:nvPr>
            <p:ph idx="1"/>
          </p:nvPr>
        </p:nvSpPr>
        <p:spPr/>
        <p:txBody>
          <a:bodyPr>
            <a:normAutofit/>
          </a:bodyPr>
          <a:lstStyle/>
          <a:p>
            <a:r>
              <a:rPr lang="en-US" sz="1800" dirty="0" smtClean="0"/>
              <a:t>merge –squash should not be used for merging feature branches with multiple contributors to other branch. Ever.</a:t>
            </a:r>
          </a:p>
          <a:p>
            <a:pPr marL="346075" indent="0">
              <a:buNone/>
            </a:pPr>
            <a:r>
              <a:rPr lang="en-US" sz="1800" dirty="0" smtClean="0"/>
              <a:t>Here is small example. After recent </a:t>
            </a:r>
            <a:r>
              <a:rPr lang="en-US" sz="1800" dirty="0" err="1" smtClean="0"/>
              <a:t>tap_branch</a:t>
            </a:r>
            <a:r>
              <a:rPr lang="en-US" sz="1800" dirty="0" smtClean="0"/>
              <a:t> merge into master by same person few bad things happened:</a:t>
            </a:r>
          </a:p>
          <a:p>
            <a:pPr marL="631825" indent="-285750">
              <a:buFont typeface="Courier New"/>
              <a:buChar char="o"/>
            </a:pPr>
            <a:r>
              <a:rPr lang="en-US" sz="1800" dirty="0" err="1"/>
              <a:t>g</a:t>
            </a:r>
            <a:r>
              <a:rPr lang="en-US" sz="1800" dirty="0" err="1" smtClean="0"/>
              <a:t>it</a:t>
            </a:r>
            <a:r>
              <a:rPr lang="en-US" sz="1800" dirty="0" smtClean="0"/>
              <a:t> blame now shows same commit # and same author for all changes (often whole files)</a:t>
            </a:r>
          </a:p>
          <a:p>
            <a:pPr marL="631825" indent="-285750">
              <a:buFont typeface="Courier New"/>
              <a:buChar char="o"/>
            </a:pPr>
            <a:r>
              <a:rPr lang="en-US" sz="1800" dirty="0" err="1" smtClean="0"/>
              <a:t>git</a:t>
            </a:r>
            <a:r>
              <a:rPr lang="en-US" sz="1800" dirty="0" smtClean="0"/>
              <a:t> log --graph shows no graph, there is only one commit without knowing which commit the branch was made of and how many commits it contains</a:t>
            </a:r>
          </a:p>
          <a:p>
            <a:pPr marL="631825" indent="-285750">
              <a:buFont typeface="Courier New"/>
              <a:buChar char="o"/>
            </a:pPr>
            <a:r>
              <a:rPr lang="en-US" sz="1800" dirty="0" smtClean="0"/>
              <a:t>we lost all bug numbers, authors, timestamps and other valuable information from commit comments of </a:t>
            </a:r>
            <a:r>
              <a:rPr lang="en-US" sz="1800" dirty="0" err="1" smtClean="0"/>
              <a:t>tap_branch</a:t>
            </a:r>
            <a:endParaRPr lang="en-US" sz="1800" dirty="0" smtClean="0"/>
          </a:p>
          <a:p>
            <a:pPr marL="346075" indent="0">
              <a:buNone/>
            </a:pPr>
            <a:endParaRPr lang="en-US" sz="1800" dirty="0"/>
          </a:p>
          <a:p>
            <a:pPr marL="347663" indent="-285750"/>
            <a:r>
              <a:rPr lang="en-US" sz="1800" dirty="0" smtClean="0"/>
              <a:t>“</a:t>
            </a:r>
            <a:r>
              <a:rPr lang="en-US" sz="1800" dirty="0" err="1" smtClean="0"/>
              <a:t>git</a:t>
            </a:r>
            <a:r>
              <a:rPr lang="en-US" sz="1800" dirty="0" smtClean="0"/>
              <a:t> merge” or even “</a:t>
            </a:r>
            <a:r>
              <a:rPr lang="en-US" sz="1800" dirty="0" err="1" smtClean="0"/>
              <a:t>git</a:t>
            </a:r>
            <a:r>
              <a:rPr lang="en-US" sz="1800" dirty="0" smtClean="0"/>
              <a:t> merge --no-</a:t>
            </a:r>
            <a:r>
              <a:rPr lang="en-US" sz="1800" dirty="0" err="1" smtClean="0"/>
              <a:t>ff</a:t>
            </a:r>
            <a:r>
              <a:rPr lang="en-US" sz="1800" dirty="0" smtClean="0"/>
              <a:t>” should be always used when merging a feature branch into other. Please see following example.</a:t>
            </a:r>
          </a:p>
        </p:txBody>
      </p:sp>
    </p:spTree>
    <p:extLst>
      <p:ext uri="{BB962C8B-B14F-4D97-AF65-F5344CB8AC3E}">
        <p14:creationId xmlns:p14="http://schemas.microsoft.com/office/powerpoint/2010/main" val="12319044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0273"/>
            <a:ext cx="8229600" cy="5584317"/>
          </a:xfrm>
        </p:spPr>
        <p:txBody>
          <a:bodyPr>
            <a:normAutofit/>
          </a:bodyPr>
          <a:lstStyle/>
          <a:p>
            <a:pPr marL="61913" indent="0">
              <a:buNone/>
            </a:pPr>
            <a:r>
              <a:rPr lang="en-US" sz="1800" dirty="0" smtClean="0"/>
              <a:t>Imagine we’ve created 2 branches from same point of master and introduced number of changes to each of them (to different files):</a:t>
            </a:r>
          </a:p>
          <a:p>
            <a:pPr marL="61913" indent="0">
              <a:buNone/>
            </a:pPr>
            <a:endParaRPr lang="en-US" sz="1800" dirty="0"/>
          </a:p>
          <a:p>
            <a:pPr marL="61913" indent="0">
              <a:buNone/>
            </a:pPr>
            <a:endParaRPr lang="en-US" sz="1800" dirty="0" smtClean="0"/>
          </a:p>
          <a:p>
            <a:pPr marL="61913" indent="0">
              <a:buNone/>
            </a:pPr>
            <a:endParaRPr lang="en-US" sz="1800" dirty="0" smtClean="0"/>
          </a:p>
          <a:p>
            <a:pPr marL="61913" indent="0">
              <a:buNone/>
            </a:pPr>
            <a:endParaRPr lang="en-US" sz="1800" dirty="0"/>
          </a:p>
          <a:p>
            <a:pPr marL="61913" indent="0">
              <a:buNone/>
            </a:pPr>
            <a:endParaRPr lang="en-US" sz="1800" dirty="0" smtClean="0"/>
          </a:p>
          <a:p>
            <a:pPr marL="61913" indent="0">
              <a:buNone/>
            </a:pPr>
            <a:endParaRPr lang="en-US" sz="1800" dirty="0"/>
          </a:p>
          <a:p>
            <a:pPr marL="61913" indent="0">
              <a:buNone/>
            </a:pPr>
            <a:endParaRPr lang="en-US" sz="1800" dirty="0" smtClean="0"/>
          </a:p>
          <a:p>
            <a:pPr marL="61913" indent="0">
              <a:buNone/>
            </a:pPr>
            <a:endParaRPr lang="en-US" sz="1800" dirty="0"/>
          </a:p>
          <a:p>
            <a:pPr marL="61913" indent="0">
              <a:buNone/>
            </a:pPr>
            <a:endParaRPr lang="en-US" sz="1800" dirty="0" smtClean="0"/>
          </a:p>
        </p:txBody>
      </p:sp>
      <p:sp>
        <p:nvSpPr>
          <p:cNvPr id="4" name="Title 1"/>
          <p:cNvSpPr>
            <a:spLocks noGrp="1"/>
          </p:cNvSpPr>
          <p:nvPr>
            <p:ph type="title"/>
          </p:nvPr>
        </p:nvSpPr>
        <p:spPr>
          <a:xfrm>
            <a:off x="457200" y="182844"/>
            <a:ext cx="7269585" cy="475037"/>
          </a:xfrm>
        </p:spPr>
        <p:txBody>
          <a:bodyPr>
            <a:noAutofit/>
          </a:bodyPr>
          <a:lstStyle/>
          <a:p>
            <a:pPr algn="l"/>
            <a:r>
              <a:rPr lang="en-US" sz="3200" dirty="0" smtClean="0"/>
              <a:t>Scenario for all examples:</a:t>
            </a:r>
            <a:endParaRPr lang="en-US" sz="3200" dirty="0"/>
          </a:p>
        </p:txBody>
      </p:sp>
      <p:pic>
        <p:nvPicPr>
          <p:cNvPr id="2" name="Picture 1"/>
          <p:cNvPicPr>
            <a:picLocks noChangeAspect="1"/>
          </p:cNvPicPr>
          <p:nvPr/>
        </p:nvPicPr>
        <p:blipFill>
          <a:blip r:embed="rId2"/>
          <a:stretch>
            <a:fillRect/>
          </a:stretch>
        </p:blipFill>
        <p:spPr>
          <a:xfrm>
            <a:off x="1732634" y="1477392"/>
            <a:ext cx="5871743" cy="2531070"/>
          </a:xfrm>
          <a:prstGeom prst="rect">
            <a:avLst/>
          </a:prstGeom>
        </p:spPr>
      </p:pic>
      <p:pic>
        <p:nvPicPr>
          <p:cNvPr id="6" name="Picture 5"/>
          <p:cNvPicPr>
            <a:picLocks noChangeAspect="1"/>
          </p:cNvPicPr>
          <p:nvPr/>
        </p:nvPicPr>
        <p:blipFill>
          <a:blip r:embed="rId3"/>
          <a:stretch>
            <a:fillRect/>
          </a:stretch>
        </p:blipFill>
        <p:spPr>
          <a:xfrm>
            <a:off x="1656129" y="4198585"/>
            <a:ext cx="6024417" cy="2065270"/>
          </a:xfrm>
          <a:prstGeom prst="rect">
            <a:avLst/>
          </a:prstGeom>
        </p:spPr>
      </p:pic>
    </p:spTree>
    <p:extLst>
      <p:ext uri="{BB962C8B-B14F-4D97-AF65-F5344CB8AC3E}">
        <p14:creationId xmlns:p14="http://schemas.microsoft.com/office/powerpoint/2010/main" val="33640643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4468"/>
            <a:ext cx="8229600" cy="5131696"/>
          </a:xfrm>
        </p:spPr>
        <p:txBody>
          <a:bodyPr>
            <a:normAutofit/>
          </a:bodyPr>
          <a:lstStyle/>
          <a:p>
            <a:pPr marL="61913" indent="0">
              <a:buNone/>
            </a:pPr>
            <a:r>
              <a:rPr lang="en-US" sz="1800" dirty="0" smtClean="0"/>
              <a:t>Merging branch 2 into 1 using squash:</a:t>
            </a: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checkout -b </a:t>
            </a:r>
            <a:r>
              <a:rPr lang="en-US" sz="1200" dirty="0">
                <a:latin typeface="OCR A Std"/>
                <a:cs typeface="OCR A Std"/>
              </a:rPr>
              <a:t>ic_testgit1</a:t>
            </a:r>
            <a:endParaRPr lang="en-US" sz="1200" dirty="0" smtClean="0">
              <a:latin typeface="OCR A Std"/>
              <a:cs typeface="OCR A Std"/>
            </a:endParaRPr>
          </a:p>
          <a:p>
            <a:pPr marL="461963" lvl="1" indent="0">
              <a:buNone/>
            </a:pPr>
            <a:r>
              <a:rPr lang="en-US" sz="1200" dirty="0" smtClean="0">
                <a:latin typeface="OCR A Std"/>
                <a:cs typeface="OCR A Std"/>
              </a:rPr>
              <a:t>Switched to branch </a:t>
            </a:r>
            <a:r>
              <a:rPr lang="en-US" sz="1200" dirty="0">
                <a:latin typeface="OCR A Std"/>
                <a:cs typeface="OCR A Std"/>
              </a:rPr>
              <a:t>'</a:t>
            </a:r>
            <a:r>
              <a:rPr lang="en-US" sz="1200" dirty="0" smtClean="0">
                <a:latin typeface="OCR A Std"/>
                <a:cs typeface="OCR A Std"/>
              </a:rPr>
              <a:t>ic_testgit1’</a:t>
            </a: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a:t>
            </a:r>
            <a:r>
              <a:rPr lang="en-US" sz="1200" dirty="0">
                <a:latin typeface="OCR A Std"/>
                <a:cs typeface="OCR A Std"/>
              </a:rPr>
              <a:t>merge </a:t>
            </a:r>
            <a:r>
              <a:rPr lang="en-US" sz="1200" dirty="0" smtClean="0">
                <a:latin typeface="OCR A Std"/>
                <a:cs typeface="OCR A Std"/>
              </a:rPr>
              <a:t>--squash ic_testgit2 -m ‘Squashing commits of the following: .....’</a:t>
            </a:r>
          </a:p>
          <a:p>
            <a:pPr marL="461963" lvl="1" indent="0">
              <a:buNone/>
            </a:pPr>
            <a:r>
              <a:rPr lang="en-US" sz="1200" dirty="0">
                <a:latin typeface="OCR A Std"/>
                <a:cs typeface="OCR A Std"/>
              </a:rPr>
              <a:t>[ic_testgit1 034ef3f] Squashed commit of the following:</a:t>
            </a:r>
          </a:p>
          <a:p>
            <a:pPr marL="461963" lvl="1" indent="0">
              <a:buNone/>
            </a:pPr>
            <a:r>
              <a:rPr lang="en-US" sz="1200" dirty="0">
                <a:latin typeface="OCR A Std"/>
                <a:cs typeface="OCR A Std"/>
              </a:rPr>
              <a:t> 1 file changed, 13 insertions(+)</a:t>
            </a:r>
          </a:p>
          <a:p>
            <a:pPr marL="461963" lvl="1" indent="0">
              <a:buNone/>
            </a:pPr>
            <a:r>
              <a:rPr lang="en-US" sz="1200" dirty="0">
                <a:latin typeface="OCR A Std"/>
                <a:cs typeface="OCR A Std"/>
              </a:rPr>
              <a:t> create mode 100644 testgit2.</a:t>
            </a:r>
            <a:r>
              <a:rPr lang="en-US" sz="1200" dirty="0" smtClean="0">
                <a:latin typeface="OCR A Std"/>
                <a:cs typeface="OCR A Std"/>
              </a:rPr>
              <a:t>txt</a:t>
            </a: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log </a:t>
            </a:r>
          </a:p>
          <a:p>
            <a:pPr marL="461963" lvl="1" indent="0">
              <a:buNone/>
            </a:pPr>
            <a:endParaRPr lang="en-US" sz="1400" dirty="0" smtClean="0"/>
          </a:p>
          <a:p>
            <a:pPr marL="461963" lvl="1" indent="0">
              <a:buNone/>
            </a:pPr>
            <a:endParaRPr lang="en-US" sz="1400" dirty="0" smtClean="0"/>
          </a:p>
          <a:p>
            <a:pPr marL="461963" lvl="1" indent="0">
              <a:buNone/>
            </a:pPr>
            <a:endParaRPr lang="en-US" sz="1400" dirty="0" smtClean="0"/>
          </a:p>
          <a:p>
            <a:pPr marL="461963" lvl="1" indent="0">
              <a:buNone/>
            </a:pPr>
            <a:endParaRPr lang="en-US" sz="1400" dirty="0"/>
          </a:p>
          <a:p>
            <a:pPr marL="461963" lvl="1" indent="0">
              <a:buNone/>
            </a:pPr>
            <a:endParaRPr lang="en-US" sz="1400" dirty="0" smtClean="0"/>
          </a:p>
          <a:p>
            <a:pPr marL="461963" lvl="1" indent="0">
              <a:buNone/>
            </a:pPr>
            <a:endParaRPr lang="en-US" sz="1400" dirty="0"/>
          </a:p>
          <a:p>
            <a:pPr marL="461963" lvl="1" indent="0">
              <a:buNone/>
            </a:pPr>
            <a:r>
              <a:rPr lang="en-US" sz="1400" dirty="0" smtClean="0"/>
              <a:t>Note: As you see, there is new commit (new hash), new timestamp and new comment. There is no branch info, and same author for whole commit. Blame is useless here.</a:t>
            </a:r>
          </a:p>
        </p:txBody>
      </p:sp>
      <p:sp>
        <p:nvSpPr>
          <p:cNvPr id="4" name="Title 1"/>
          <p:cNvSpPr>
            <a:spLocks noGrp="1"/>
          </p:cNvSpPr>
          <p:nvPr>
            <p:ph type="title"/>
          </p:nvPr>
        </p:nvSpPr>
        <p:spPr>
          <a:xfrm>
            <a:off x="457200" y="274638"/>
            <a:ext cx="7269585" cy="475037"/>
          </a:xfrm>
        </p:spPr>
        <p:txBody>
          <a:bodyPr>
            <a:normAutofit fontScale="90000"/>
          </a:bodyPr>
          <a:lstStyle/>
          <a:p>
            <a:pPr algn="l"/>
            <a:r>
              <a:rPr lang="en-US" dirty="0" smtClean="0"/>
              <a:t>Example of merge squash:</a:t>
            </a:r>
            <a:endParaRPr lang="en-US" dirty="0"/>
          </a:p>
        </p:txBody>
      </p:sp>
      <p:pic>
        <p:nvPicPr>
          <p:cNvPr id="5" name="Picture 4"/>
          <p:cNvPicPr>
            <a:picLocks noChangeAspect="1"/>
          </p:cNvPicPr>
          <p:nvPr/>
        </p:nvPicPr>
        <p:blipFill>
          <a:blip r:embed="rId2"/>
          <a:stretch>
            <a:fillRect/>
          </a:stretch>
        </p:blipFill>
        <p:spPr>
          <a:xfrm>
            <a:off x="590094" y="2948644"/>
            <a:ext cx="8080830" cy="1078883"/>
          </a:xfrm>
          <a:prstGeom prst="rect">
            <a:avLst/>
          </a:prstGeom>
        </p:spPr>
      </p:pic>
    </p:spTree>
    <p:extLst>
      <p:ext uri="{BB962C8B-B14F-4D97-AF65-F5344CB8AC3E}">
        <p14:creationId xmlns:p14="http://schemas.microsoft.com/office/powerpoint/2010/main" val="10213300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4468"/>
            <a:ext cx="8229600" cy="5523118"/>
          </a:xfrm>
        </p:spPr>
        <p:txBody>
          <a:bodyPr>
            <a:normAutofit/>
          </a:bodyPr>
          <a:lstStyle/>
          <a:p>
            <a:pPr marL="61913" indent="0">
              <a:buNone/>
            </a:pPr>
            <a:r>
              <a:rPr lang="en-US" sz="1800" dirty="0" smtClean="0"/>
              <a:t>Merging branch 2 into 1 without using squash:</a:t>
            </a: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checkout -b </a:t>
            </a:r>
            <a:r>
              <a:rPr lang="en-US" sz="1200" dirty="0">
                <a:latin typeface="OCR A Std"/>
                <a:cs typeface="OCR A Std"/>
              </a:rPr>
              <a:t>ic_testgit1</a:t>
            </a:r>
            <a:endParaRPr lang="en-US" sz="1200" dirty="0" smtClean="0">
              <a:latin typeface="OCR A Std"/>
              <a:cs typeface="OCR A Std"/>
            </a:endParaRPr>
          </a:p>
          <a:p>
            <a:pPr marL="461963" lvl="1" indent="0">
              <a:buNone/>
            </a:pPr>
            <a:r>
              <a:rPr lang="en-US" sz="1200" dirty="0" smtClean="0">
                <a:latin typeface="OCR A Std"/>
                <a:cs typeface="OCR A Std"/>
              </a:rPr>
              <a:t>Switched to branch </a:t>
            </a:r>
            <a:r>
              <a:rPr lang="en-US" sz="1200" dirty="0">
                <a:latin typeface="OCR A Std"/>
                <a:cs typeface="OCR A Std"/>
              </a:rPr>
              <a:t>'</a:t>
            </a:r>
            <a:r>
              <a:rPr lang="en-US" sz="1200" dirty="0" smtClean="0">
                <a:latin typeface="OCR A Std"/>
                <a:cs typeface="OCR A Std"/>
              </a:rPr>
              <a:t>ic_testgit1’</a:t>
            </a:r>
          </a:p>
          <a:p>
            <a:pPr marL="461963" lvl="1" indent="0">
              <a:buNone/>
            </a:pPr>
            <a:r>
              <a:rPr lang="en-US" sz="1200" dirty="0" smtClean="0">
                <a:latin typeface="OCR A Std"/>
                <a:cs typeface="OCR A Std"/>
              </a:rPr>
              <a:t>&gt; </a:t>
            </a:r>
            <a:r>
              <a:rPr lang="en-US" sz="1200" dirty="0" err="1" smtClean="0">
                <a:latin typeface="OCR A Std"/>
                <a:cs typeface="OCR A Std"/>
              </a:rPr>
              <a:t>git</a:t>
            </a:r>
            <a:r>
              <a:rPr lang="en-US" sz="1200" dirty="0" smtClean="0">
                <a:latin typeface="OCR A Std"/>
                <a:cs typeface="OCR A Std"/>
              </a:rPr>
              <a:t> </a:t>
            </a:r>
            <a:r>
              <a:rPr lang="en-US" sz="1200" dirty="0">
                <a:latin typeface="OCR A Std"/>
                <a:cs typeface="OCR A Std"/>
              </a:rPr>
              <a:t>merge </a:t>
            </a:r>
            <a:r>
              <a:rPr lang="en-US" sz="1200" dirty="0" smtClean="0">
                <a:latin typeface="OCR A Std"/>
                <a:cs typeface="OCR A Std"/>
              </a:rPr>
              <a:t>ic_testgit2</a:t>
            </a:r>
          </a:p>
          <a:p>
            <a:pPr marL="461963" lvl="1" indent="0">
              <a:buNone/>
            </a:pPr>
            <a:r>
              <a:rPr lang="en-US" sz="1200" dirty="0">
                <a:latin typeface="OCR A Std"/>
                <a:cs typeface="OCR A Std"/>
              </a:rPr>
              <a:t>Merge made by the 'recursive' strategy.</a:t>
            </a:r>
          </a:p>
          <a:p>
            <a:pPr marL="461963" lvl="1" indent="0">
              <a:buNone/>
            </a:pPr>
            <a:r>
              <a:rPr lang="en-US" sz="1200" dirty="0">
                <a:latin typeface="OCR A Std"/>
                <a:cs typeface="OCR A Std"/>
              </a:rPr>
              <a:t> testgit2.txt | 13 +++++++++++++</a:t>
            </a:r>
          </a:p>
          <a:p>
            <a:pPr marL="461963" lvl="1" indent="0">
              <a:buNone/>
            </a:pPr>
            <a:r>
              <a:rPr lang="en-US" sz="1200" dirty="0">
                <a:latin typeface="OCR A Std"/>
                <a:cs typeface="OCR A Std"/>
              </a:rPr>
              <a:t> 1 file changed, 13 insertions(+)</a:t>
            </a:r>
          </a:p>
          <a:p>
            <a:pPr marL="461963" lvl="1" indent="0">
              <a:buNone/>
            </a:pPr>
            <a:r>
              <a:rPr lang="en-US" sz="1200" dirty="0">
                <a:latin typeface="OCR A Std"/>
                <a:cs typeface="OCR A Std"/>
              </a:rPr>
              <a:t> create mode 100644 testgit2.</a:t>
            </a:r>
            <a:r>
              <a:rPr lang="en-US" sz="1200" dirty="0" smtClean="0">
                <a:latin typeface="OCR A Std"/>
                <a:cs typeface="OCR A Std"/>
              </a:rPr>
              <a:t>txt</a:t>
            </a:r>
          </a:p>
          <a:p>
            <a:pPr marL="461963" lvl="1" indent="0">
              <a:buNone/>
            </a:pPr>
            <a:r>
              <a:rPr lang="en-US" sz="1200" dirty="0" smtClean="0">
                <a:latin typeface="OCR A Std"/>
                <a:cs typeface="OCR A Std"/>
              </a:rPr>
              <a:t>&gt; </a:t>
            </a:r>
            <a:r>
              <a:rPr lang="en-US" sz="1200" dirty="0" err="1">
                <a:latin typeface="OCR A Std"/>
                <a:cs typeface="OCR A Std"/>
              </a:rPr>
              <a:t>g</a:t>
            </a:r>
            <a:r>
              <a:rPr lang="en-US" sz="1200" dirty="0" err="1" smtClean="0">
                <a:latin typeface="OCR A Std"/>
                <a:cs typeface="OCR A Std"/>
              </a:rPr>
              <a:t>it</a:t>
            </a:r>
            <a:r>
              <a:rPr lang="en-US" sz="1200" dirty="0" smtClean="0">
                <a:latin typeface="OCR A Std"/>
                <a:cs typeface="OCR A Std"/>
              </a:rPr>
              <a:t> log --graph</a:t>
            </a:r>
          </a:p>
          <a:p>
            <a:pPr marL="461963" lvl="1" indent="0">
              <a:buNone/>
            </a:pPr>
            <a:endParaRPr lang="en-US" sz="1400" dirty="0" smtClean="0"/>
          </a:p>
          <a:p>
            <a:pPr marL="461963" lvl="1" indent="0">
              <a:buNone/>
            </a:pPr>
            <a:endParaRPr lang="en-US" sz="1400" dirty="0" smtClean="0"/>
          </a:p>
          <a:p>
            <a:pPr marL="461963" lvl="1" indent="0">
              <a:buNone/>
            </a:pPr>
            <a:endParaRPr lang="en-US" sz="1400" dirty="0"/>
          </a:p>
          <a:p>
            <a:pPr marL="461963" lvl="1" indent="0">
              <a:buNone/>
            </a:pPr>
            <a:endParaRPr lang="en-US" sz="1400" dirty="0" smtClean="0"/>
          </a:p>
          <a:p>
            <a:pPr marL="461963" lvl="1" indent="0">
              <a:buNone/>
            </a:pPr>
            <a:endParaRPr lang="en-US" sz="1400" dirty="0"/>
          </a:p>
          <a:p>
            <a:pPr marL="461963" lvl="1" indent="0">
              <a:buNone/>
            </a:pPr>
            <a:endParaRPr lang="en-US" sz="1400" dirty="0" smtClean="0"/>
          </a:p>
          <a:p>
            <a:pPr marL="461963" lvl="1" indent="0">
              <a:buNone/>
            </a:pPr>
            <a:endParaRPr lang="en-US" sz="1400" dirty="0"/>
          </a:p>
          <a:p>
            <a:pPr marL="461963" lvl="1" indent="0">
              <a:buNone/>
            </a:pPr>
            <a:endParaRPr lang="en-US" sz="1400" dirty="0" smtClean="0"/>
          </a:p>
          <a:p>
            <a:pPr marL="461963" lvl="1" indent="0">
              <a:buNone/>
            </a:pPr>
            <a:endParaRPr lang="en-US" sz="1400" dirty="0" smtClean="0"/>
          </a:p>
          <a:p>
            <a:pPr marL="461963" lvl="1" indent="0">
              <a:buNone/>
            </a:pPr>
            <a:r>
              <a:rPr lang="en-US" sz="1400" dirty="0" smtClean="0"/>
              <a:t>Note: Pay attention that everything left intact (timestamps, authors, etc.) Also it has branch information, so you can see when it started and ended. And blame is extremely useful.</a:t>
            </a:r>
          </a:p>
        </p:txBody>
      </p:sp>
      <p:sp>
        <p:nvSpPr>
          <p:cNvPr id="4" name="Title 1"/>
          <p:cNvSpPr>
            <a:spLocks noGrp="1"/>
          </p:cNvSpPr>
          <p:nvPr>
            <p:ph type="title"/>
          </p:nvPr>
        </p:nvSpPr>
        <p:spPr>
          <a:xfrm>
            <a:off x="457200" y="274638"/>
            <a:ext cx="7269585" cy="475037"/>
          </a:xfrm>
        </p:spPr>
        <p:txBody>
          <a:bodyPr>
            <a:normAutofit fontScale="90000"/>
          </a:bodyPr>
          <a:lstStyle/>
          <a:p>
            <a:pPr algn="l"/>
            <a:r>
              <a:rPr lang="en-US" dirty="0" smtClean="0"/>
              <a:t>Example of merge (no squash):</a:t>
            </a:r>
            <a:endParaRPr lang="en-US" dirty="0"/>
          </a:p>
        </p:txBody>
      </p:sp>
      <p:pic>
        <p:nvPicPr>
          <p:cNvPr id="2" name="Picture 1"/>
          <p:cNvPicPr>
            <a:picLocks noChangeAspect="1"/>
          </p:cNvPicPr>
          <p:nvPr/>
        </p:nvPicPr>
        <p:blipFill>
          <a:blip r:embed="rId2"/>
          <a:stretch>
            <a:fillRect/>
          </a:stretch>
        </p:blipFill>
        <p:spPr>
          <a:xfrm>
            <a:off x="690342" y="3272080"/>
            <a:ext cx="7996458" cy="1824959"/>
          </a:xfrm>
          <a:prstGeom prst="rect">
            <a:avLst/>
          </a:prstGeom>
        </p:spPr>
      </p:pic>
    </p:spTree>
    <p:extLst>
      <p:ext uri="{BB962C8B-B14F-4D97-AF65-F5344CB8AC3E}">
        <p14:creationId xmlns:p14="http://schemas.microsoft.com/office/powerpoint/2010/main" val="16198884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3. Continuous merge &amp; talk</a:t>
            </a:r>
            <a:endParaRPr lang="en-US" dirty="0"/>
          </a:p>
        </p:txBody>
      </p:sp>
      <p:sp>
        <p:nvSpPr>
          <p:cNvPr id="3" name="Content Placeholder 2"/>
          <p:cNvSpPr>
            <a:spLocks noGrp="1"/>
          </p:cNvSpPr>
          <p:nvPr>
            <p:ph idx="1"/>
          </p:nvPr>
        </p:nvSpPr>
        <p:spPr/>
        <p:txBody>
          <a:bodyPr>
            <a:normAutofit lnSpcReduction="10000"/>
          </a:bodyPr>
          <a:lstStyle/>
          <a:p>
            <a:r>
              <a:rPr lang="en-US" sz="1800" dirty="0" smtClean="0"/>
              <a:t>Merging or rebasing often is very useful. Personal branches should be rebased every day. Feature branches (with more than 1 person contributing) should be merged</a:t>
            </a:r>
            <a:r>
              <a:rPr lang="en-US" sz="1800" dirty="0"/>
              <a:t> </a:t>
            </a:r>
            <a:r>
              <a:rPr lang="en-US" sz="1800" dirty="0" smtClean="0"/>
              <a:t>every day or two.</a:t>
            </a:r>
          </a:p>
          <a:p>
            <a:endParaRPr lang="en-US" sz="1800" dirty="0"/>
          </a:p>
          <a:p>
            <a:r>
              <a:rPr lang="en-US" sz="1800" dirty="0" smtClean="0"/>
              <a:t>While resolving a conflict, </a:t>
            </a:r>
            <a:r>
              <a:rPr lang="en-US" sz="1800" dirty="0"/>
              <a:t>consider </a:t>
            </a:r>
            <a:r>
              <a:rPr lang="en-US" sz="1800" dirty="0" smtClean="0"/>
              <a:t>not only the change itself, but also use “</a:t>
            </a:r>
            <a:r>
              <a:rPr lang="en-US" sz="1800" dirty="0" err="1" smtClean="0"/>
              <a:t>git</a:t>
            </a:r>
            <a:r>
              <a:rPr lang="en-US" sz="1800" dirty="0" smtClean="0"/>
              <a:t> blame” on each of two branches to see author and timestamp of the change. </a:t>
            </a:r>
            <a:r>
              <a:rPr lang="en-US" sz="1800" dirty="0" smtClean="0">
                <a:solidFill>
                  <a:schemeClr val="bg1">
                    <a:lumMod val="50000"/>
                  </a:schemeClr>
                </a:solidFill>
              </a:rPr>
              <a:t>Example: logic is changed and old-known method </a:t>
            </a:r>
            <a:r>
              <a:rPr lang="en-US" sz="1800" dirty="0" err="1" smtClean="0">
                <a:solidFill>
                  <a:schemeClr val="bg1">
                    <a:lumMod val="50000"/>
                  </a:schemeClr>
                </a:solidFill>
              </a:rPr>
              <a:t>param</a:t>
            </a:r>
            <a:r>
              <a:rPr lang="en-US" sz="1800" dirty="0" smtClean="0">
                <a:solidFill>
                  <a:schemeClr val="bg1">
                    <a:lumMod val="50000"/>
                  </a:schemeClr>
                </a:solidFill>
              </a:rPr>
              <a:t> is removed, but person who merges knows that this </a:t>
            </a:r>
            <a:r>
              <a:rPr lang="en-US" sz="1800" dirty="0" err="1" smtClean="0">
                <a:solidFill>
                  <a:schemeClr val="bg1">
                    <a:lumMod val="50000"/>
                  </a:schemeClr>
                </a:solidFill>
              </a:rPr>
              <a:t>param</a:t>
            </a:r>
            <a:r>
              <a:rPr lang="en-US" sz="1800" dirty="0" smtClean="0">
                <a:solidFill>
                  <a:schemeClr val="bg1">
                    <a:lumMod val="50000"/>
                  </a:schemeClr>
                </a:solidFill>
              </a:rPr>
              <a:t> was always used, thus leaves it in merged version.</a:t>
            </a:r>
          </a:p>
          <a:p>
            <a:endParaRPr lang="en-US" sz="1800" dirty="0" smtClean="0"/>
          </a:p>
          <a:p>
            <a:r>
              <a:rPr lang="en-US" sz="1800" dirty="0"/>
              <a:t>If any unknown conflict arises, corresponding developer should be asked right away. It’s better to do then to have several new bugs introduced.</a:t>
            </a:r>
          </a:p>
          <a:p>
            <a:endParaRPr lang="en-US" sz="1800" dirty="0" smtClean="0"/>
          </a:p>
          <a:p>
            <a:r>
              <a:rPr lang="en-US" sz="1800" dirty="0" smtClean="0"/>
              <a:t>Any conflicting feature branch merge/rebase should be reviewed by </a:t>
            </a:r>
            <a:r>
              <a:rPr lang="en-US" sz="1800" dirty="0" err="1" smtClean="0"/>
              <a:t>devs</a:t>
            </a:r>
            <a:r>
              <a:rPr lang="en-US" sz="1800" dirty="0" smtClean="0"/>
              <a:t> who contributed to it. Would be good if they indicate their review in an e-mail.</a:t>
            </a:r>
          </a:p>
        </p:txBody>
      </p:sp>
    </p:spTree>
    <p:extLst>
      <p:ext uri="{BB962C8B-B14F-4D97-AF65-F5344CB8AC3E}">
        <p14:creationId xmlns:p14="http://schemas.microsoft.com/office/powerpoint/2010/main" val="938141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594</TotalTime>
  <Words>2214</Words>
  <Application>Microsoft Macintosh PowerPoint</Application>
  <PresentationFormat>On-screen Show (4:3)</PresentationFormat>
  <Paragraphs>231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GiT ideas</vt:lpstr>
      <vt:lpstr>What we have now</vt:lpstr>
      <vt:lpstr>What we can change (explained in details further)</vt:lpstr>
      <vt:lpstr>1. Improve comments</vt:lpstr>
      <vt:lpstr>2. Ban merge –squash (for branches with &gt;1 contributor)</vt:lpstr>
      <vt:lpstr>Scenario for all examples:</vt:lpstr>
      <vt:lpstr>Example of merge squash:</vt:lpstr>
      <vt:lpstr>Example of merge (no squash):</vt:lpstr>
      <vt:lpstr>3. Continuous merge &amp; talk</vt:lpstr>
      <vt:lpstr>4. Rebase / cherry-pick + merge</vt:lpstr>
      <vt:lpstr>5. Squash inside your branch</vt:lpstr>
      <vt:lpstr>PowerPoint Presentation</vt:lpstr>
      <vt:lpstr>PowerPoint Presentation</vt:lpstr>
      <vt:lpstr>PowerPoint Presentation</vt:lpstr>
      <vt:lpstr>6. Tagging master for releases</vt:lpstr>
      <vt:lpstr>Using commit --amend</vt:lpstr>
      <vt:lpstr>7. Using initials for personal branch</vt:lpstr>
      <vt:lpstr>8. Generating Release Notes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ideas</dc:title>
  <dc:creator>Iurii Cartev</dc:creator>
  <cp:lastModifiedBy>Scott Leon</cp:lastModifiedBy>
  <cp:revision>114</cp:revision>
  <cp:lastPrinted>2013-07-18T13:03:04Z</cp:lastPrinted>
  <dcterms:created xsi:type="dcterms:W3CDTF">2013-07-09T01:19:46Z</dcterms:created>
  <dcterms:modified xsi:type="dcterms:W3CDTF">2014-03-12T17:29:30Z</dcterms:modified>
</cp:coreProperties>
</file>