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17" r:id="rId6"/>
    <p:sldId id="389" r:id="rId7"/>
    <p:sldId id="279" r:id="rId8"/>
    <p:sldId id="384" r:id="rId9"/>
    <p:sldId id="393" r:id="rId10"/>
    <p:sldId id="392" r:id="rId11"/>
    <p:sldId id="394" r:id="rId12"/>
    <p:sldId id="321" r:id="rId13"/>
    <p:sldId id="395" r:id="rId14"/>
    <p:sldId id="396" r:id="rId15"/>
    <p:sldId id="397" r:id="rId16"/>
    <p:sldId id="398"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48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22-Jun-23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9668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72892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2251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00513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865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94189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Leveraging Data Science: Predicting Bomb Hours In Israel</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endParaRPr lang="en-US" dirty="0"/>
          </a:p>
          <a:p>
            <a:r>
              <a:rPr lang="en-US" dirty="0"/>
              <a:t>By: </a:t>
            </a:r>
            <a:r>
              <a:rPr lang="en-US" dirty="0" err="1"/>
              <a:t>Adir</a:t>
            </a:r>
            <a:r>
              <a:rPr lang="en-US" dirty="0"/>
              <a:t> Amar, </a:t>
            </a:r>
            <a:r>
              <a:rPr lang="en-US" dirty="0" err="1"/>
              <a:t>Nitay</a:t>
            </a:r>
            <a:r>
              <a:rPr lang="en-US" dirty="0"/>
              <a:t> Oppenheimer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err="1"/>
              <a:t>Kmeans</a:t>
            </a:r>
            <a:r>
              <a:rPr lang="en-US" dirty="0"/>
              <a:t> in our Project</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r>
              <a:rPr lang="en-US" dirty="0"/>
              <a:t>The unsupervised ML algorithm fit to our</a:t>
            </a:r>
            <a:r>
              <a:rPr lang="he-IL" dirty="0"/>
              <a:t> </a:t>
            </a:r>
            <a:r>
              <a:rPr lang="en-US" dirty="0"/>
              <a:t>project thanks to the ability to cluster data points into distinct groups allowing to identify pattern and similarities among the bombing hours. Moreover, </a:t>
            </a:r>
            <a:r>
              <a:rPr lang="en-US" dirty="0" err="1"/>
              <a:t>kmeans</a:t>
            </a:r>
            <a:r>
              <a:rPr lang="en-US" dirty="0"/>
              <a:t> is computationally efficient and can handle large dataset, making it ideal choice for analyzing years of bombing data.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06919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7" name="Title 10">
            <a:extLst>
              <a:ext uri="{FF2B5EF4-FFF2-40B4-BE49-F238E27FC236}">
                <a16:creationId xmlns:a16="http://schemas.microsoft.com/office/drawing/2014/main" id="{EBD5243E-1D6B-A09D-345A-838B82BDC648}"/>
              </a:ext>
            </a:extLst>
          </p:cNvPr>
          <p:cNvSpPr>
            <a:spLocks noGrp="1"/>
          </p:cNvSpPr>
          <p:nvPr>
            <p:ph type="title"/>
          </p:nvPr>
        </p:nvSpPr>
        <p:spPr>
          <a:xfrm>
            <a:off x="3480674" y="550507"/>
            <a:ext cx="5019513" cy="622381"/>
          </a:xfrm>
        </p:spPr>
        <p:txBody>
          <a:bodyPr/>
          <a:lstStyle/>
          <a:p>
            <a:r>
              <a:rPr lang="en-US" dirty="0" err="1">
                <a:highlight>
                  <a:srgbClr val="000000"/>
                </a:highlight>
              </a:rPr>
              <a:t>Kmeans</a:t>
            </a:r>
            <a:r>
              <a:rPr lang="en-US" dirty="0">
                <a:highlight>
                  <a:srgbClr val="000000"/>
                </a:highlight>
              </a:rPr>
              <a:t> - Results</a:t>
            </a:r>
          </a:p>
        </p:txBody>
      </p:sp>
      <p:pic>
        <p:nvPicPr>
          <p:cNvPr id="12" name="Picture 11" descr="A picture containing text, font, white, typography&#10;&#10;Description automatically generated">
            <a:extLst>
              <a:ext uri="{FF2B5EF4-FFF2-40B4-BE49-F238E27FC236}">
                <a16:creationId xmlns:a16="http://schemas.microsoft.com/office/drawing/2014/main" id="{45AAE9B6-707A-BCAD-7AC7-FD06786C9536}"/>
              </a:ext>
            </a:extLst>
          </p:cNvPr>
          <p:cNvPicPr>
            <a:picLocks noChangeAspect="1"/>
          </p:cNvPicPr>
          <p:nvPr/>
        </p:nvPicPr>
        <p:blipFill>
          <a:blip r:embed="rId4"/>
          <a:stretch>
            <a:fillRect/>
          </a:stretch>
        </p:blipFill>
        <p:spPr>
          <a:xfrm>
            <a:off x="2335628" y="5219469"/>
            <a:ext cx="6960826" cy="1182387"/>
          </a:xfrm>
          <a:prstGeom prst="rect">
            <a:avLst/>
          </a:prstGeom>
        </p:spPr>
      </p:pic>
      <p:pic>
        <p:nvPicPr>
          <p:cNvPr id="18" name="Picture 17" descr="A picture containing text, font, screenshot, white&#10;&#10;Description automatically generated">
            <a:extLst>
              <a:ext uri="{FF2B5EF4-FFF2-40B4-BE49-F238E27FC236}">
                <a16:creationId xmlns:a16="http://schemas.microsoft.com/office/drawing/2014/main" id="{CAF96C2F-61CB-53AB-AA8C-1217B1D51419}"/>
              </a:ext>
            </a:extLst>
          </p:cNvPr>
          <p:cNvPicPr>
            <a:picLocks noChangeAspect="1"/>
          </p:cNvPicPr>
          <p:nvPr/>
        </p:nvPicPr>
        <p:blipFill>
          <a:blip r:embed="rId5"/>
          <a:stretch>
            <a:fillRect/>
          </a:stretch>
        </p:blipFill>
        <p:spPr>
          <a:xfrm>
            <a:off x="2335628" y="1638531"/>
            <a:ext cx="6868782" cy="3244148"/>
          </a:xfrm>
          <a:prstGeom prst="rect">
            <a:avLst/>
          </a:prstGeom>
        </p:spPr>
      </p:pic>
    </p:spTree>
    <p:extLst>
      <p:ext uri="{BB962C8B-B14F-4D97-AF65-F5344CB8AC3E}">
        <p14:creationId xmlns:p14="http://schemas.microsoft.com/office/powerpoint/2010/main" val="35664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7" name="Title 10">
            <a:extLst>
              <a:ext uri="{FF2B5EF4-FFF2-40B4-BE49-F238E27FC236}">
                <a16:creationId xmlns:a16="http://schemas.microsoft.com/office/drawing/2014/main" id="{EBD5243E-1D6B-A09D-345A-838B82BDC648}"/>
              </a:ext>
            </a:extLst>
          </p:cNvPr>
          <p:cNvSpPr>
            <a:spLocks noGrp="1"/>
          </p:cNvSpPr>
          <p:nvPr>
            <p:ph type="title"/>
          </p:nvPr>
        </p:nvSpPr>
        <p:spPr>
          <a:xfrm>
            <a:off x="3480674" y="550507"/>
            <a:ext cx="5019513" cy="622381"/>
          </a:xfrm>
        </p:spPr>
        <p:txBody>
          <a:bodyPr/>
          <a:lstStyle/>
          <a:p>
            <a:r>
              <a:rPr lang="en-US" u="sng" dirty="0" err="1">
                <a:highlight>
                  <a:srgbClr val="000000"/>
                </a:highlight>
              </a:rPr>
              <a:t>Kmeans</a:t>
            </a:r>
            <a:r>
              <a:rPr lang="en-US" u="sng" dirty="0">
                <a:highlight>
                  <a:srgbClr val="000000"/>
                </a:highlight>
              </a:rPr>
              <a:t> - Results</a:t>
            </a:r>
          </a:p>
        </p:txBody>
      </p:sp>
      <p:sp>
        <p:nvSpPr>
          <p:cNvPr id="3" name="TextBox 2">
            <a:extLst>
              <a:ext uri="{FF2B5EF4-FFF2-40B4-BE49-F238E27FC236}">
                <a16:creationId xmlns:a16="http://schemas.microsoft.com/office/drawing/2014/main" id="{A9CEC82A-2A1A-604E-7137-1BD62236154F}"/>
              </a:ext>
            </a:extLst>
          </p:cNvPr>
          <p:cNvSpPr txBox="1"/>
          <p:nvPr/>
        </p:nvSpPr>
        <p:spPr>
          <a:xfrm>
            <a:off x="1985087" y="2112458"/>
            <a:ext cx="8353231" cy="1569660"/>
          </a:xfrm>
          <a:prstGeom prst="rect">
            <a:avLst/>
          </a:prstGeom>
          <a:noFill/>
        </p:spPr>
        <p:txBody>
          <a:bodyPr wrap="square">
            <a:spAutoFit/>
          </a:bodyPr>
          <a:lstStyle/>
          <a:p>
            <a:r>
              <a:rPr lang="en-US" sz="2400" dirty="0">
                <a:solidFill>
                  <a:schemeClr val="tx1"/>
                </a:solidFill>
                <a:highlight>
                  <a:srgbClr val="000000"/>
                </a:highlight>
              </a:rPr>
              <a:t>In addition to below results, we were also saved results for each city by our </a:t>
            </a:r>
            <a:r>
              <a:rPr lang="en-US" sz="2400" dirty="0" err="1">
                <a:solidFill>
                  <a:schemeClr val="tx1"/>
                </a:solidFill>
                <a:highlight>
                  <a:srgbClr val="000000"/>
                </a:highlight>
              </a:rPr>
              <a:t>kmeans</a:t>
            </a:r>
            <a:r>
              <a:rPr lang="en-US" sz="2400" dirty="0">
                <a:solidFill>
                  <a:schemeClr val="tx1"/>
                </a:solidFill>
                <a:highlight>
                  <a:srgbClr val="000000"/>
                </a:highlight>
              </a:rPr>
              <a:t> algorithm a new CSV – </a:t>
            </a:r>
            <a:r>
              <a:rPr lang="en-US" sz="2400" dirty="0" err="1">
                <a:solidFill>
                  <a:schemeClr val="tx1"/>
                </a:solidFill>
                <a:highlight>
                  <a:srgbClr val="000000"/>
                </a:highlight>
              </a:rPr>
              <a:t>city_top_hours</a:t>
            </a:r>
            <a:r>
              <a:rPr lang="en-US" sz="2400" dirty="0">
                <a:solidFill>
                  <a:schemeClr val="tx1"/>
                </a:solidFill>
                <a:highlight>
                  <a:srgbClr val="000000"/>
                </a:highlight>
              </a:rPr>
              <a:t>.</a:t>
            </a:r>
          </a:p>
          <a:p>
            <a:r>
              <a:rPr lang="en-US" sz="2400" dirty="0">
                <a:highlight>
                  <a:srgbClr val="000000"/>
                </a:highlight>
              </a:rPr>
              <a:t>This CSV display a picture of the algorithm results to each city separately with matched hour.</a:t>
            </a:r>
            <a:endParaRPr lang="en-US" sz="2400" dirty="0">
              <a:solidFill>
                <a:schemeClr val="tx1"/>
              </a:solidFill>
              <a:highlight>
                <a:srgbClr val="000000"/>
              </a:highlight>
            </a:endParaRPr>
          </a:p>
        </p:txBody>
      </p:sp>
    </p:spTree>
    <p:extLst>
      <p:ext uri="{BB962C8B-B14F-4D97-AF65-F5344CB8AC3E}">
        <p14:creationId xmlns:p14="http://schemas.microsoft.com/office/powerpoint/2010/main" val="258653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1688" y="548640"/>
            <a:ext cx="5437187" cy="559044"/>
          </a:xfrm>
        </p:spPr>
        <p:txBody>
          <a:bodyPr/>
          <a:lstStyle/>
          <a:p>
            <a:r>
              <a:rPr lang="en-US" dirty="0"/>
              <a:t>Conclusions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3" name="TextBox 2">
            <a:extLst>
              <a:ext uri="{FF2B5EF4-FFF2-40B4-BE49-F238E27FC236}">
                <a16:creationId xmlns:a16="http://schemas.microsoft.com/office/drawing/2014/main" id="{E3F13DC9-DDC4-0484-9A24-5E41DA20C17C}"/>
              </a:ext>
            </a:extLst>
          </p:cNvPr>
          <p:cNvSpPr txBox="1"/>
          <p:nvPr/>
        </p:nvSpPr>
        <p:spPr>
          <a:xfrm>
            <a:off x="551688" y="1604865"/>
            <a:ext cx="4822745" cy="4093428"/>
          </a:xfrm>
          <a:prstGeom prst="rect">
            <a:avLst/>
          </a:prstGeom>
          <a:noFill/>
        </p:spPr>
        <p:txBody>
          <a:bodyPr wrap="square">
            <a:spAutoFit/>
          </a:bodyPr>
          <a:lstStyle/>
          <a:p>
            <a:r>
              <a:rPr lang="en-US" sz="2000" dirty="0">
                <a:solidFill>
                  <a:schemeClr val="tx1"/>
                </a:solidFill>
              </a:rPr>
              <a:t>Picking ML algorithm was the main challenge in our project.</a:t>
            </a:r>
          </a:p>
          <a:p>
            <a:r>
              <a:rPr lang="en-US" sz="2000" dirty="0"/>
              <a:t>Most of the prediction Algo’ wasn’t accurate enough to ensure predict hour is true.</a:t>
            </a:r>
          </a:p>
          <a:p>
            <a:endParaRPr lang="en-US" sz="2000" dirty="0"/>
          </a:p>
          <a:p>
            <a:r>
              <a:rPr lang="en-US" sz="2000" dirty="0">
                <a:solidFill>
                  <a:schemeClr val="tx1"/>
                </a:solidFill>
              </a:rPr>
              <a:t>Eventually, we chose k-means to </a:t>
            </a:r>
            <a:r>
              <a:rPr lang="en-US" sz="2000" dirty="0"/>
              <a:t>be our prime algorithm.</a:t>
            </a:r>
          </a:p>
          <a:p>
            <a:r>
              <a:rPr lang="en-US" sz="2000" dirty="0">
                <a:solidFill>
                  <a:schemeClr val="tx1"/>
                </a:solidFill>
              </a:rPr>
              <a:t>K-means </a:t>
            </a:r>
            <a:r>
              <a:rPr lang="en-US" sz="2000" dirty="0"/>
              <a:t>Algo’ gave us better picture to rely on while suggesting Hour to be around secure-space.</a:t>
            </a:r>
          </a:p>
          <a:p>
            <a:endParaRPr lang="en-US" sz="2000" dirty="0">
              <a:solidFill>
                <a:schemeClr val="tx1"/>
              </a:solidFill>
            </a:endParaRPr>
          </a:p>
          <a:p>
            <a:r>
              <a:rPr lang="en-US" sz="2000" dirty="0"/>
              <a:t>Please remember, the full result of the algorithm are in attached CSV.</a:t>
            </a:r>
            <a:endParaRPr lang="en-US" sz="2000" dirty="0">
              <a:solidFill>
                <a:schemeClr val="tx1"/>
              </a:solidFill>
            </a:endParaRPr>
          </a:p>
        </p:txBody>
      </p:sp>
    </p:spTree>
    <p:extLst>
      <p:ext uri="{BB962C8B-B14F-4D97-AF65-F5344CB8AC3E}">
        <p14:creationId xmlns:p14="http://schemas.microsoft.com/office/powerpoint/2010/main" val="140098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02745" y="-2616517"/>
            <a:ext cx="9096990" cy="4356603"/>
          </a:xfrm>
        </p:spPr>
        <p:txBody>
          <a:bodyPr vert="horz" wrap="square" lIns="0" tIns="0" rIns="0" bIns="0" rtlCol="0" anchor="b" anchorCtr="0">
            <a:normAutofit/>
          </a:bodyPr>
          <a:lstStyle/>
          <a:p>
            <a:pPr>
              <a:lnSpc>
                <a:spcPct val="100000"/>
              </a:lnSpc>
            </a:pPr>
            <a:r>
              <a:rPr lang="en-US" sz="8800" dirty="0"/>
              <a:t>Introduction</a:t>
            </a:r>
            <a:endParaRPr lang="en-US" sz="88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68837"/>
            <a:ext cx="5087937" cy="3357707"/>
          </a:xfrm>
          <a:noFill/>
          <a:effectLst>
            <a:innerShdw blurRad="63500" dist="50800" dir="13500000">
              <a:prstClr val="black">
                <a:alpha val="50000"/>
              </a:prstClr>
            </a:innerShdw>
          </a:effectLst>
        </p:spPr>
        <p:txBody>
          <a:bodyPr vert="horz" wrap="square" lIns="0" tIns="0" rIns="0" bIns="0" rtlCol="0">
            <a:normAutofit fontScale="92500" lnSpcReduction="10000"/>
          </a:bodyPr>
          <a:lstStyle/>
          <a:p>
            <a:pPr marL="0" indent="0">
              <a:lnSpc>
                <a:spcPct val="100000"/>
              </a:lnSpc>
              <a:buNone/>
            </a:pPr>
            <a:r>
              <a:rPr lang="en-US" dirty="0">
                <a:solidFill>
                  <a:schemeClr val="tx1"/>
                </a:solidFill>
                <a:effectLst>
                  <a:outerShdw blurRad="50800" dist="50800" dir="5400000" algn="ctr" rotWithShape="0">
                    <a:schemeClr val="bg1">
                      <a:alpha val="97000"/>
                    </a:schemeClr>
                  </a:outerShdw>
                </a:effectLst>
              </a:rPr>
              <a:t>As in our country, there are several periods time of bombing in each decade, we will try to understand if are some of bombing hours are predictable. </a:t>
            </a:r>
          </a:p>
          <a:p>
            <a:pPr marL="0" indent="0">
              <a:lnSpc>
                <a:spcPct val="100000"/>
              </a:lnSpc>
              <a:buNone/>
            </a:pPr>
            <a:r>
              <a:rPr lang="en-US" dirty="0">
                <a:solidFill>
                  <a:schemeClr val="tx1"/>
                </a:solidFill>
                <a:effectLst>
                  <a:outerShdw blurRad="50800" dist="50800" dir="5400000" algn="ctr" rotWithShape="0">
                    <a:schemeClr val="bg1">
                      <a:alpha val="97000"/>
                    </a:schemeClr>
                  </a:outerShdw>
                </a:effectLst>
              </a:rPr>
              <a:t>The question is </a:t>
            </a:r>
            <a:r>
              <a:rPr lang="en-US" b="0" i="0" dirty="0">
                <a:solidFill>
                  <a:schemeClr val="tx1"/>
                </a:solidFill>
                <a:effectLst/>
              </a:rPr>
              <a:t>Can data science techniques be utilized to identify predictable patterns of bombing hours in specific areas of our country, thereby enabling the provision of timely advice on proper hours to remain in protected spaces?</a:t>
            </a:r>
            <a:endParaRPr lang="en-US" dirty="0">
              <a:solidFill>
                <a:schemeClr val="tx1"/>
              </a:solidFill>
              <a:effectLst>
                <a:outerShdw blurRad="50800" dist="50800" dir="5400000" algn="ctr" rotWithShape="0">
                  <a:schemeClr val="bg1">
                    <a:alpha val="97000"/>
                  </a:schemeClr>
                </a:outerShdw>
              </a:effectLst>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96392"/>
            <a:ext cx="5782203" cy="1950738"/>
          </a:xfrm>
        </p:spPr>
        <p:txBody>
          <a:bodyPr/>
          <a:lstStyle/>
          <a:p>
            <a:r>
              <a:rPr lang="en-US" dirty="0"/>
              <a:t>Exploring Different Variables to predict Bombs Hours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2813049"/>
            <a:ext cx="6611938" cy="2703831"/>
          </a:xfrm>
        </p:spPr>
        <p:txBody>
          <a:bodyPr/>
          <a:lstStyle/>
          <a:p>
            <a:pPr>
              <a:lnSpc>
                <a:spcPct val="100000"/>
              </a:lnSpc>
            </a:pPr>
            <a:r>
              <a:rPr lang="en-US" dirty="0">
                <a:solidFill>
                  <a:schemeClr val="tx1"/>
                </a:solidFill>
              </a:rPr>
              <a:t>First, To predict bomb hours in Israel, we need to understand the data. </a:t>
            </a:r>
          </a:p>
          <a:p>
            <a:pPr>
              <a:lnSpc>
                <a:spcPct val="100000"/>
              </a:lnSpc>
            </a:pPr>
            <a:r>
              <a:rPr lang="en-US" dirty="0">
                <a:solidFill>
                  <a:schemeClr val="tx1"/>
                </a:solidFill>
              </a:rPr>
              <a:t>Includes exploring different variables that can impact bomb threats, such as location, time, and past occurrences. </a:t>
            </a:r>
          </a:p>
          <a:p>
            <a:pPr marL="0" indent="0">
              <a:lnSpc>
                <a:spcPct val="100000"/>
              </a:lnSpc>
              <a:buNone/>
            </a:pPr>
            <a:r>
              <a:rPr lang="en-US" dirty="0">
                <a:solidFill>
                  <a:schemeClr val="tx1"/>
                </a:solidFill>
              </a:rPr>
              <a:t>By analyzing these variables, we can develop predictive models and implement data-driven solutions to prevent attacks.</a:t>
            </a:r>
          </a:p>
          <a:p>
            <a:pPr marL="0" indent="0">
              <a:lnSpc>
                <a:spcPct val="100000"/>
              </a:lnSpc>
              <a:buNone/>
            </a:pPr>
            <a:r>
              <a:rPr lang="en-US" dirty="0">
                <a:solidFill>
                  <a:schemeClr val="tx1"/>
                </a:solidFill>
              </a:rPr>
              <a:t>It is important to remember, this is only by raw data. </a:t>
            </a:r>
            <a:br>
              <a:rPr lang="en-US" dirty="0">
                <a:solidFill>
                  <a:schemeClr val="tx1"/>
                </a:solidFill>
              </a:rPr>
            </a:br>
            <a:r>
              <a:rPr lang="en-US" dirty="0">
                <a:solidFill>
                  <a:schemeClr val="tx1"/>
                </a:solidFill>
              </a:rPr>
              <a:t>There are unpredictable reasons such as: political tension, religion causes and so. </a:t>
            </a:r>
            <a:br>
              <a:rPr lang="en-US" dirty="0">
                <a:solidFill>
                  <a:schemeClr val="tx1"/>
                </a:solidFill>
              </a:rPr>
            </a:br>
            <a:endParaRPr lang="en-US" dirty="0">
              <a:solidFill>
                <a:schemeClr val="tx1"/>
              </a:solidFill>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264400" y="2441375"/>
            <a:ext cx="1750514" cy="1750514"/>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4" y="277623"/>
            <a:ext cx="2582545" cy="2582545"/>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913314" y="3324733"/>
            <a:ext cx="3115174" cy="3115174"/>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18002" y="196900"/>
            <a:ext cx="5682296" cy="1736725"/>
          </a:xfrm>
        </p:spPr>
        <p:txBody>
          <a:bodyPr>
            <a:normAutofit/>
          </a:bodyPr>
          <a:lstStyle/>
          <a:p>
            <a:r>
              <a:rPr lang="en-US" dirty="0"/>
              <a:t>Historical Data - Bombs Hours – Data collection</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2" y="2282776"/>
            <a:ext cx="9398001" cy="2641600"/>
          </a:xfrm>
        </p:spPr>
        <p:txBody>
          <a:bodyPr/>
          <a:lstStyle/>
          <a:p>
            <a:r>
              <a:rPr lang="en-US" sz="2000" dirty="0">
                <a:solidFill>
                  <a:schemeClr val="tx1"/>
                </a:solidFill>
              </a:rPr>
              <a:t>One of the biggest problem we faced, is trying to acquire a reliable source to retrieve the data from and perform our project.</a:t>
            </a:r>
          </a:p>
          <a:p>
            <a:r>
              <a:rPr lang="en-US" sz="2000" dirty="0">
                <a:solidFill>
                  <a:schemeClr val="tx1"/>
                </a:solidFill>
              </a:rPr>
              <a:t>We decide to trust ‘</a:t>
            </a:r>
            <a:r>
              <a:rPr lang="en-US" sz="2000" dirty="0" err="1">
                <a:solidFill>
                  <a:schemeClr val="tx1"/>
                </a:solidFill>
              </a:rPr>
              <a:t>Pikud</a:t>
            </a:r>
            <a:r>
              <a:rPr lang="en-US" sz="2000" dirty="0">
                <a:solidFill>
                  <a:schemeClr val="tx1"/>
                </a:solidFill>
              </a:rPr>
              <a:t> </a:t>
            </a:r>
            <a:r>
              <a:rPr lang="en-US" sz="2000" dirty="0" err="1">
                <a:solidFill>
                  <a:schemeClr val="tx1"/>
                </a:solidFill>
              </a:rPr>
              <a:t>Haoref</a:t>
            </a:r>
            <a:r>
              <a:rPr lang="en-US" sz="2000" dirty="0">
                <a:solidFill>
                  <a:schemeClr val="tx1"/>
                </a:solidFill>
              </a:rPr>
              <a:t>’ </a:t>
            </a:r>
            <a:r>
              <a:rPr lang="en-US" sz="2000" dirty="0" err="1">
                <a:solidFill>
                  <a:schemeClr val="tx1"/>
                </a:solidFill>
              </a:rPr>
              <a:t>Api</a:t>
            </a:r>
            <a:r>
              <a:rPr lang="en-US" sz="2000" dirty="0">
                <a:solidFill>
                  <a:schemeClr val="tx1"/>
                </a:solidFill>
              </a:rPr>
              <a:t> method as this is a real alerting institute driven by the government.</a:t>
            </a:r>
          </a:p>
          <a:p>
            <a:r>
              <a:rPr lang="en-US" sz="2000" dirty="0">
                <a:solidFill>
                  <a:schemeClr val="tx1"/>
                </a:solidFill>
              </a:rPr>
              <a:t>In the acquiring process, we had to make some data cleaning and changes as some of the data was irrelevant or required modification.</a:t>
            </a:r>
          </a:p>
          <a:p>
            <a:r>
              <a:rPr lang="en-US" sz="2000" dirty="0">
                <a:solidFill>
                  <a:schemeClr val="tx1"/>
                </a:solidFill>
              </a:rPr>
              <a:t>We hade to remove un-related data columns such as: </a:t>
            </a:r>
            <a:r>
              <a:rPr lang="en-US" sz="2000" dirty="0" err="1">
                <a:solidFill>
                  <a:schemeClr val="tx1"/>
                </a:solidFill>
              </a:rPr>
              <a:t>matrix_id</a:t>
            </a:r>
            <a:r>
              <a:rPr lang="en-US" sz="2000" dirty="0">
                <a:solidFill>
                  <a:schemeClr val="tx1"/>
                </a:solidFill>
              </a:rPr>
              <a:t>, rid, category.</a:t>
            </a:r>
          </a:p>
          <a:p>
            <a:r>
              <a:rPr lang="en-US" sz="2000" dirty="0">
                <a:solidFill>
                  <a:schemeClr val="tx1"/>
                </a:solidFill>
              </a:rPr>
              <a:t>In addition, we performed data changes to filter out hour month year from alert data and time columns.</a:t>
            </a:r>
            <a:endParaRPr lang="en-US" dirty="0">
              <a:solidFill>
                <a:schemeClr val="tx1"/>
              </a:solidFill>
            </a:endParaRPr>
          </a:p>
          <a:p>
            <a:endParaRPr lang="en-US" dirty="0">
              <a:solidFill>
                <a:schemeClr val="tx1"/>
              </a:solidFill>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20320"/>
            <a:ext cx="12192000" cy="680720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88435" y="374490"/>
            <a:ext cx="8182928" cy="772732"/>
          </a:xfrm>
          <a:effectLst>
            <a:outerShdw blurRad="50800" dist="50800" dir="5400000" algn="ctr" rotWithShape="0">
              <a:schemeClr val="tx1"/>
            </a:outerShdw>
          </a:effectLst>
        </p:spPr>
        <p:txBody>
          <a:bodyPr/>
          <a:lstStyle/>
          <a:p>
            <a:r>
              <a:rPr lang="en-US" sz="7200" u="sng" dirty="0">
                <a:solidFill>
                  <a:schemeClr val="bg2"/>
                </a:solidFill>
              </a:rPr>
              <a:t>Visualization &amp; EDA</a:t>
            </a:r>
          </a:p>
        </p:txBody>
      </p:sp>
      <p:sp>
        <p:nvSpPr>
          <p:cNvPr id="29" name="Content Placeholder 14">
            <a:extLst>
              <a:ext uri="{FF2B5EF4-FFF2-40B4-BE49-F238E27FC236}">
                <a16:creationId xmlns:a16="http://schemas.microsoft.com/office/drawing/2014/main" id="{FDE80C1E-6282-1E86-0DCF-9682148A67B7}"/>
              </a:ext>
            </a:extLst>
          </p:cNvPr>
          <p:cNvSpPr>
            <a:spLocks noGrp="1"/>
          </p:cNvSpPr>
          <p:nvPr>
            <p:ph sz="quarter" idx="15"/>
          </p:nvPr>
        </p:nvSpPr>
        <p:spPr>
          <a:xfrm>
            <a:off x="680071" y="1978876"/>
            <a:ext cx="10461695" cy="772733"/>
          </a:xfrm>
          <a:noFill/>
        </p:spPr>
        <p:txBody>
          <a:bodyPr/>
          <a:lstStyle/>
          <a:p>
            <a:r>
              <a:rPr lang="en-US" dirty="0">
                <a:solidFill>
                  <a:schemeClr val="tx1"/>
                </a:solidFill>
                <a:highlight>
                  <a:srgbClr val="000000"/>
                </a:highlight>
              </a:rPr>
              <a:t>Investigating some statistics helped us understand what are the estimated results should look a like.</a:t>
            </a:r>
          </a:p>
          <a:p>
            <a:r>
              <a:rPr lang="en-US" dirty="0">
                <a:solidFill>
                  <a:schemeClr val="tx1"/>
                </a:solidFill>
                <a:highlight>
                  <a:srgbClr val="000000"/>
                </a:highlight>
              </a:rPr>
              <a:t>We visualized Bombing by hour, by city, by day and by month.</a:t>
            </a:r>
          </a:p>
        </p:txBody>
      </p:sp>
      <p:pic>
        <p:nvPicPr>
          <p:cNvPr id="33" name="Picture 32" descr="A picture containing screenshot, text, colorfulness, rectangle&#10;&#10;Description automatically generated">
            <a:extLst>
              <a:ext uri="{FF2B5EF4-FFF2-40B4-BE49-F238E27FC236}">
                <a16:creationId xmlns:a16="http://schemas.microsoft.com/office/drawing/2014/main" id="{5DD87246-9B08-B34A-2CF7-BDDBC681CA62}"/>
              </a:ext>
            </a:extLst>
          </p:cNvPr>
          <p:cNvPicPr>
            <a:picLocks noChangeAspect="1"/>
          </p:cNvPicPr>
          <p:nvPr/>
        </p:nvPicPr>
        <p:blipFill>
          <a:blip r:embed="rId4"/>
          <a:stretch>
            <a:fillRect/>
          </a:stretch>
        </p:blipFill>
        <p:spPr>
          <a:xfrm>
            <a:off x="1991794" y="3073105"/>
            <a:ext cx="8208412" cy="351105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20320"/>
            <a:ext cx="12192000" cy="680720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88435" y="374490"/>
            <a:ext cx="8182928" cy="772732"/>
          </a:xfrm>
          <a:effectLst>
            <a:outerShdw blurRad="50800" dist="50800" dir="5400000" algn="ctr" rotWithShape="0">
              <a:schemeClr val="tx1"/>
            </a:outerShdw>
          </a:effectLst>
        </p:spPr>
        <p:txBody>
          <a:bodyPr/>
          <a:lstStyle/>
          <a:p>
            <a:r>
              <a:rPr lang="en-US" sz="7200" u="sng" dirty="0">
                <a:solidFill>
                  <a:schemeClr val="bg2"/>
                </a:solidFill>
              </a:rPr>
              <a:t>Visualization &amp; EDA</a:t>
            </a:r>
          </a:p>
        </p:txBody>
      </p:sp>
      <p:pic>
        <p:nvPicPr>
          <p:cNvPr id="7" name="Picture 6" descr="A graph showing the days of the week&#10;&#10;Description automatically generated with low confidence">
            <a:extLst>
              <a:ext uri="{FF2B5EF4-FFF2-40B4-BE49-F238E27FC236}">
                <a16:creationId xmlns:a16="http://schemas.microsoft.com/office/drawing/2014/main" id="{406BB223-33CE-4DF6-1DCB-50DEEB46B7A4}"/>
              </a:ext>
            </a:extLst>
          </p:cNvPr>
          <p:cNvPicPr>
            <a:picLocks noChangeAspect="1"/>
          </p:cNvPicPr>
          <p:nvPr/>
        </p:nvPicPr>
        <p:blipFill>
          <a:blip r:embed="rId4"/>
          <a:stretch>
            <a:fillRect/>
          </a:stretch>
        </p:blipFill>
        <p:spPr>
          <a:xfrm>
            <a:off x="2075967" y="1666479"/>
            <a:ext cx="7872896" cy="4641785"/>
          </a:xfrm>
          <a:prstGeom prst="rect">
            <a:avLst/>
          </a:prstGeom>
        </p:spPr>
      </p:pic>
    </p:spTree>
    <p:extLst>
      <p:ext uri="{BB962C8B-B14F-4D97-AF65-F5344CB8AC3E}">
        <p14:creationId xmlns:p14="http://schemas.microsoft.com/office/powerpoint/2010/main" val="24510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20320"/>
            <a:ext cx="12192000" cy="680720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88435" y="374490"/>
            <a:ext cx="8182928" cy="772732"/>
          </a:xfrm>
          <a:effectLst>
            <a:outerShdw blurRad="50800" dist="50800" dir="5400000" algn="ctr" rotWithShape="0">
              <a:schemeClr val="tx1"/>
            </a:outerShdw>
          </a:effectLst>
        </p:spPr>
        <p:txBody>
          <a:bodyPr/>
          <a:lstStyle/>
          <a:p>
            <a:r>
              <a:rPr lang="en-US" sz="7200" u="sng" dirty="0">
                <a:solidFill>
                  <a:schemeClr val="bg2"/>
                </a:solidFill>
              </a:rPr>
              <a:t>Visualization &amp; EDA</a:t>
            </a:r>
          </a:p>
        </p:txBody>
      </p:sp>
      <p:pic>
        <p:nvPicPr>
          <p:cNvPr id="8" name="Picture 7" descr="A picture containing text, screenshot, plot, diagram&#10;&#10;Description automatically generated">
            <a:extLst>
              <a:ext uri="{FF2B5EF4-FFF2-40B4-BE49-F238E27FC236}">
                <a16:creationId xmlns:a16="http://schemas.microsoft.com/office/drawing/2014/main" id="{ECF5A2B5-3F0C-A389-2719-1DC484816CF9}"/>
              </a:ext>
            </a:extLst>
          </p:cNvPr>
          <p:cNvPicPr>
            <a:picLocks noChangeAspect="1"/>
          </p:cNvPicPr>
          <p:nvPr/>
        </p:nvPicPr>
        <p:blipFill>
          <a:blip r:embed="rId4"/>
          <a:stretch>
            <a:fillRect/>
          </a:stretch>
        </p:blipFill>
        <p:spPr>
          <a:xfrm>
            <a:off x="2295939" y="1591407"/>
            <a:ext cx="7357372" cy="4791928"/>
          </a:xfrm>
          <a:prstGeom prst="rect">
            <a:avLst/>
          </a:prstGeom>
        </p:spPr>
      </p:pic>
    </p:spTree>
    <p:extLst>
      <p:ext uri="{BB962C8B-B14F-4D97-AF65-F5344CB8AC3E}">
        <p14:creationId xmlns:p14="http://schemas.microsoft.com/office/powerpoint/2010/main" val="216239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20320"/>
            <a:ext cx="12192000" cy="680720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88435" y="374490"/>
            <a:ext cx="8182928" cy="772732"/>
          </a:xfrm>
          <a:effectLst>
            <a:outerShdw blurRad="50800" dist="50800" dir="5400000" algn="ctr" rotWithShape="0">
              <a:schemeClr val="tx1"/>
            </a:outerShdw>
          </a:effectLst>
        </p:spPr>
        <p:txBody>
          <a:bodyPr/>
          <a:lstStyle/>
          <a:p>
            <a:r>
              <a:rPr lang="en-US" sz="7200" u="sng" dirty="0">
                <a:solidFill>
                  <a:schemeClr val="bg2"/>
                </a:solidFill>
              </a:rPr>
              <a:t>Visualization &amp; EDA</a:t>
            </a:r>
          </a:p>
        </p:txBody>
      </p:sp>
      <p:pic>
        <p:nvPicPr>
          <p:cNvPr id="3" name="Picture 2" descr="A picture containing text, screenshot, plot, diagram">
            <a:extLst>
              <a:ext uri="{FF2B5EF4-FFF2-40B4-BE49-F238E27FC236}">
                <a16:creationId xmlns:a16="http://schemas.microsoft.com/office/drawing/2014/main" id="{B3B940A2-5FD4-8235-E6F4-D7B449674808}"/>
              </a:ext>
            </a:extLst>
          </p:cNvPr>
          <p:cNvPicPr>
            <a:picLocks noChangeAspect="1"/>
          </p:cNvPicPr>
          <p:nvPr/>
        </p:nvPicPr>
        <p:blipFill>
          <a:blip r:embed="rId4"/>
          <a:stretch>
            <a:fillRect/>
          </a:stretch>
        </p:blipFill>
        <p:spPr>
          <a:xfrm>
            <a:off x="2061111" y="1437010"/>
            <a:ext cx="8069777" cy="5070202"/>
          </a:xfrm>
          <a:prstGeom prst="rect">
            <a:avLst/>
          </a:prstGeom>
        </p:spPr>
      </p:pic>
    </p:spTree>
    <p:extLst>
      <p:ext uri="{BB962C8B-B14F-4D97-AF65-F5344CB8AC3E}">
        <p14:creationId xmlns:p14="http://schemas.microsoft.com/office/powerpoint/2010/main" val="280681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Advanced 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As for the big part in our project, the ADA and ML part, we have tried several algorithms for our goal, but most of them were with low accuracy which isn’t our goal. As result, we had chosen one main Algorithm – </a:t>
            </a:r>
            <a:r>
              <a:rPr lang="en-US" dirty="0" err="1"/>
              <a:t>Kmeans</a:t>
            </a:r>
            <a:r>
              <a:rPr lang="en-US" dirty="0"/>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{7B23B2E8-465E-4403-A815-ADCAF48874E2}tf33713516_win32</Template>
  <TotalTime>4708</TotalTime>
  <Words>594</Words>
  <Application>Microsoft Office PowerPoint</Application>
  <PresentationFormat>Widescreen</PresentationFormat>
  <Paragraphs>63</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Leveraging Data Science: Predicting Bomb Hours In Israel</vt:lpstr>
      <vt:lpstr>Introduction</vt:lpstr>
      <vt:lpstr>Exploring Different Variables to predict Bombs Hours</vt:lpstr>
      <vt:lpstr>Historical Data - Bombs Hours – Data collection</vt:lpstr>
      <vt:lpstr>Visualization &amp; EDA</vt:lpstr>
      <vt:lpstr>Visualization &amp; EDA</vt:lpstr>
      <vt:lpstr>Visualization &amp; EDA</vt:lpstr>
      <vt:lpstr>Visualization &amp; EDA</vt:lpstr>
      <vt:lpstr>Advanced Data Analysis</vt:lpstr>
      <vt:lpstr>Kmeans in our Project</vt:lpstr>
      <vt:lpstr>Kmeans - Results</vt:lpstr>
      <vt:lpstr>Kmeans - Results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Data Science: Predicting Bomb Hours In Israel</dc:title>
  <dc:creator>Yonatan Azizi</dc:creator>
  <cp:lastModifiedBy>Yonatan Azizi</cp:lastModifiedBy>
  <cp:revision>10</cp:revision>
  <dcterms:created xsi:type="dcterms:W3CDTF">2023-06-22T14:22:29Z</dcterms:created>
  <dcterms:modified xsi:type="dcterms:W3CDTF">2023-06-25T20:50:38Z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