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277" r:id="rId3"/>
    <p:sldId id="278" r:id="rId4"/>
    <p:sldId id="279" r:id="rId5"/>
    <p:sldId id="280" r:id="rId6"/>
    <p:sldId id="281" r:id="rId7"/>
    <p:sldId id="276" r:id="rId8"/>
    <p:sldId id="259" r:id="rId9"/>
    <p:sldId id="260" r:id="rId10"/>
    <p:sldId id="26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62" r:id="rId26"/>
    <p:sldId id="263" r:id="rId27"/>
    <p:sldId id="264" r:id="rId28"/>
    <p:sldId id="257" r:id="rId29"/>
    <p:sldId id="265" r:id="rId30"/>
    <p:sldId id="266" r:id="rId31"/>
    <p:sldId id="267" r:id="rId32"/>
    <p:sldId id="305" r:id="rId33"/>
    <p:sldId id="297" r:id="rId34"/>
    <p:sldId id="299" r:id="rId35"/>
    <p:sldId id="300" r:id="rId36"/>
    <p:sldId id="301" r:id="rId37"/>
    <p:sldId id="302" r:id="rId38"/>
    <p:sldId id="303" r:id="rId39"/>
    <p:sldId id="298" r:id="rId40"/>
    <p:sldId id="268" r:id="rId41"/>
    <p:sldId id="258" r:id="rId42"/>
    <p:sldId id="269" r:id="rId43"/>
    <p:sldId id="270" r:id="rId44"/>
    <p:sldId id="271" r:id="rId45"/>
    <p:sldId id="272" r:id="rId46"/>
    <p:sldId id="273" r:id="rId47"/>
    <p:sldId id="274" r:id="rId48"/>
    <p:sldId id="275" r:id="rId4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04/01/59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172-1E45-4EAB-A57A-08A359D18A2C}" type="datetime1">
              <a:rPr lang="th-TH" smtClean="0"/>
              <a:t>04/01/59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8DDC-457B-43C0-89D5-3AD83CE9E321}" type="datetime1">
              <a:rPr lang="th-TH" smtClean="0"/>
              <a:t>04/01/59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0620-1AA0-4DF3-95A6-C505D0F2E7C7}" type="datetime1">
              <a:rPr lang="th-TH" smtClean="0"/>
              <a:t>04/01/59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A24-29DD-4A8C-8B4E-F951DDEEB859}" type="datetime1">
              <a:rPr lang="th-TH" smtClean="0"/>
              <a:t>04/01/59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6850-3C50-4635-A053-C73C2063B7A5}" type="datetime1">
              <a:rPr lang="th-TH" smtClean="0"/>
              <a:t>04/01/59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1FD-8B5E-40C8-9CD9-D2B5BE82BA2F}" type="datetime1">
              <a:rPr lang="th-TH" smtClean="0"/>
              <a:t>04/01/59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2CD-5ADB-437B-8389-01D4955C5BFE}" type="datetime1">
              <a:rPr lang="th-TH" smtClean="0"/>
              <a:t>04/01/59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694C-1930-4BA8-8E49-375DCA936F44}" type="datetime1">
              <a:rPr lang="th-TH" smtClean="0"/>
              <a:t>04/01/59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0FB-8F97-4A63-A3F3-B1FBB6AD2BD7}" type="datetime1">
              <a:rPr lang="th-TH" smtClean="0"/>
              <a:t>04/01/59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9853-3528-4111-9E35-37E933C5C532}" type="datetime1">
              <a:rPr lang="th-TH" smtClean="0"/>
              <a:t>04/01/59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9B79-B39F-47BF-AA92-85EB8F71FD90}" type="datetime1">
              <a:rPr lang="th-TH" smtClean="0"/>
              <a:t>04/01/59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C930-A493-4C92-9113-E553C48B311C}" type="datetime1">
              <a:rPr lang="th-TH" smtClean="0"/>
              <a:t>04/01/59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390525"/>
            <a:ext cx="810577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995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519113"/>
            <a:ext cx="7400925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92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676275"/>
            <a:ext cx="768667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7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690563"/>
            <a:ext cx="7419975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91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604838"/>
            <a:ext cx="764857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8236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690563"/>
            <a:ext cx="782002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302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728663"/>
            <a:ext cx="79057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49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785813"/>
            <a:ext cx="791527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51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04875"/>
            <a:ext cx="76200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29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85800"/>
            <a:ext cx="7734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767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4111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th-TH" sz="1800" smtClean="0"/>
              <a:t>Larman’s Design Process</a:t>
            </a:r>
            <a:r>
              <a:rPr lang="en-US" altLang="th-TH" sz="2000" smtClean="0"/>
              <a:t/>
            </a:r>
            <a:br>
              <a:rPr lang="en-US" altLang="th-TH" sz="2000" smtClean="0"/>
            </a:br>
            <a:r>
              <a:rPr lang="en-US" altLang="th-TH" sz="1200" smtClean="0"/>
              <a:t>Craig Larman, Applying UML and Patterns: An Introduction to Object-Oriented Analysis and Design and Iterative Development, 3rd edition, Prentice-Hall, 2005.</a:t>
            </a:r>
            <a:r>
              <a:rPr lang="en-US" altLang="th-TH" sz="2000" smtClean="0"/>
              <a:t/>
            </a:r>
            <a:br>
              <a:rPr lang="en-US" altLang="th-TH" sz="2000" smtClean="0"/>
            </a:br>
            <a:endParaRPr lang="en-US" altLang="th-TH" sz="2000" smtClean="0"/>
          </a:p>
        </p:txBody>
      </p:sp>
      <p:graphicFrame>
        <p:nvGraphicFramePr>
          <p:cNvPr id="1331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801813" y="457200"/>
          <a:ext cx="5580062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Visio" r:id="rId3" imgW="7228596" imgH="8094633" progId="Visio.Drawing.11">
                  <p:embed/>
                </p:oleObj>
              </mc:Choice>
              <mc:Fallback>
                <p:oleObj name="Visio" r:id="rId3" imgW="7228596" imgH="8094633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457200"/>
                        <a:ext cx="5580062" cy="624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747713"/>
            <a:ext cx="760095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530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47713"/>
            <a:ext cx="771525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904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842963"/>
            <a:ext cx="763905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82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776288"/>
            <a:ext cx="76866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367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952500"/>
            <a:ext cx="76771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38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390525"/>
            <a:ext cx="810577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281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390525"/>
            <a:ext cx="810577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441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390525"/>
            <a:ext cx="810577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388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54" y="764704"/>
            <a:ext cx="7596163" cy="405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35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481013"/>
            <a:ext cx="8188325" cy="589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104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algn="l" eaLnBrk="1" hangingPunct="1"/>
            <a:r>
              <a:rPr lang="en-US" altLang="th-TH" sz="2000" smtClean="0"/>
              <a:t>Domain Model</a:t>
            </a:r>
          </a:p>
        </p:txBody>
      </p:sp>
      <p:graphicFrame>
        <p:nvGraphicFramePr>
          <p:cNvPr id="14339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676400" y="735013"/>
          <a:ext cx="6629400" cy="612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VISIO" r:id="rId3" imgW="5118840" imgH="4726800" progId="Visio.Drawing.6">
                  <p:embed/>
                </p:oleObj>
              </mc:Choice>
              <mc:Fallback>
                <p:oleObj name="VISIO" r:id="rId3" imgW="5118840" imgH="4726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735013"/>
                        <a:ext cx="6629400" cy="612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476672"/>
            <a:ext cx="80648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I </a:t>
            </a:r>
            <a:r>
              <a:rPr lang="en-US" sz="4000" b="1" dirty="0"/>
              <a:t>designed a </a:t>
            </a:r>
            <a:r>
              <a:rPr lang="en-US" sz="4000" b="1" dirty="0" smtClean="0"/>
              <a:t>solution </a:t>
            </a:r>
            <a:r>
              <a:rPr lang="en-US" sz="4000" dirty="0" smtClean="0"/>
              <a:t>— </a:t>
            </a:r>
            <a:r>
              <a:rPr lang="en-US" sz="4000" dirty="0"/>
              <a:t>the developers spent time talking about </a:t>
            </a:r>
            <a:r>
              <a:rPr lang="en-US" sz="4000" dirty="0" smtClean="0"/>
              <a:t>the characteristics </a:t>
            </a:r>
            <a:r>
              <a:rPr lang="en-US" sz="4000" dirty="0"/>
              <a:t>of a solution—the data structures needed, the algorithms, </a:t>
            </a:r>
            <a:r>
              <a:rPr lang="en-US" sz="4000" dirty="0" smtClean="0"/>
              <a:t>the system </a:t>
            </a:r>
            <a:r>
              <a:rPr lang="en-US" sz="4000" dirty="0"/>
              <a:t>components, etc.—reached </a:t>
            </a:r>
            <a:r>
              <a:rPr lang="en-US" sz="4000" dirty="0" smtClean="0"/>
              <a:t>an agreement </a:t>
            </a:r>
            <a:r>
              <a:rPr lang="en-US" sz="4000" dirty="0"/>
              <a:t>and THEN started </a:t>
            </a:r>
            <a:r>
              <a:rPr lang="en-US" sz="4000" dirty="0" smtClean="0"/>
              <a:t>coding.</a:t>
            </a:r>
            <a:endParaRPr lang="th-TH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92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458" y="260648"/>
            <a:ext cx="83529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I </a:t>
            </a:r>
            <a:r>
              <a:rPr lang="en-US" sz="4000" b="1" dirty="0"/>
              <a:t>hacked up a </a:t>
            </a:r>
            <a:r>
              <a:rPr lang="en-US" sz="4000" b="1" dirty="0" smtClean="0"/>
              <a:t>solution </a:t>
            </a:r>
            <a:r>
              <a:rPr lang="en-US" sz="4000" dirty="0" smtClean="0"/>
              <a:t>— </a:t>
            </a:r>
            <a:r>
              <a:rPr lang="en-US" sz="4000" dirty="0"/>
              <a:t>typically means the developers started </a:t>
            </a:r>
            <a:r>
              <a:rPr lang="en-US" sz="4000" dirty="0" smtClean="0"/>
              <a:t>coding before </a:t>
            </a:r>
            <a:r>
              <a:rPr lang="en-US" sz="4000" dirty="0"/>
              <a:t>they had a </a:t>
            </a:r>
            <a:r>
              <a:rPr lang="en-US" sz="4000" dirty="0" smtClean="0"/>
              <a:t>design.</a:t>
            </a:r>
            <a:endParaRPr lang="en-US" sz="4000" dirty="0"/>
          </a:p>
          <a:p>
            <a:r>
              <a:rPr lang="en-US" sz="4000" dirty="0"/>
              <a:t>• In these situations, people will say “I needed to code it up once before </a:t>
            </a:r>
            <a:r>
              <a:rPr lang="en-US" sz="4000" dirty="0" smtClean="0"/>
              <a:t>I understood </a:t>
            </a:r>
            <a:r>
              <a:rPr lang="en-US" sz="4000" dirty="0"/>
              <a:t>the problem enough to implement it correctly</a:t>
            </a:r>
            <a:r>
              <a:rPr lang="en-US" sz="4000" dirty="0" smtClean="0"/>
              <a:t>”.</a:t>
            </a:r>
            <a:endParaRPr lang="th-TH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34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663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</a:t>
            </a:r>
            <a:r>
              <a:rPr lang="en-US" sz="4000" b="1" dirty="0" smtClean="0"/>
              <a:t>principles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628775"/>
            <a:ext cx="69723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667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6632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</a:t>
            </a:r>
            <a:r>
              <a:rPr lang="en-US" sz="4000" b="1" dirty="0" smtClean="0"/>
              <a:t>principles</a:t>
            </a:r>
          </a:p>
          <a:p>
            <a:pPr algn="ctr"/>
            <a:r>
              <a:rPr lang="en-US" sz="4000" b="1" dirty="0" smtClean="0"/>
              <a:t>(High-Level </a:t>
            </a:r>
            <a:r>
              <a:rPr lang="en-US" sz="4000" b="1" dirty="0"/>
              <a:t>principles)</a:t>
            </a:r>
          </a:p>
          <a:p>
            <a:pPr algn="ctr"/>
            <a:endParaRPr lang="en-US" sz="4000" b="1" dirty="0" smtClean="0"/>
          </a:p>
          <a:p>
            <a:pPr algn="ctr"/>
            <a:endParaRPr lang="en-US" sz="4000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93904"/>
            <a:ext cx="675322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5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663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</a:t>
            </a:r>
            <a:r>
              <a:rPr lang="en-US" sz="4000" b="1" dirty="0" smtClean="0"/>
              <a:t>principles</a:t>
            </a:r>
          </a:p>
          <a:p>
            <a:pPr algn="ctr"/>
            <a:r>
              <a:rPr lang="en-US" sz="4000" b="1" dirty="0"/>
              <a:t>(High-Level principles)</a:t>
            </a:r>
          </a:p>
          <a:p>
            <a:pPr algn="ctr"/>
            <a:endParaRPr lang="en-US" sz="4000" b="1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7239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1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663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</a:t>
            </a:r>
            <a:r>
              <a:rPr lang="en-US" sz="4000" b="1" dirty="0" smtClean="0"/>
              <a:t>principles</a:t>
            </a:r>
          </a:p>
          <a:p>
            <a:pPr algn="ctr"/>
            <a:r>
              <a:rPr lang="en-US" sz="4000" b="1" dirty="0"/>
              <a:t>(High-Level principles)</a:t>
            </a:r>
          </a:p>
          <a:p>
            <a:pPr algn="ctr"/>
            <a:endParaRPr lang="en-US" sz="4000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700808"/>
            <a:ext cx="70389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8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663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</a:t>
            </a:r>
            <a:r>
              <a:rPr lang="en-US" sz="4000" b="1" dirty="0" smtClean="0"/>
              <a:t>principles</a:t>
            </a:r>
          </a:p>
          <a:p>
            <a:pPr algn="ctr"/>
            <a:r>
              <a:rPr lang="en-US" sz="4000" b="1" dirty="0"/>
              <a:t>(High-Level principles)</a:t>
            </a:r>
          </a:p>
          <a:p>
            <a:pPr algn="ctr"/>
            <a:endParaRPr lang="en-US" sz="4000" b="1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628800"/>
            <a:ext cx="73342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85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663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</a:t>
            </a:r>
            <a:r>
              <a:rPr lang="en-US" sz="4000" b="1" dirty="0" smtClean="0"/>
              <a:t>principles</a:t>
            </a:r>
          </a:p>
          <a:p>
            <a:pPr algn="ctr"/>
            <a:r>
              <a:rPr lang="en-US" sz="4000" b="1" dirty="0"/>
              <a:t>(High-Level principles)</a:t>
            </a:r>
          </a:p>
          <a:p>
            <a:pPr algn="ctr"/>
            <a:endParaRPr lang="en-US" sz="4000" b="1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56" y="1556792"/>
            <a:ext cx="69342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94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663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</a:t>
            </a:r>
            <a:r>
              <a:rPr lang="en-US" sz="4000" b="1" dirty="0" smtClean="0"/>
              <a:t>principles</a:t>
            </a:r>
          </a:p>
          <a:p>
            <a:pPr algn="ctr"/>
            <a:r>
              <a:rPr lang="en-US" sz="4000" b="1" dirty="0"/>
              <a:t>(High-Level principles)</a:t>
            </a:r>
          </a:p>
          <a:p>
            <a:pPr algn="ctr"/>
            <a:endParaRPr lang="en-US" sz="4000" b="1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24" y="1628800"/>
            <a:ext cx="69532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06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39</a:t>
            </a:fld>
            <a:endParaRPr lang="th-TH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366838"/>
            <a:ext cx="74961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116632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</a:t>
            </a:r>
            <a:r>
              <a:rPr lang="en-US" sz="4000" b="1" dirty="0" smtClean="0"/>
              <a:t>principles</a:t>
            </a:r>
          </a:p>
          <a:p>
            <a:pPr algn="ctr"/>
            <a:r>
              <a:rPr lang="en-US" sz="4000" b="1" dirty="0" smtClean="0"/>
              <a:t>(Low-Level principles)</a:t>
            </a:r>
          </a:p>
        </p:txBody>
      </p:sp>
    </p:spTree>
    <p:extLst>
      <p:ext uri="{BB962C8B-B14F-4D97-AF65-F5344CB8AC3E}">
        <p14:creationId xmlns:p14="http://schemas.microsoft.com/office/powerpoint/2010/main" val="5811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algn="l" eaLnBrk="1" hangingPunct="1"/>
            <a:r>
              <a:rPr lang="en-US" altLang="th-TH" sz="2000" smtClean="0"/>
              <a:t>Use Case Model</a:t>
            </a:r>
          </a:p>
        </p:txBody>
      </p:sp>
      <p:graphicFrame>
        <p:nvGraphicFramePr>
          <p:cNvPr id="1536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457200" y="1447800"/>
          <a:ext cx="8229600" cy="321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VISIO" r:id="rId3" imgW="3718560" imgH="1454201" progId="Visio.Drawing.6">
                  <p:embed/>
                </p:oleObj>
              </mc:Choice>
              <mc:Fallback>
                <p:oleObj name="VISIO" r:id="rId3" imgW="3718560" imgH="145420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7800"/>
                        <a:ext cx="8229600" cy="321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836712"/>
            <a:ext cx="85689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Are there problems in software that occur all the time that can be solved </a:t>
            </a:r>
            <a:r>
              <a:rPr lang="en-US" sz="4000" dirty="0" smtClean="0"/>
              <a:t>in somewhat </a:t>
            </a:r>
            <a:r>
              <a:rPr lang="en-US" sz="4000" dirty="0"/>
              <a:t>the same manner</a:t>
            </a:r>
            <a:r>
              <a:rPr lang="en-US" sz="4000" dirty="0" smtClean="0"/>
              <a:t>?</a:t>
            </a:r>
          </a:p>
          <a:p>
            <a:endParaRPr lang="en-US" sz="4000" dirty="0"/>
          </a:p>
          <a:p>
            <a:r>
              <a:rPr lang="en-US" sz="4000" dirty="0" smtClean="0"/>
              <a:t>Was </a:t>
            </a:r>
            <a:r>
              <a:rPr lang="en-US" sz="4000" dirty="0"/>
              <a:t>it possible to design software in terms of patterns?</a:t>
            </a:r>
            <a:endParaRPr lang="th-TH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251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980728"/>
            <a:ext cx="84249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Design Patterns book by the Gang of </a:t>
            </a:r>
            <a:r>
              <a:rPr lang="en-US" sz="4000" b="1" dirty="0" smtClean="0"/>
              <a:t>Four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Catalogued 23 patterns</a:t>
            </a:r>
            <a:r>
              <a:rPr lang="en-US" sz="4000" dirty="0"/>
              <a:t>: successful solutions to common problems </a:t>
            </a:r>
            <a:r>
              <a:rPr lang="en-US" sz="4000" dirty="0" smtClean="0"/>
              <a:t>that occur </a:t>
            </a:r>
            <a:r>
              <a:rPr lang="en-US" sz="4000" dirty="0"/>
              <a:t>in software </a:t>
            </a:r>
            <a:r>
              <a:rPr lang="en-US" sz="4000" dirty="0" smtClean="0"/>
              <a:t>design</a:t>
            </a:r>
            <a:endParaRPr lang="th-TH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84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404664"/>
            <a:ext cx="8208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What is </a:t>
            </a:r>
            <a:r>
              <a:rPr lang="en-US" sz="4000" b="1" dirty="0" smtClean="0"/>
              <a:t>architecture</a:t>
            </a:r>
            <a:r>
              <a:rPr lang="en-US" sz="4000" b="1" dirty="0"/>
              <a:t>?</a:t>
            </a:r>
          </a:p>
          <a:p>
            <a:r>
              <a:rPr lang="en-US" sz="2400" dirty="0" smtClean="0"/>
              <a:t> </a:t>
            </a:r>
            <a:r>
              <a:rPr lang="en-US" altLang="th-TH" sz="4000" dirty="0"/>
              <a:t>IEEE </a:t>
            </a:r>
            <a:r>
              <a:rPr lang="en-US" altLang="th-TH" sz="4000" dirty="0" smtClean="0"/>
              <a:t>1471-2000</a:t>
            </a:r>
          </a:p>
          <a:p>
            <a:r>
              <a:rPr lang="en-US" altLang="th-TH" sz="4000" dirty="0" smtClean="0"/>
              <a:t>Software architecture is the </a:t>
            </a:r>
            <a:r>
              <a:rPr lang="en-US" altLang="th-TH" sz="4000" b="1" dirty="0" smtClean="0"/>
              <a:t>fundamental</a:t>
            </a:r>
            <a:r>
              <a:rPr lang="en-US" altLang="th-TH" sz="4000" dirty="0" smtClean="0"/>
              <a:t> </a:t>
            </a:r>
            <a:r>
              <a:rPr lang="en-US" altLang="th-TH" sz="4000" b="1" dirty="0" smtClean="0"/>
              <a:t>organization</a:t>
            </a:r>
            <a:r>
              <a:rPr lang="en-US" altLang="th-TH" sz="4000" dirty="0" smtClean="0"/>
              <a:t> of a system, embodied in its </a:t>
            </a:r>
            <a:r>
              <a:rPr lang="en-US" altLang="th-TH" sz="4000" b="1" dirty="0" smtClean="0"/>
              <a:t>components</a:t>
            </a:r>
            <a:r>
              <a:rPr lang="en-US" altLang="th-TH" sz="4000" dirty="0" smtClean="0"/>
              <a:t>, their </a:t>
            </a:r>
            <a:r>
              <a:rPr lang="en-US" altLang="th-TH" sz="4000" b="1" dirty="0" smtClean="0"/>
              <a:t>relationships</a:t>
            </a:r>
            <a:r>
              <a:rPr lang="en-US" altLang="th-TH" sz="4000" dirty="0" smtClean="0"/>
              <a:t> to each other and the environment, and the </a:t>
            </a:r>
            <a:r>
              <a:rPr lang="en-US" altLang="th-TH" sz="4000" b="1" dirty="0" smtClean="0"/>
              <a:t>principles</a:t>
            </a:r>
            <a:r>
              <a:rPr lang="en-US" altLang="th-TH" sz="4000" dirty="0" smtClean="0"/>
              <a:t> governing its design and evolution.</a:t>
            </a:r>
            <a:endParaRPr lang="en-US" altLang="th-TH" sz="4000" i="1" dirty="0" smtClean="0">
              <a:solidFill>
                <a:schemeClr val="accent1"/>
              </a:solidFill>
              <a:latin typeface="Arial Narrow" pitchFamily="34" charset="0"/>
            </a:endParaRPr>
          </a:p>
          <a:p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03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404664"/>
            <a:ext cx="84249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Architecture Design</a:t>
            </a:r>
            <a:endParaRPr lang="en-US" sz="4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It defines the relationship between major structural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It also define the styles and design patterns used to achieve requirements.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Also the constraints that affects the way architecture can be implemented.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687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9740" y="620688"/>
            <a:ext cx="8388350" cy="56166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th-TH" sz="4000" b="1" dirty="0"/>
              <a:t>Architecture is Early</a:t>
            </a:r>
          </a:p>
          <a:p>
            <a:r>
              <a:rPr lang="en-US" altLang="th-TH" sz="4000" dirty="0" smtClean="0"/>
              <a:t>Architecture represents the set of earliest design decisions.</a:t>
            </a:r>
          </a:p>
          <a:p>
            <a:pPr lvl="1"/>
            <a:r>
              <a:rPr lang="en-US" altLang="th-TH" sz="4000" dirty="0" smtClean="0"/>
              <a:t>Hardest to change</a:t>
            </a:r>
          </a:p>
          <a:p>
            <a:pPr lvl="1"/>
            <a:r>
              <a:rPr lang="en-US" altLang="th-TH" sz="4000" dirty="0" smtClean="0"/>
              <a:t>Most critical to get right</a:t>
            </a:r>
          </a:p>
          <a:p>
            <a:r>
              <a:rPr lang="en-US" altLang="th-TH" sz="4000" dirty="0" smtClean="0"/>
              <a:t>Architecture is the first design artifact where a system’s quality attributes are addressed.</a:t>
            </a:r>
          </a:p>
          <a:p>
            <a:pPr>
              <a:buFont typeface="Wingdings" pitchFamily="2" charset="2"/>
              <a:buNone/>
            </a:pPr>
            <a:endParaRPr lang="en-US" altLang="th-TH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28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8640"/>
            <a:ext cx="896448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Architecture Drives</a:t>
            </a:r>
          </a:p>
          <a:p>
            <a:r>
              <a:rPr lang="en-US" sz="4000" dirty="0" smtClean="0"/>
              <a:t>Architecture </a:t>
            </a:r>
            <a:r>
              <a:rPr lang="en-US" sz="4000" dirty="0"/>
              <a:t>serves as the blueprint for the system but also the project: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Team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Documentation organization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Work breakdown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Scheduling, planning, budgeting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Unit testing, integration</a:t>
            </a:r>
          </a:p>
          <a:p>
            <a:r>
              <a:rPr lang="en-US" sz="4000" dirty="0"/>
              <a:t>Architecture establishes </a:t>
            </a:r>
            <a:r>
              <a:rPr lang="en-US" sz="4000" dirty="0" smtClean="0"/>
              <a:t>the communication </a:t>
            </a:r>
            <a:r>
              <a:rPr lang="en-US" sz="4000" dirty="0"/>
              <a:t>and coordination mechanisms among components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67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332656"/>
            <a:ext cx="82809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Architecture vs. Design</a:t>
            </a:r>
          </a:p>
          <a:p>
            <a:endParaRPr lang="en-US" sz="4000" b="1" dirty="0" smtClean="0"/>
          </a:p>
          <a:p>
            <a:r>
              <a:rPr lang="en-US" sz="4000" b="1" dirty="0" smtClean="0"/>
              <a:t>Architecture</a:t>
            </a:r>
            <a:r>
              <a:rPr lang="en-US" sz="4000" b="1" dirty="0"/>
              <a:t>:</a:t>
            </a:r>
            <a:r>
              <a:rPr lang="en-US" sz="4000" dirty="0"/>
              <a:t> where non-functional decisions are cast, and functional requirements are </a:t>
            </a:r>
            <a:r>
              <a:rPr lang="en-US" sz="4000" dirty="0" smtClean="0"/>
              <a:t>partitioned.</a:t>
            </a:r>
            <a:endParaRPr lang="en-US" sz="4000" dirty="0"/>
          </a:p>
          <a:p>
            <a:endParaRPr lang="en-US" sz="4000" b="1" dirty="0" smtClean="0"/>
          </a:p>
          <a:p>
            <a:r>
              <a:rPr lang="en-US" sz="4000" b="1" dirty="0" smtClean="0"/>
              <a:t>Design</a:t>
            </a:r>
            <a:r>
              <a:rPr lang="en-US" sz="4000" b="1" dirty="0"/>
              <a:t>: </a:t>
            </a:r>
            <a:r>
              <a:rPr lang="en-US" sz="4000" dirty="0"/>
              <a:t>where functional requirements are </a:t>
            </a:r>
            <a:r>
              <a:rPr lang="en-US" sz="4000" dirty="0" smtClean="0"/>
              <a:t>accomplished.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498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0" y="1052736"/>
            <a:ext cx="75342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443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752475"/>
            <a:ext cx="7153275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1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algn="l" eaLnBrk="1" hangingPunct="1"/>
            <a:r>
              <a:rPr lang="en-US" altLang="th-TH" sz="2000" smtClean="0"/>
              <a:t>Typical Software Architecture Layers</a:t>
            </a:r>
          </a:p>
        </p:txBody>
      </p:sp>
      <p:graphicFrame>
        <p:nvGraphicFramePr>
          <p:cNvPr id="16387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752600" y="762000"/>
          <a:ext cx="6057900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Visio" r:id="rId3" imgW="6783206" imgH="6011646" progId="Visio.Drawing.11">
                  <p:embed/>
                </p:oleObj>
              </mc:Choice>
              <mc:Fallback>
                <p:oleObj name="Visio" r:id="rId3" imgW="6783206" imgH="6011646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762000"/>
                        <a:ext cx="6057900" cy="536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algn="l" eaLnBrk="1" hangingPunct="1"/>
            <a:r>
              <a:rPr lang="en-US" altLang="th-TH" sz="2000" smtClean="0"/>
              <a:t>Typical Software Architecture Layers (Simplified)</a:t>
            </a:r>
          </a:p>
        </p:txBody>
      </p:sp>
      <p:graphicFrame>
        <p:nvGraphicFramePr>
          <p:cNvPr id="1741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362200" y="1371600"/>
          <a:ext cx="5392738" cy="457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Visio" r:id="rId3" imgW="4385296" imgH="3719460" progId="Visio.Drawing.11">
                  <p:embed/>
                </p:oleObj>
              </mc:Choice>
              <mc:Fallback>
                <p:oleObj name="Visio" r:id="rId3" imgW="4385296" imgH="371946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371600"/>
                        <a:ext cx="5392738" cy="457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3728" y="2791223"/>
            <a:ext cx="47937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/>
              <a:t>Architecture?</a:t>
            </a:r>
            <a:endParaRPr lang="th-TH" sz="4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490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390525"/>
            <a:ext cx="810577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143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390525"/>
            <a:ext cx="810577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3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427</Words>
  <Application>Microsoft Office PowerPoint</Application>
  <PresentationFormat>On-screen Show (4:3)</PresentationFormat>
  <Paragraphs>103</Paragraphs>
  <Slides>48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Office Theme</vt:lpstr>
      <vt:lpstr>Visio</vt:lpstr>
      <vt:lpstr>VISIO</vt:lpstr>
      <vt:lpstr>Software Design and Architecture</vt:lpstr>
      <vt:lpstr>Larman’s Design Process Craig Larman, Applying UML and Patterns: An Introduction to Object-Oriented Analysis and Design and Iterative Development, 3rd edition, Prentice-Hall, 2005. </vt:lpstr>
      <vt:lpstr>Domain Model</vt:lpstr>
      <vt:lpstr>Use Case Model</vt:lpstr>
      <vt:lpstr>Typical Software Architecture Layers</vt:lpstr>
      <vt:lpstr>Typical Software Architecture Layers (Simplified)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boonjv</cp:lastModifiedBy>
  <cp:revision>31</cp:revision>
  <dcterms:created xsi:type="dcterms:W3CDTF">2015-01-04T08:11:00Z</dcterms:created>
  <dcterms:modified xsi:type="dcterms:W3CDTF">2016-01-04T01:37:29Z</dcterms:modified>
</cp:coreProperties>
</file>