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297" r:id="rId3"/>
    <p:sldId id="298" r:id="rId4"/>
    <p:sldId id="301" r:id="rId5"/>
    <p:sldId id="302" r:id="rId6"/>
    <p:sldId id="304" r:id="rId7"/>
    <p:sldId id="306" r:id="rId8"/>
    <p:sldId id="305" r:id="rId9"/>
    <p:sldId id="309" r:id="rId10"/>
    <p:sldId id="317" r:id="rId11"/>
    <p:sldId id="320" r:id="rId12"/>
    <p:sldId id="315" r:id="rId13"/>
    <p:sldId id="316" r:id="rId14"/>
    <p:sldId id="318" r:id="rId15"/>
    <p:sldId id="321" r:id="rId16"/>
    <p:sldId id="322" r:id="rId17"/>
    <p:sldId id="319" r:id="rId18"/>
    <p:sldId id="323" r:id="rId19"/>
    <p:sldId id="308" r:id="rId20"/>
    <p:sldId id="324" r:id="rId21"/>
    <p:sldId id="325" r:id="rId22"/>
    <p:sldId id="310" r:id="rId23"/>
    <p:sldId id="311" r:id="rId24"/>
    <p:sldId id="312" r:id="rId25"/>
    <p:sldId id="326" r:id="rId26"/>
    <p:sldId id="327" r:id="rId27"/>
    <p:sldId id="314" r:id="rId28"/>
    <p:sldId id="328" r:id="rId29"/>
    <p:sldId id="313" r:id="rId30"/>
    <p:sldId id="303" r:id="rId31"/>
    <p:sldId id="329" r:id="rId32"/>
    <p:sldId id="330" r:id="rId33"/>
    <p:sldId id="331" r:id="rId34"/>
    <p:sldId id="299" r:id="rId35"/>
    <p:sldId id="332" r:id="rId36"/>
    <p:sldId id="300" r:id="rId37"/>
    <p:sldId id="333" r:id="rId38"/>
    <p:sldId id="334" r:id="rId39"/>
    <p:sldId id="335" r:id="rId40"/>
    <p:sldId id="336" r:id="rId41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70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AAFD-D35A-46C4-A3CD-5236ECD9253C}" type="datetimeFigureOut">
              <a:rPr lang="th-TH" smtClean="0"/>
              <a:t>11/09/61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90A76-9179-4446-95F7-80A358F70C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010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172-1E45-4EAB-A57A-08A359D18A2C}" type="datetime1">
              <a:rPr lang="th-TH" smtClean="0"/>
              <a:t>11/09/61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37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8DDC-457B-43C0-89D5-3AD83CE9E321}" type="datetime1">
              <a:rPr lang="th-TH" smtClean="0"/>
              <a:t>11/09/61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65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0620-1AA0-4DF3-95A6-C505D0F2E7C7}" type="datetime1">
              <a:rPr lang="th-TH" smtClean="0"/>
              <a:t>11/09/61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837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A24-29DD-4A8C-8B4E-F951DDEEB859}" type="datetime1">
              <a:rPr lang="th-TH" smtClean="0"/>
              <a:t>11/09/61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97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6850-3C50-4635-A053-C73C2063B7A5}" type="datetime1">
              <a:rPr lang="th-TH" smtClean="0"/>
              <a:t>11/09/61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905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71FD-8B5E-40C8-9CD9-D2B5BE82BA2F}" type="datetime1">
              <a:rPr lang="th-TH" smtClean="0"/>
              <a:t>11/09/61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504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2CD-5ADB-437B-8389-01D4955C5BFE}" type="datetime1">
              <a:rPr lang="th-TH" smtClean="0"/>
              <a:t>11/09/61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034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694C-1930-4BA8-8E49-375DCA936F44}" type="datetime1">
              <a:rPr lang="th-TH" smtClean="0"/>
              <a:t>11/09/61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683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0FB-8F97-4A63-A3F3-B1FBB6AD2BD7}" type="datetime1">
              <a:rPr lang="th-TH" smtClean="0"/>
              <a:t>11/09/61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561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9853-3528-4111-9E35-37E933C5C532}" type="datetime1">
              <a:rPr lang="th-TH" smtClean="0"/>
              <a:t>11/09/61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63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9B79-B39F-47BF-AA92-85EB8F71FD90}" type="datetime1">
              <a:rPr lang="th-TH" smtClean="0"/>
              <a:t>11/09/61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260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C930-A493-4C92-9113-E553C48B311C}" type="datetime1">
              <a:rPr lang="th-TH" smtClean="0"/>
              <a:t>11/09/61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88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Software Design and Architecture</a:t>
            </a:r>
            <a:endParaRPr lang="th-TH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886200"/>
            <a:ext cx="6984776" cy="1752600"/>
          </a:xfrm>
        </p:spPr>
        <p:txBody>
          <a:bodyPr/>
          <a:lstStyle/>
          <a:p>
            <a:r>
              <a:rPr lang="en-US" dirty="0"/>
              <a:t> Abstract Factory and Singleton Patterns</a:t>
            </a:r>
          </a:p>
        </p:txBody>
      </p:sp>
    </p:spTree>
    <p:extLst>
      <p:ext uri="{BB962C8B-B14F-4D97-AF65-F5344CB8AC3E}">
        <p14:creationId xmlns:p14="http://schemas.microsoft.com/office/powerpoint/2010/main" val="42740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Problem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395536" y="1052736"/>
            <a:ext cx="7992888" cy="3785652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There are </a:t>
            </a:r>
            <a:r>
              <a:rPr lang="en-US" sz="4000" dirty="0">
                <a:solidFill>
                  <a:srgbClr val="FF0000"/>
                </a:solidFill>
              </a:rPr>
              <a:t>different types of pizzas </a:t>
            </a:r>
            <a:r>
              <a:rPr lang="en-US" sz="4000" dirty="0"/>
              <a:t>(Veggie, Clam, Cheese, and Pepperoni).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0000"/>
                </a:solidFill>
              </a:rPr>
              <a:t>Different regions </a:t>
            </a:r>
            <a:r>
              <a:rPr lang="en-US" sz="4000" dirty="0"/>
              <a:t>(</a:t>
            </a:r>
            <a:r>
              <a:rPr lang="en-US" sz="4000" dirty="0" err="1"/>
              <a:t>NewYork</a:t>
            </a:r>
            <a:r>
              <a:rPr lang="en-US" sz="4000" dirty="0"/>
              <a:t> and Chicago) use different types of ingredients for each type of pizza.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811085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Guidelines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797511"/>
            <a:ext cx="8784976" cy="4401205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FF0000"/>
                </a:solidFill>
              </a:rPr>
              <a:t>No variable </a:t>
            </a:r>
            <a:r>
              <a:rPr lang="en-US" sz="4000" dirty="0"/>
              <a:t>should have a reference to a concrete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FF0000"/>
                </a:solidFill>
              </a:rPr>
              <a:t>No class </a:t>
            </a:r>
            <a:r>
              <a:rPr lang="en-US" sz="4000" dirty="0"/>
              <a:t>should derive from a concrete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FF0000"/>
                </a:solidFill>
              </a:rPr>
              <a:t>No method </a:t>
            </a:r>
            <a:r>
              <a:rPr lang="en-US" sz="4000" dirty="0"/>
              <a:t>should override an implemented method of any of its base classes.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143674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Abstract Factory</a:t>
            </a:r>
            <a:endParaRPr lang="th-TH" sz="4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49" y="1340768"/>
            <a:ext cx="8631904" cy="476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84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Four different types of pizzas</a:t>
            </a:r>
            <a:endParaRPr lang="th-TH" sz="4000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54" y="968664"/>
            <a:ext cx="9042301" cy="4237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853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Region-specific ingredients</a:t>
            </a:r>
            <a:endParaRPr lang="th-TH" sz="4000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31" y="1340769"/>
            <a:ext cx="8489541" cy="4318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3248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Ingredients</a:t>
            </a:r>
            <a:endParaRPr lang="th-TH" sz="4000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086" y="673681"/>
            <a:ext cx="5686070" cy="613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63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Ingredients</a:t>
            </a:r>
            <a:endParaRPr lang="th-TH" sz="40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548680"/>
            <a:ext cx="8712968" cy="92333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public interface Cheese {</a:t>
            </a:r>
          </a:p>
          <a:p>
            <a:r>
              <a:rPr lang="en-US" sz="1800" dirty="0"/>
              <a:t>	public String </a:t>
            </a:r>
            <a:r>
              <a:rPr lang="en-US" sz="1800" dirty="0" err="1"/>
              <a:t>toString</a:t>
            </a:r>
            <a:r>
              <a:rPr lang="en-US" sz="1800" dirty="0"/>
              <a:t>();</a:t>
            </a:r>
          </a:p>
          <a:p>
            <a:r>
              <a:rPr lang="en-US" sz="1800" dirty="0"/>
              <a:t>}</a:t>
            </a:r>
            <a:endParaRPr lang="th-TH" sz="1800" dirty="0"/>
          </a:p>
        </p:txBody>
      </p:sp>
      <p:sp>
        <p:nvSpPr>
          <p:cNvPr id="5" name="Rectangle 4"/>
          <p:cNvSpPr/>
          <p:nvPr/>
        </p:nvSpPr>
        <p:spPr>
          <a:xfrm>
            <a:off x="251520" y="1659285"/>
            <a:ext cx="8712968" cy="1477328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public class </a:t>
            </a:r>
            <a:r>
              <a:rPr lang="en-US" sz="1800" dirty="0" err="1"/>
              <a:t>MozzarellaCheese</a:t>
            </a:r>
            <a:r>
              <a:rPr lang="en-US" sz="1800" dirty="0"/>
              <a:t> implements Cheese {</a:t>
            </a:r>
          </a:p>
          <a:p>
            <a:r>
              <a:rPr lang="en-US" sz="1800" dirty="0"/>
              <a:t>	public String </a:t>
            </a:r>
            <a:r>
              <a:rPr lang="en-US" sz="1800" dirty="0" err="1"/>
              <a:t>toString</a:t>
            </a:r>
            <a:r>
              <a:rPr lang="en-US" sz="1800" dirty="0"/>
              <a:t>() {</a:t>
            </a:r>
          </a:p>
          <a:p>
            <a:r>
              <a:rPr lang="en-US" sz="1800" dirty="0"/>
              <a:t>		return "Shredded Mozzarella";</a:t>
            </a:r>
          </a:p>
          <a:p>
            <a:r>
              <a:rPr lang="en-US" sz="1800" dirty="0"/>
              <a:t>	}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26368" y="3284984"/>
            <a:ext cx="8738120" cy="1631216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public class </a:t>
            </a:r>
            <a:r>
              <a:rPr lang="en-US" sz="2000" dirty="0" err="1"/>
              <a:t>ParmesanCheese</a:t>
            </a:r>
            <a:r>
              <a:rPr lang="en-US" sz="2000" dirty="0"/>
              <a:t> implements Cheese {</a:t>
            </a:r>
          </a:p>
          <a:p>
            <a:r>
              <a:rPr lang="en-US" sz="2000" dirty="0"/>
              <a:t>	public String </a:t>
            </a:r>
            <a:r>
              <a:rPr lang="en-US" sz="2000" dirty="0" err="1"/>
              <a:t>toString</a:t>
            </a:r>
            <a:r>
              <a:rPr lang="en-US" sz="2000" dirty="0"/>
              <a:t>() {</a:t>
            </a:r>
          </a:p>
          <a:p>
            <a:r>
              <a:rPr lang="en-US" sz="2000" dirty="0"/>
              <a:t>		return "Shredded Parmesan";</a:t>
            </a:r>
          </a:p>
          <a:p>
            <a:r>
              <a:rPr lang="en-US" sz="2000" dirty="0"/>
              <a:t>	}</a:t>
            </a:r>
          </a:p>
          <a:p>
            <a:r>
              <a:rPr lang="en-US" sz="2000" dirty="0"/>
              <a:t>}</a:t>
            </a:r>
            <a:endParaRPr lang="th-TH" sz="2000" dirty="0"/>
          </a:p>
        </p:txBody>
      </p:sp>
      <p:sp>
        <p:nvSpPr>
          <p:cNvPr id="7" name="Rectangle 6"/>
          <p:cNvSpPr/>
          <p:nvPr/>
        </p:nvSpPr>
        <p:spPr>
          <a:xfrm>
            <a:off x="226368" y="5013176"/>
            <a:ext cx="8738120" cy="1631216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public class </a:t>
            </a:r>
            <a:r>
              <a:rPr lang="en-US" sz="2000" dirty="0" err="1"/>
              <a:t>ReggianoCheese</a:t>
            </a:r>
            <a:r>
              <a:rPr lang="en-US" sz="2000" dirty="0"/>
              <a:t> implements Cheese {</a:t>
            </a:r>
          </a:p>
          <a:p>
            <a:r>
              <a:rPr lang="en-US" sz="2000" dirty="0"/>
              <a:t>	public String </a:t>
            </a:r>
            <a:r>
              <a:rPr lang="en-US" sz="2000" dirty="0" err="1"/>
              <a:t>toString</a:t>
            </a:r>
            <a:r>
              <a:rPr lang="en-US" sz="2000" dirty="0"/>
              <a:t>() {</a:t>
            </a:r>
          </a:p>
          <a:p>
            <a:r>
              <a:rPr lang="en-US" sz="2000" dirty="0"/>
              <a:t>		return "</a:t>
            </a:r>
            <a:r>
              <a:rPr lang="en-US" sz="2000" dirty="0" err="1"/>
              <a:t>Reggiano</a:t>
            </a:r>
            <a:r>
              <a:rPr lang="en-US" sz="2000" dirty="0"/>
              <a:t> Cheese";</a:t>
            </a:r>
          </a:p>
          <a:p>
            <a:r>
              <a:rPr lang="en-US" sz="2000" dirty="0"/>
              <a:t>	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7061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A Factory Interface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49" y="1556792"/>
            <a:ext cx="4633913" cy="264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6039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A Region-Specific Factory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" y="560362"/>
            <a:ext cx="4219575" cy="628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714" y="681805"/>
            <a:ext cx="4840287" cy="604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590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A Pizza Class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7886"/>
            <a:ext cx="9102725" cy="541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54054" y="3573016"/>
            <a:ext cx="6048671" cy="52322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make the prepare method abstract</a:t>
            </a:r>
            <a:endParaRPr lang="th-TH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59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16632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principles</a:t>
            </a:r>
          </a:p>
          <a:p>
            <a:pPr algn="ctr"/>
            <a:endParaRPr lang="en-US" sz="4000" b="1" dirty="0"/>
          </a:p>
          <a:p>
            <a:pPr algn="ctr"/>
            <a:endParaRPr lang="en-US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107504" y="1012954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High-level principles 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ingle Responsibility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O</a:t>
            </a:r>
            <a:r>
              <a:rPr lang="en-US" dirty="0"/>
              <a:t>pen/Closed</a:t>
            </a:r>
          </a:p>
          <a:p>
            <a:r>
              <a:rPr lang="en-US" dirty="0"/>
              <a:t>‣ </a:t>
            </a:r>
            <a:r>
              <a:rPr lang="en-US" b="1" dirty="0" err="1">
                <a:solidFill>
                  <a:srgbClr val="FF0000"/>
                </a:solidFill>
              </a:rPr>
              <a:t>L</a:t>
            </a:r>
            <a:r>
              <a:rPr lang="en-US" dirty="0" err="1"/>
              <a:t>iskov</a:t>
            </a:r>
            <a:r>
              <a:rPr lang="en-US" dirty="0"/>
              <a:t> Substitution Principle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dirty="0"/>
              <a:t>nterface Segregation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ependency Inversion</a:t>
            </a:r>
          </a:p>
          <a:p>
            <a:endParaRPr lang="en-US" dirty="0"/>
          </a:p>
          <a:p>
            <a:r>
              <a:rPr lang="en-US" b="1" dirty="0"/>
              <a:t>Low-level principles  </a:t>
            </a:r>
          </a:p>
          <a:p>
            <a:r>
              <a:rPr lang="en-US" dirty="0"/>
              <a:t>‣ Encapsulate what varies</a:t>
            </a:r>
          </a:p>
          <a:p>
            <a:r>
              <a:rPr lang="en-US" dirty="0"/>
              <a:t>‣ Program to interfaces, not implementations</a:t>
            </a:r>
          </a:p>
          <a:p>
            <a:r>
              <a:rPr lang="en-US" dirty="0"/>
              <a:t>‣ Favor composition over inheritance</a:t>
            </a:r>
          </a:p>
          <a:p>
            <a:r>
              <a:rPr lang="en-US" dirty="0"/>
              <a:t>‣ Strive for loose coupling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77582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A </a:t>
            </a:r>
            <a:r>
              <a:rPr lang="en-US" sz="4000" b="1" dirty="0" err="1"/>
              <a:t>CheesePizza</a:t>
            </a:r>
            <a:r>
              <a:rPr lang="en-US" sz="4000" b="1" dirty="0"/>
              <a:t> Class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182688"/>
            <a:ext cx="8918575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81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Region Specific Stores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681220"/>
            <a:ext cx="8693150" cy="598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0884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Abstract Factory 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699" y="1916832"/>
            <a:ext cx="8784976" cy="2554545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The Abstract Factory Pattern </a:t>
            </a:r>
            <a:r>
              <a:rPr lang="en-US" sz="4000" dirty="0"/>
              <a:t>provides an interface for creating families of related or dependent objects without specifying their concrete classes.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539530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Abstract Factory Pattern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281113"/>
            <a:ext cx="703897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6603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Singleton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187624" y="1268760"/>
            <a:ext cx="7128792" cy="5016758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4000" b="1" dirty="0"/>
              <a:t>Behavioral Patterns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strategy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observer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decorator</a:t>
            </a:r>
          </a:p>
          <a:p>
            <a:r>
              <a:rPr lang="en-US" sz="4000" b="1" dirty="0"/>
              <a:t>Creational Patterns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factory method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abstract factory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FF0000"/>
                </a:solidFill>
              </a:rPr>
              <a:t>singleton</a:t>
            </a:r>
            <a:endParaRPr lang="th-TH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829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25</a:t>
            </a:fld>
            <a:endParaRPr lang="th-TH" dirty="0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Problem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187624" y="1268760"/>
            <a:ext cx="7128792" cy="317009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4000" dirty="0"/>
              <a:t>Some classes only need to be</a:t>
            </a:r>
          </a:p>
          <a:p>
            <a:r>
              <a:rPr lang="en-US" sz="4000" dirty="0"/>
              <a:t>instantiated </a:t>
            </a:r>
            <a:r>
              <a:rPr lang="en-US" sz="4000" b="1" dirty="0">
                <a:solidFill>
                  <a:srgbClr val="FF0000"/>
                </a:solidFill>
              </a:rPr>
              <a:t>once</a:t>
            </a:r>
            <a:r>
              <a:rPr lang="en-US" sz="4000" dirty="0"/>
              <a:t> otherwise you</a:t>
            </a:r>
          </a:p>
          <a:p>
            <a:r>
              <a:rPr lang="en-US" sz="4000" dirty="0"/>
              <a:t>get incorrect behavior, overuse</a:t>
            </a:r>
          </a:p>
          <a:p>
            <a:r>
              <a:rPr lang="en-US" sz="4000" dirty="0"/>
              <a:t>of resources and inconsistent</a:t>
            </a:r>
          </a:p>
          <a:p>
            <a:r>
              <a:rPr lang="en-US" sz="4000" dirty="0"/>
              <a:t>results</a:t>
            </a:r>
            <a:endParaRPr lang="th-TH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84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Singleton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187624" y="1268760"/>
            <a:ext cx="7128792" cy="1938992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Singleton</a:t>
            </a:r>
            <a:r>
              <a:rPr lang="en-US" sz="4000" b="1" dirty="0"/>
              <a:t> </a:t>
            </a:r>
            <a:r>
              <a:rPr lang="en-US" sz="4000" dirty="0"/>
              <a:t>ensures a class has</a:t>
            </a:r>
          </a:p>
          <a:p>
            <a:r>
              <a:rPr lang="en-US" sz="4000" dirty="0"/>
              <a:t>only one instance, and provides a</a:t>
            </a:r>
          </a:p>
          <a:p>
            <a:r>
              <a:rPr lang="en-US" sz="4000" dirty="0"/>
              <a:t>global access point to it.</a:t>
            </a:r>
            <a:endParaRPr lang="th-TH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915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 Class Diagram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28800"/>
            <a:ext cx="381952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468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Solution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704975"/>
            <a:ext cx="738187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9278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How to instantiate Singleton?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490663"/>
            <a:ext cx="686752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67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123728" y="0"/>
            <a:ext cx="48165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Abstract Factory</a:t>
            </a:r>
            <a:endParaRPr lang="th-TH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497810" y="1124744"/>
            <a:ext cx="8280920" cy="3970318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3600" b="1" dirty="0"/>
              <a:t>Behavioral Patterns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observer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decorator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strategy</a:t>
            </a:r>
          </a:p>
          <a:p>
            <a:r>
              <a:rPr lang="en-US" sz="3600" b="1" dirty="0"/>
              <a:t>Creational Patterns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factory method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abstract factory</a:t>
            </a:r>
            <a:endParaRPr lang="th-TH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205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30</a:t>
            </a:fld>
            <a:endParaRPr lang="th-TH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1766888"/>
            <a:ext cx="76295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Problem: Not Thread Safe</a:t>
            </a:r>
          </a:p>
        </p:txBody>
      </p:sp>
    </p:spTree>
    <p:extLst>
      <p:ext uri="{BB962C8B-B14F-4D97-AF65-F5344CB8AC3E}">
        <p14:creationId xmlns:p14="http://schemas.microsoft.com/office/powerpoint/2010/main" val="978328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31</a:t>
            </a:fld>
            <a:endParaRPr lang="th-TH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933575"/>
            <a:ext cx="678180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Thread Example</a:t>
            </a:r>
          </a:p>
        </p:txBody>
      </p:sp>
    </p:spTree>
    <p:extLst>
      <p:ext uri="{BB962C8B-B14F-4D97-AF65-F5344CB8AC3E}">
        <p14:creationId xmlns:p14="http://schemas.microsoft.com/office/powerpoint/2010/main" val="916558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32</a:t>
            </a:fld>
            <a:endParaRPr lang="th-TH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600200"/>
            <a:ext cx="73533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Solution 1: Add Synchronized</a:t>
            </a:r>
          </a:p>
        </p:txBody>
      </p:sp>
    </p:spTree>
    <p:extLst>
      <p:ext uri="{BB962C8B-B14F-4D97-AF65-F5344CB8AC3E}">
        <p14:creationId xmlns:p14="http://schemas.microsoft.com/office/powerpoint/2010/main" val="3191823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Solution 2: Create Eager Instance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685925"/>
            <a:ext cx="72580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140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Solution 3: Double Checked Locking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1304925"/>
            <a:ext cx="75342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793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Volatile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1659285"/>
            <a:ext cx="8424936" cy="4647426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The value of this variable will never be cached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every read of this variable will be read from the main memory, and not from the CPU cache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every write to this variable will be written to main memory, and not just to the CPU cache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Access to the variable acts as though it is enclosed in a synchronized block, synchronized on itself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3179426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Benefits Singleton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797511"/>
            <a:ext cx="8568952" cy="563231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Ensures you only at most have </a:t>
            </a:r>
            <a:r>
              <a:rPr lang="en-US" sz="4000" b="1" dirty="0">
                <a:solidFill>
                  <a:srgbClr val="FF0000"/>
                </a:solidFill>
              </a:rPr>
              <a:t>one</a:t>
            </a:r>
            <a:r>
              <a:rPr lang="en-US" sz="4000" dirty="0"/>
              <a:t> instance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Provides global </a:t>
            </a:r>
            <a:r>
              <a:rPr lang="en-US" sz="4000" b="1" dirty="0">
                <a:solidFill>
                  <a:srgbClr val="FF0000"/>
                </a:solidFill>
              </a:rPr>
              <a:t>access</a:t>
            </a:r>
            <a:r>
              <a:rPr lang="en-US" sz="4000" dirty="0"/>
              <a:t> point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Examine your </a:t>
            </a:r>
            <a:r>
              <a:rPr lang="en-US" sz="4000" b="1" dirty="0">
                <a:solidFill>
                  <a:srgbClr val="FF0000"/>
                </a:solidFill>
              </a:rPr>
              <a:t>performance</a:t>
            </a:r>
            <a:r>
              <a:rPr lang="en-US" sz="4000" dirty="0"/>
              <a:t> requirements to determine which implementation of the singleton works best.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Some implementations don’t work with older version of Java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40220403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Example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562100"/>
            <a:ext cx="6781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807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Main Application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619250"/>
            <a:ext cx="70485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3779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Test Class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147763"/>
            <a:ext cx="677227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64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419872" y="0"/>
            <a:ext cx="19865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Problem</a:t>
            </a:r>
            <a:endParaRPr lang="th-TH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497810" y="1124744"/>
            <a:ext cx="8280920" cy="1754326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Too many dependencies to concrete classes makes your software diﬃcult to maintain and modify</a:t>
            </a:r>
            <a:endParaRPr lang="th-TH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3920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Logger Class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1171575"/>
            <a:ext cx="730567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88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419872" y="0"/>
            <a:ext cx="19928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Example</a:t>
            </a:r>
            <a:endParaRPr lang="th-TH" sz="40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624013"/>
            <a:ext cx="679132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4010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Dependency Inversion principle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497810" y="1124744"/>
            <a:ext cx="8280920" cy="120032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Depend upon Abstractions, do not</a:t>
            </a:r>
          </a:p>
          <a:p>
            <a:pPr algn="ctr"/>
            <a:r>
              <a:rPr lang="en-US" sz="3600" b="1" dirty="0">
                <a:solidFill>
                  <a:srgbClr val="FF0000"/>
                </a:solidFill>
              </a:rPr>
              <a:t>depend upon concrete classes</a:t>
            </a:r>
            <a:endParaRPr lang="th-TH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11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7</a:t>
            </a:fld>
            <a:endParaRPr lang="th-T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28638"/>
            <a:ext cx="7924800" cy="58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645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Factory Method</a:t>
            </a:r>
            <a:endParaRPr lang="th-TH" sz="4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600200"/>
            <a:ext cx="7239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9856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Factory Method</a:t>
            </a:r>
            <a:endParaRPr lang="th-TH" sz="40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97" y="641818"/>
            <a:ext cx="7980485" cy="3526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09065" y="4168698"/>
            <a:ext cx="8568952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Factory Method </a:t>
            </a:r>
            <a:r>
              <a:rPr lang="en-US" sz="2400" dirty="0"/>
              <a:t>is one way of following </a:t>
            </a:r>
            <a:r>
              <a:rPr lang="en-US" sz="2400" dirty="0">
                <a:solidFill>
                  <a:srgbClr val="FF0000"/>
                </a:solidFill>
              </a:rPr>
              <a:t>the dependency inversion principle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“Depend upon abstractions. Do not depend upon concrete classes.”</a:t>
            </a:r>
          </a:p>
          <a:p>
            <a:r>
              <a:rPr lang="en-US" sz="2400" dirty="0"/>
              <a:t>In this design, </a:t>
            </a:r>
            <a:r>
              <a:rPr lang="en-US" sz="2400" dirty="0" err="1"/>
              <a:t>PizzaStore</a:t>
            </a:r>
            <a:r>
              <a:rPr lang="en-US" sz="2400" dirty="0"/>
              <a:t> (the high-level class) no longer depends on the Pizza subclasses (the low level classes); they both depend on the abstraction “Pizza”.</a:t>
            </a:r>
          </a:p>
        </p:txBody>
      </p:sp>
    </p:spTree>
    <p:extLst>
      <p:ext uri="{BB962C8B-B14F-4D97-AF65-F5344CB8AC3E}">
        <p14:creationId xmlns:p14="http://schemas.microsoft.com/office/powerpoint/2010/main" val="407112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4920</TotalTime>
  <Words>539</Words>
  <Application>Microsoft Office PowerPoint</Application>
  <PresentationFormat>On-screen Show (4:3)</PresentationFormat>
  <Paragraphs>153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Angsana New</vt:lpstr>
      <vt:lpstr>Arial</vt:lpstr>
      <vt:lpstr>Calibri</vt:lpstr>
      <vt:lpstr>Cordia New</vt:lpstr>
      <vt:lpstr>Office Theme</vt:lpstr>
      <vt:lpstr>Software Design and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and Architecture</dc:title>
  <dc:creator>boonjv</dc:creator>
  <cp:lastModifiedBy>Punyaphol Horata</cp:lastModifiedBy>
  <cp:revision>147</cp:revision>
  <dcterms:created xsi:type="dcterms:W3CDTF">2015-01-04T08:11:00Z</dcterms:created>
  <dcterms:modified xsi:type="dcterms:W3CDTF">2018-09-11T07:31:21Z</dcterms:modified>
</cp:coreProperties>
</file>