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97" r:id="rId3"/>
    <p:sldId id="298" r:id="rId4"/>
    <p:sldId id="341" r:id="rId5"/>
    <p:sldId id="342" r:id="rId6"/>
    <p:sldId id="344" r:id="rId7"/>
    <p:sldId id="345" r:id="rId8"/>
    <p:sldId id="346" r:id="rId9"/>
    <p:sldId id="349" r:id="rId10"/>
    <p:sldId id="350" r:id="rId11"/>
    <p:sldId id="351" r:id="rId12"/>
    <p:sldId id="353" r:id="rId13"/>
    <p:sldId id="354" r:id="rId14"/>
    <p:sldId id="355" r:id="rId15"/>
    <p:sldId id="356" r:id="rId16"/>
    <p:sldId id="357" r:id="rId17"/>
    <p:sldId id="358" r:id="rId18"/>
    <p:sldId id="362" r:id="rId19"/>
    <p:sldId id="364" r:id="rId20"/>
    <p:sldId id="373" r:id="rId21"/>
    <p:sldId id="374" r:id="rId22"/>
    <p:sldId id="375" r:id="rId23"/>
    <p:sldId id="376" r:id="rId24"/>
    <p:sldId id="377" r:id="rId25"/>
    <p:sldId id="365" r:id="rId26"/>
    <p:sldId id="378" r:id="rId27"/>
    <p:sldId id="379" r:id="rId28"/>
    <p:sldId id="380" r:id="rId29"/>
    <p:sldId id="381" r:id="rId30"/>
    <p:sldId id="385" r:id="rId31"/>
    <p:sldId id="383" r:id="rId32"/>
    <p:sldId id="384" r:id="rId33"/>
    <p:sldId id="386" r:id="rId34"/>
    <p:sldId id="387" r:id="rId35"/>
    <p:sldId id="388" r:id="rId36"/>
    <p:sldId id="389" r:id="rId37"/>
    <p:sldId id="390" r:id="rId38"/>
    <p:sldId id="367" r:id="rId39"/>
    <p:sldId id="371" r:id="rId40"/>
    <p:sldId id="392" r:id="rId41"/>
    <p:sldId id="393" r:id="rId42"/>
    <p:sldId id="395" r:id="rId43"/>
    <p:sldId id="397" r:id="rId4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29/09/62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29/09/62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29/09/62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29/09/62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29/09/62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29/09/62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29/09/62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29/09/62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29/09/62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29/09/62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29/09/62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29/09/62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29/09/62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dirty="0"/>
              <a:t> The Decorator Pattern and Factory Method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260648"/>
            <a:ext cx="8496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Delegation to access behavior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233613"/>
            <a:ext cx="28098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72480" y="1412776"/>
            <a:ext cx="5447991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1.egg.cost() </a:t>
            </a:r>
          </a:p>
          <a:p>
            <a:r>
              <a:rPr lang="en-US" sz="4000" dirty="0"/>
              <a:t>2.egg calls </a:t>
            </a:r>
            <a:r>
              <a:rPr lang="en-US" sz="4000" dirty="0" err="1"/>
              <a:t>CC.cost</a:t>
            </a:r>
            <a:r>
              <a:rPr lang="en-US" sz="4000" dirty="0"/>
              <a:t>() </a:t>
            </a:r>
          </a:p>
          <a:p>
            <a:r>
              <a:rPr lang="en-US" sz="4000" dirty="0"/>
              <a:t>3.CC calls </a:t>
            </a:r>
            <a:r>
              <a:rPr lang="en-US" sz="4000" dirty="0" err="1"/>
              <a:t>plain.cost</a:t>
            </a:r>
            <a:r>
              <a:rPr lang="en-US" sz="4000" dirty="0"/>
              <a:t>() </a:t>
            </a:r>
          </a:p>
          <a:p>
            <a:r>
              <a:rPr lang="en-US" sz="4000" dirty="0"/>
              <a:t>4.plain returns $</a:t>
            </a:r>
            <a:r>
              <a:rPr lang="en-US" sz="4000" dirty="0">
                <a:solidFill>
                  <a:srgbClr val="FF0000"/>
                </a:solidFill>
              </a:rPr>
              <a:t>plain</a:t>
            </a:r>
            <a:r>
              <a:rPr lang="en-US" sz="4000" dirty="0"/>
              <a:t> </a:t>
            </a:r>
          </a:p>
          <a:p>
            <a:r>
              <a:rPr lang="en-US" sz="4000" dirty="0"/>
              <a:t>5.CC returns $</a:t>
            </a:r>
            <a:r>
              <a:rPr lang="en-US" sz="4000" dirty="0">
                <a:solidFill>
                  <a:srgbClr val="FF0000"/>
                </a:solidFill>
              </a:rPr>
              <a:t>plain</a:t>
            </a:r>
            <a:r>
              <a:rPr lang="en-US" sz="4000" dirty="0"/>
              <a:t> + $</a:t>
            </a:r>
            <a:r>
              <a:rPr lang="en-US" sz="4000" dirty="0">
                <a:solidFill>
                  <a:srgbClr val="FF0000"/>
                </a:solidFill>
              </a:rPr>
              <a:t>cc</a:t>
            </a:r>
            <a:r>
              <a:rPr lang="en-US" sz="4000" dirty="0"/>
              <a:t> </a:t>
            </a:r>
          </a:p>
          <a:p>
            <a:r>
              <a:rPr lang="en-US" sz="4000" dirty="0"/>
              <a:t>6.Egg returns $</a:t>
            </a:r>
            <a:r>
              <a:rPr lang="en-US" sz="4000" dirty="0">
                <a:solidFill>
                  <a:srgbClr val="FF0000"/>
                </a:solidFill>
              </a:rPr>
              <a:t>egg</a:t>
            </a:r>
            <a:r>
              <a:rPr lang="en-US" sz="4000" dirty="0"/>
              <a:t> + ($</a:t>
            </a:r>
            <a:r>
              <a:rPr lang="en-US" sz="4000" dirty="0">
                <a:solidFill>
                  <a:srgbClr val="FF0000"/>
                </a:solidFill>
              </a:rPr>
              <a:t>plain</a:t>
            </a:r>
            <a:r>
              <a:rPr lang="en-US" sz="4000" dirty="0"/>
              <a:t>+$</a:t>
            </a:r>
            <a:r>
              <a:rPr lang="en-US" sz="4000" dirty="0">
                <a:solidFill>
                  <a:srgbClr val="FF0000"/>
                </a:solidFill>
              </a:rPr>
              <a:t>cc</a:t>
            </a:r>
            <a:r>
              <a:rPr lang="en-US" sz="4000" dirty="0"/>
              <a:t>)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19774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Properties of Decorators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575823" y="1196752"/>
            <a:ext cx="8064896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We have </a:t>
            </a:r>
            <a:r>
              <a:rPr lang="en-US" b="1" dirty="0">
                <a:solidFill>
                  <a:srgbClr val="FF0000"/>
                </a:solidFill>
              </a:rPr>
              <a:t>Objects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Decorators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Decorators have the same </a:t>
            </a:r>
            <a:r>
              <a:rPr lang="en-US" b="1" dirty="0" err="1">
                <a:solidFill>
                  <a:srgbClr val="FF0000"/>
                </a:solidFill>
              </a:rPr>
              <a:t>supertype</a:t>
            </a:r>
            <a:r>
              <a:rPr lang="en-US" b="1" dirty="0"/>
              <a:t> as objects they decorate.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You can </a:t>
            </a:r>
            <a:r>
              <a:rPr lang="en-US" b="1" dirty="0">
                <a:solidFill>
                  <a:srgbClr val="FF0000"/>
                </a:solidFill>
              </a:rPr>
              <a:t>pass</a:t>
            </a:r>
            <a:r>
              <a:rPr lang="en-US" b="1" dirty="0"/>
              <a:t> around a decorated object instead of the original.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The Decorator adds it’s own behavior </a:t>
            </a:r>
            <a:r>
              <a:rPr lang="en-US" b="1" dirty="0">
                <a:solidFill>
                  <a:srgbClr val="FF0000"/>
                </a:solidFill>
              </a:rPr>
              <a:t>before</a:t>
            </a:r>
            <a:r>
              <a:rPr lang="en-US" b="1" dirty="0"/>
              <a:t> or </a:t>
            </a:r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b="1" dirty="0"/>
              <a:t> delegating to the object it decorates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Objects can be decorated dynamically at runtime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4979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</a:t>
            </a:r>
            <a:endParaRPr lang="th-TH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385888"/>
            <a:ext cx="70961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84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Decorator Class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85888"/>
            <a:ext cx="73723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04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333500"/>
            <a:ext cx="68103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33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The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443841"/>
            <a:ext cx="8208912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BagelStore</a:t>
            </a:r>
            <a:r>
              <a:rPr lang="en-US" dirty="0"/>
              <a:t> { </a:t>
            </a:r>
          </a:p>
          <a:p>
            <a:pPr lvl="1"/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lvl="2"/>
            <a:r>
              <a:rPr lang="en-US" dirty="0"/>
              <a:t>Bagel </a:t>
            </a:r>
            <a:r>
              <a:rPr lang="en-US" dirty="0" err="1"/>
              <a:t>bagel</a:t>
            </a:r>
            <a:r>
              <a:rPr lang="en-US" dirty="0"/>
              <a:t> = new Plain(); </a:t>
            </a:r>
          </a:p>
          <a:p>
            <a:pPr lvl="2"/>
            <a:r>
              <a:rPr lang="en-US" dirty="0"/>
              <a:t>bagel = new </a:t>
            </a:r>
            <a:r>
              <a:rPr lang="en-US" dirty="0" err="1"/>
              <a:t>Chreamcheese</a:t>
            </a:r>
            <a:r>
              <a:rPr lang="en-US" dirty="0"/>
              <a:t>(bagel); </a:t>
            </a:r>
          </a:p>
          <a:p>
            <a:pPr lvl="2"/>
            <a:r>
              <a:rPr lang="en-US" dirty="0"/>
              <a:t>bagel = new Egg(bagel); 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bagel.getDescription</a:t>
            </a:r>
            <a:r>
              <a:rPr lang="en-US" dirty="0"/>
              <a:t>() + " price: " + </a:t>
            </a:r>
            <a:r>
              <a:rPr lang="en-US" dirty="0" err="1"/>
              <a:t>bagel.cost</a:t>
            </a:r>
            <a:r>
              <a:rPr lang="en-US" dirty="0"/>
              <a:t>() + " dollars\n"); </a:t>
            </a:r>
          </a:p>
          <a:p>
            <a:r>
              <a:rPr lang="en-US" dirty="0"/>
              <a:t>} 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215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Bagel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758003"/>
            <a:ext cx="8280920" cy="612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abstract class Bagel {</a:t>
            </a:r>
          </a:p>
          <a:p>
            <a:pPr lvl="1"/>
            <a:r>
              <a:rPr lang="en-US" dirty="0"/>
              <a:t>String description = "unknown Bagel";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getDescription</a:t>
            </a:r>
            <a:r>
              <a:rPr lang="en-US" dirty="0"/>
              <a:t>() {</a:t>
            </a:r>
          </a:p>
          <a:p>
            <a:pPr lvl="2"/>
            <a:r>
              <a:rPr lang="en-US" dirty="0"/>
              <a:t>return description;</a:t>
            </a:r>
          </a:p>
          <a:p>
            <a:pPr lvl="1"/>
            <a:r>
              <a:rPr lang="th-TH" dirty="0"/>
              <a:t>}</a:t>
            </a:r>
            <a:endParaRPr lang="en-US" dirty="0"/>
          </a:p>
          <a:p>
            <a:pPr lvl="1"/>
            <a:r>
              <a:rPr lang="en-US" dirty="0"/>
              <a:t>public abstract double cost();</a:t>
            </a:r>
            <a:endParaRPr lang="th-TH" dirty="0"/>
          </a:p>
          <a:p>
            <a:r>
              <a:rPr lang="th-TH" dirty="0"/>
              <a:t>}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public class Plain extends Bagel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Plain()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description = "Plain";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double cost()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1.00;</a:t>
            </a:r>
          </a:p>
          <a:p>
            <a:r>
              <a:rPr lang="th-TH" dirty="0">
                <a:solidFill>
                  <a:srgbClr val="FF0000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89501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Bagel Decorator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758003"/>
            <a:ext cx="8280920" cy="612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BagelDecorator</a:t>
            </a:r>
            <a:r>
              <a:rPr lang="en-US" dirty="0"/>
              <a:t> extends Bagel {</a:t>
            </a:r>
          </a:p>
          <a:p>
            <a:pPr lvl="1"/>
            <a:r>
              <a:rPr lang="en-US" dirty="0"/>
              <a:t>public abstract String </a:t>
            </a:r>
            <a:r>
              <a:rPr lang="en-US" dirty="0" err="1"/>
              <a:t>getDescription</a:t>
            </a:r>
            <a:r>
              <a:rPr lang="en-US" dirty="0"/>
              <a:t>();</a:t>
            </a:r>
          </a:p>
          <a:p>
            <a:r>
              <a:rPr lang="th-TH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public class Egg extends </a:t>
            </a:r>
            <a:r>
              <a:rPr lang="en-US" dirty="0" err="1">
                <a:solidFill>
                  <a:srgbClr val="FF0000"/>
                </a:solidFill>
              </a:rPr>
              <a:t>BagelDecorator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Bagel </a:t>
            </a:r>
            <a:r>
              <a:rPr lang="en-US" dirty="0" err="1">
                <a:solidFill>
                  <a:srgbClr val="FF0000"/>
                </a:solidFill>
              </a:rPr>
              <a:t>bagel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Egg(Bagel bagel) {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this.bagel</a:t>
            </a:r>
            <a:r>
              <a:rPr lang="en-US" dirty="0">
                <a:solidFill>
                  <a:srgbClr val="FF0000"/>
                </a:solidFill>
              </a:rPr>
              <a:t>=bagel;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String </a:t>
            </a:r>
            <a:r>
              <a:rPr lang="en-US" dirty="0" err="1">
                <a:solidFill>
                  <a:srgbClr val="FF0000"/>
                </a:solidFill>
              </a:rPr>
              <a:t>getDescription</a:t>
            </a:r>
            <a:r>
              <a:rPr lang="en-US" dirty="0">
                <a:solidFill>
                  <a:srgbClr val="FF0000"/>
                </a:solidFill>
              </a:rPr>
              <a:t>() {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 err="1">
                <a:solidFill>
                  <a:srgbClr val="FF0000"/>
                </a:solidFill>
              </a:rPr>
              <a:t>bagel.getDescription</a:t>
            </a:r>
            <a:r>
              <a:rPr lang="en-US" dirty="0">
                <a:solidFill>
                  <a:srgbClr val="FF0000"/>
                </a:solidFill>
              </a:rPr>
              <a:t>() + ", Egg";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double cost() {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return .50 + </a:t>
            </a:r>
            <a:r>
              <a:rPr lang="en-US" dirty="0" err="1">
                <a:solidFill>
                  <a:srgbClr val="FF0000"/>
                </a:solidFill>
              </a:rPr>
              <a:t>bagel.cost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>
                <a:solidFill>
                  <a:srgbClr val="FF0000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42205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Pattern Categories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Behavioral Patterns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observer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strategy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decorator </a:t>
            </a:r>
          </a:p>
          <a:p>
            <a:endParaRPr lang="en-US" sz="3600" dirty="0"/>
          </a:p>
          <a:p>
            <a:r>
              <a:rPr lang="en-US" sz="3600" b="1" dirty="0"/>
              <a:t>Creational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factory method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6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The Problem with “new”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Each time we use the “new” command, we break </a:t>
            </a:r>
            <a:r>
              <a:rPr lang="en-US" sz="4000" b="1" dirty="0">
                <a:solidFill>
                  <a:srgbClr val="FF0000"/>
                </a:solidFill>
              </a:rPr>
              <a:t>encapsulation of type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/>
              <a:t>Duck </a:t>
            </a:r>
            <a:r>
              <a:rPr lang="en-US" sz="4000" dirty="0" err="1"/>
              <a:t>duck</a:t>
            </a:r>
            <a:r>
              <a:rPr lang="en-US" sz="4000" dirty="0"/>
              <a:t> = new </a:t>
            </a:r>
            <a:r>
              <a:rPr lang="en-US" sz="4000" dirty="0" err="1"/>
              <a:t>DecoyDuck</a:t>
            </a:r>
            <a:r>
              <a:rPr lang="en-US" sz="4000" dirty="0"/>
              <a:t>();</a:t>
            </a:r>
          </a:p>
          <a:p>
            <a:endParaRPr lang="en-US" sz="4000" dirty="0"/>
          </a:p>
          <a:p>
            <a:r>
              <a:rPr lang="en-US" sz="4000" dirty="0"/>
              <a:t>Even though our variable uses an “interface”, this code depends on “</a:t>
            </a:r>
            <a:r>
              <a:rPr lang="en-US" sz="4000" dirty="0" err="1"/>
              <a:t>DecoyDuck</a:t>
            </a:r>
            <a:r>
              <a:rPr lang="en-US" sz="4000" dirty="0"/>
              <a:t>”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89574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principles</a:t>
            </a:r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High-level principles 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Responsibility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dirty="0"/>
              <a:t>pen/Closed</a:t>
            </a:r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Inversion</a:t>
            </a:r>
          </a:p>
          <a:p>
            <a:endParaRPr lang="en-US" dirty="0"/>
          </a:p>
          <a:p>
            <a:r>
              <a:rPr lang="en-US" b="1" dirty="0"/>
              <a:t>Low-level principles  </a:t>
            </a:r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Program to interfaces, not implementations</a:t>
            </a:r>
          </a:p>
          <a:p>
            <a:r>
              <a:rPr lang="en-US" dirty="0"/>
              <a:t>‣ Favor composition over inheritance</a:t>
            </a:r>
          </a:p>
          <a:p>
            <a:r>
              <a:rPr lang="en-US" dirty="0"/>
              <a:t>‣ 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Too many </a:t>
            </a:r>
            <a:r>
              <a:rPr lang="en-US" sz="3600" b="1" dirty="0">
                <a:solidFill>
                  <a:srgbClr val="FF0000"/>
                </a:solidFill>
              </a:rPr>
              <a:t>dependencies to concrete classes </a:t>
            </a:r>
            <a:r>
              <a:rPr lang="en-US" sz="3600" b="1" dirty="0"/>
              <a:t>makes your software </a:t>
            </a:r>
            <a:r>
              <a:rPr lang="en-US" sz="3600" b="1" dirty="0">
                <a:solidFill>
                  <a:srgbClr val="FF0000"/>
                </a:solidFill>
              </a:rPr>
              <a:t>diﬃcult to maintain and modify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0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914525"/>
            <a:ext cx="68103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84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Adding a new duck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14475"/>
            <a:ext cx="70294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331640" y="0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PRINCIPLES</a:t>
            </a:r>
            <a:endParaRPr lang="th-TH" sz="4000" dirty="0"/>
          </a:p>
        </p:txBody>
      </p:sp>
      <p:sp>
        <p:nvSpPr>
          <p:cNvPr id="4" name="Rectangle 3"/>
          <p:cNvSpPr/>
          <p:nvPr/>
        </p:nvSpPr>
        <p:spPr>
          <a:xfrm>
            <a:off x="251520" y="980728"/>
            <a:ext cx="8640961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b="1" dirty="0"/>
              <a:t>Dealing with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Code to an interface and insulate yourself from changes {</a:t>
            </a:r>
            <a:r>
              <a:rPr lang="en-US" sz="4000" dirty="0">
                <a:solidFill>
                  <a:srgbClr val="FF0000"/>
                </a:solidFill>
              </a:rPr>
              <a:t>Strategy</a:t>
            </a:r>
            <a:r>
              <a:rPr lang="en-US" sz="4000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Identify aspects that vary and separate them from what stays the same. {</a:t>
            </a:r>
            <a:r>
              <a:rPr lang="en-US" sz="4000" dirty="0">
                <a:solidFill>
                  <a:srgbClr val="FF0000"/>
                </a:solidFill>
              </a:rPr>
              <a:t>Strategy</a:t>
            </a:r>
            <a:r>
              <a:rPr lang="en-US" sz="4000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Close your code for modification {</a:t>
            </a:r>
            <a:r>
              <a:rPr lang="en-US" sz="4000" dirty="0">
                <a:solidFill>
                  <a:srgbClr val="FF0000"/>
                </a:solidFill>
              </a:rPr>
              <a:t>Decorator</a:t>
            </a:r>
            <a:r>
              <a:rPr lang="en-US" sz="4000" dirty="0"/>
              <a:t>}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6367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public class </a:t>
            </a:r>
            <a:r>
              <a:rPr lang="en-US" sz="1800" dirty="0" err="1"/>
              <a:t>PizzaStore</a:t>
            </a:r>
            <a:r>
              <a:rPr lang="en-US" sz="1800" dirty="0"/>
              <a:t> {</a:t>
            </a:r>
          </a:p>
          <a:p>
            <a:endParaRPr lang="en-US" sz="1800" dirty="0"/>
          </a:p>
          <a:p>
            <a:pPr lvl="1"/>
            <a:r>
              <a:rPr lang="en-US" sz="1800" dirty="0"/>
              <a:t>Pizza </a:t>
            </a:r>
            <a:r>
              <a:rPr lang="en-US" sz="1800" dirty="0" err="1"/>
              <a:t>orderPizza</a:t>
            </a:r>
            <a:r>
              <a:rPr lang="en-US" sz="1800" dirty="0"/>
              <a:t>(String type) {</a:t>
            </a:r>
          </a:p>
          <a:p>
            <a:endParaRPr lang="en-US" sz="1800" dirty="0"/>
          </a:p>
          <a:p>
            <a:pPr lvl="2"/>
            <a:r>
              <a:rPr lang="en-US" sz="1800" dirty="0"/>
              <a:t>Pizza </a:t>
            </a:r>
            <a:r>
              <a:rPr lang="en-US" sz="1800" dirty="0" err="1"/>
              <a:t>pizza</a:t>
            </a:r>
            <a:r>
              <a:rPr lang="en-US" sz="1800" dirty="0"/>
              <a:t>;</a:t>
            </a:r>
          </a:p>
          <a:p>
            <a:pPr lvl="2"/>
            <a:endParaRPr lang="en-US" sz="1800" dirty="0"/>
          </a:p>
          <a:p>
            <a:pPr lvl="2"/>
            <a:r>
              <a:rPr lang="en-US" sz="1800" b="1" dirty="0">
                <a:solidFill>
                  <a:srgbClr val="7030A0"/>
                </a:solidFill>
              </a:rPr>
              <a:t>if (</a:t>
            </a:r>
            <a:r>
              <a:rPr lang="en-US" sz="1800" b="1" dirty="0" err="1">
                <a:solidFill>
                  <a:srgbClr val="7030A0"/>
                </a:solidFill>
              </a:rPr>
              <a:t>type.equals</a:t>
            </a:r>
            <a:r>
              <a:rPr lang="en-US" sz="1800" b="1" dirty="0">
                <a:solidFill>
                  <a:srgbClr val="7030A0"/>
                </a:solidFill>
              </a:rPr>
              <a:t>("cheese")) {</a:t>
            </a:r>
          </a:p>
          <a:p>
            <a:pPr lvl="3"/>
            <a:r>
              <a:rPr lang="en-US" sz="1800" b="1" dirty="0">
                <a:solidFill>
                  <a:srgbClr val="7030A0"/>
                </a:solidFill>
              </a:rPr>
              <a:t>pizza = new </a:t>
            </a:r>
            <a:r>
              <a:rPr lang="en-US" sz="1800" b="1" dirty="0" err="1">
                <a:solidFill>
                  <a:srgbClr val="7030A0"/>
                </a:solidFill>
              </a:rPr>
              <a:t>CheesePizza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lvl="2"/>
            <a:r>
              <a:rPr lang="en-US" sz="1800" b="1" dirty="0">
                <a:solidFill>
                  <a:srgbClr val="7030A0"/>
                </a:solidFill>
              </a:rPr>
              <a:t>} else if (</a:t>
            </a:r>
            <a:r>
              <a:rPr lang="en-US" sz="1800" b="1" dirty="0" err="1">
                <a:solidFill>
                  <a:srgbClr val="7030A0"/>
                </a:solidFill>
              </a:rPr>
              <a:t>type.equals</a:t>
            </a:r>
            <a:r>
              <a:rPr lang="en-US" sz="1800" b="1" dirty="0">
                <a:solidFill>
                  <a:srgbClr val="7030A0"/>
                </a:solidFill>
              </a:rPr>
              <a:t>("</a:t>
            </a:r>
            <a:r>
              <a:rPr lang="en-US" sz="1800" b="1" dirty="0" err="1">
                <a:solidFill>
                  <a:srgbClr val="7030A0"/>
                </a:solidFill>
              </a:rPr>
              <a:t>greek</a:t>
            </a:r>
            <a:r>
              <a:rPr lang="en-US" sz="1800" b="1" dirty="0">
                <a:solidFill>
                  <a:srgbClr val="7030A0"/>
                </a:solidFill>
              </a:rPr>
              <a:t>")) {</a:t>
            </a:r>
          </a:p>
          <a:p>
            <a:pPr lvl="3"/>
            <a:r>
              <a:rPr lang="en-US" sz="1800" b="1" dirty="0">
                <a:solidFill>
                  <a:srgbClr val="7030A0"/>
                </a:solidFill>
              </a:rPr>
              <a:t>pizza = new </a:t>
            </a:r>
            <a:r>
              <a:rPr lang="en-US" sz="1800" b="1" dirty="0" err="1">
                <a:solidFill>
                  <a:srgbClr val="7030A0"/>
                </a:solidFill>
              </a:rPr>
              <a:t>GreekPizza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lvl="2"/>
            <a:r>
              <a:rPr lang="en-US" sz="1800" b="1" dirty="0">
                <a:solidFill>
                  <a:srgbClr val="7030A0"/>
                </a:solidFill>
              </a:rPr>
              <a:t>} else if (</a:t>
            </a:r>
            <a:r>
              <a:rPr lang="en-US" sz="1800" b="1" dirty="0" err="1">
                <a:solidFill>
                  <a:srgbClr val="7030A0"/>
                </a:solidFill>
              </a:rPr>
              <a:t>type.equals</a:t>
            </a:r>
            <a:r>
              <a:rPr lang="en-US" sz="1800" b="1" dirty="0">
                <a:solidFill>
                  <a:srgbClr val="7030A0"/>
                </a:solidFill>
              </a:rPr>
              <a:t>("pepperoni")) {</a:t>
            </a:r>
          </a:p>
          <a:p>
            <a:pPr lvl="3"/>
            <a:r>
              <a:rPr lang="en-US" sz="1800" b="1" dirty="0">
                <a:solidFill>
                  <a:srgbClr val="7030A0"/>
                </a:solidFill>
              </a:rPr>
              <a:t>pizza = new </a:t>
            </a:r>
            <a:r>
              <a:rPr lang="en-US" sz="1800" b="1" dirty="0" err="1">
                <a:solidFill>
                  <a:srgbClr val="7030A0"/>
                </a:solidFill>
              </a:rPr>
              <a:t>PepperoniPizza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lvl="2"/>
            <a:r>
              <a:rPr lang="en-US" sz="1800" b="1" dirty="0">
                <a:solidFill>
                  <a:srgbClr val="7030A0"/>
                </a:solidFill>
              </a:rPr>
              <a:t>}</a:t>
            </a:r>
          </a:p>
          <a:p>
            <a:pPr lvl="2"/>
            <a:endParaRPr lang="en-US" sz="1800" dirty="0"/>
          </a:p>
          <a:p>
            <a:pPr lvl="2"/>
            <a:r>
              <a:rPr lang="en-US" sz="1800" b="1" dirty="0" err="1">
                <a:solidFill>
                  <a:srgbClr val="00B0F0"/>
                </a:solidFill>
              </a:rPr>
              <a:t>pizza.prepare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r>
              <a:rPr lang="en-US" sz="1800" b="1" dirty="0" err="1">
                <a:solidFill>
                  <a:srgbClr val="00B0F0"/>
                </a:solidFill>
              </a:rPr>
              <a:t>pizza.bake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r>
              <a:rPr lang="en-US" sz="1800" b="1" dirty="0" err="1">
                <a:solidFill>
                  <a:srgbClr val="00B0F0"/>
                </a:solidFill>
              </a:rPr>
              <a:t>pizza.cut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r>
              <a:rPr lang="en-US" sz="1800" b="1" dirty="0" err="1">
                <a:solidFill>
                  <a:srgbClr val="00B0F0"/>
                </a:solidFill>
              </a:rPr>
              <a:t>pizza.box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return pizza;</a:t>
            </a:r>
          </a:p>
          <a:p>
            <a:pPr lvl="1"/>
            <a:r>
              <a:rPr lang="en-US" sz="1800" dirty="0"/>
              <a:t>}</a:t>
            </a:r>
          </a:p>
          <a:p>
            <a:r>
              <a:rPr lang="en-US" sz="1800" dirty="0"/>
              <a:t>}</a:t>
            </a:r>
            <a:endParaRPr lang="th-TH" sz="1800" dirty="0"/>
          </a:p>
        </p:txBody>
      </p:sp>
      <p:sp>
        <p:nvSpPr>
          <p:cNvPr id="4" name="Rectangle 3"/>
          <p:cNvSpPr/>
          <p:nvPr/>
        </p:nvSpPr>
        <p:spPr>
          <a:xfrm>
            <a:off x="4586033" y="164217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Creation</a:t>
            </a:r>
          </a:p>
          <a:p>
            <a:pPr lvl="1"/>
            <a:r>
              <a:rPr lang="en-US" dirty="0"/>
              <a:t>Creation code  has all the same problems as the</a:t>
            </a:r>
          </a:p>
          <a:p>
            <a:pPr lvl="1"/>
            <a:r>
              <a:rPr lang="en-US" dirty="0"/>
              <a:t>code earlier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2411760" y="4293096"/>
            <a:ext cx="1943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Preparation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703473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371600"/>
            <a:ext cx="70389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64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09688"/>
            <a:ext cx="70294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3768" y="116632"/>
            <a:ext cx="3935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“Factor” Out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813871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83768" y="116632"/>
            <a:ext cx="3935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Pizza Factory</a:t>
            </a:r>
            <a:endParaRPr lang="th-TH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509713"/>
            <a:ext cx="59340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201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05"/>
            <a:ext cx="7745413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05" y="3150555"/>
            <a:ext cx="595469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348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 of New Solution</a:t>
            </a:r>
            <a:endParaRPr lang="th-TH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908720"/>
            <a:ext cx="73723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42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Problem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Overuse of inheritance often leads to an explosion of classes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19163"/>
            <a:ext cx="901858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 of New Solution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407048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One step beyond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359024" y="749910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can we support more </a:t>
            </a:r>
            <a:r>
              <a:rPr lang="en-US" b="1" dirty="0">
                <a:solidFill>
                  <a:srgbClr val="FF0000"/>
                </a:solidFill>
              </a:rPr>
              <a:t>variability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 “</a:t>
            </a:r>
            <a:r>
              <a:rPr lang="en-US" b="1" dirty="0">
                <a:solidFill>
                  <a:srgbClr val="FF0000"/>
                </a:solidFill>
              </a:rPr>
              <a:t>families</a:t>
            </a:r>
            <a:r>
              <a:rPr lang="en-US" dirty="0"/>
              <a:t>” of products?</a:t>
            </a:r>
            <a:endParaRPr lang="th-T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033588"/>
            <a:ext cx="74866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348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62088"/>
            <a:ext cx="7839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66547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Subclass the Factory</a:t>
            </a:r>
            <a:endParaRPr lang="th-TH" sz="4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62138"/>
            <a:ext cx="71247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159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Product Class</a:t>
            </a:r>
            <a:endParaRPr lang="th-TH" sz="4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24000"/>
            <a:ext cx="6934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400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Creator Class</a:t>
            </a:r>
            <a:endParaRPr lang="th-TH" sz="4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504950"/>
            <a:ext cx="73818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702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52550"/>
            <a:ext cx="78390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Benefits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099019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4" y="0"/>
            <a:ext cx="8964488" cy="396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-48700" y="396174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		</a:t>
            </a:r>
            <a:r>
              <a:rPr lang="en-US" sz="2000" b="1" dirty="0" err="1"/>
              <a:t>PizzaStore</a:t>
            </a:r>
            <a:r>
              <a:rPr lang="en-US" sz="2000" b="1" dirty="0"/>
              <a:t> </a:t>
            </a:r>
            <a:r>
              <a:rPr lang="en-US" sz="2000" b="1" dirty="0" err="1"/>
              <a:t>nyStore</a:t>
            </a:r>
            <a:r>
              <a:rPr lang="en-US" sz="2000" b="1" dirty="0"/>
              <a:t> = new </a:t>
            </a:r>
            <a:r>
              <a:rPr lang="en-US" sz="2000" b="1" dirty="0" err="1"/>
              <a:t>NYPizzaStore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PizzaStore</a:t>
            </a:r>
            <a:r>
              <a:rPr lang="en-US" sz="2000" b="1" dirty="0"/>
              <a:t> </a:t>
            </a:r>
            <a:r>
              <a:rPr lang="en-US" sz="2000" b="1" dirty="0" err="1"/>
              <a:t>chicagoStore</a:t>
            </a:r>
            <a:r>
              <a:rPr lang="en-US" sz="2000" b="1" dirty="0"/>
              <a:t> = new </a:t>
            </a:r>
            <a:r>
              <a:rPr lang="en-US" sz="2000" b="1" dirty="0" err="1"/>
              <a:t>ChicagoPizzaStore</a:t>
            </a:r>
            <a:r>
              <a:rPr lang="en-US" sz="2000" b="1" dirty="0"/>
              <a:t>(); </a:t>
            </a:r>
          </a:p>
          <a:p>
            <a:r>
              <a:rPr lang="en-US" sz="2000" b="1" dirty="0"/>
              <a:t>		</a:t>
            </a:r>
          </a:p>
          <a:p>
            <a:r>
              <a:rPr lang="en-US" sz="2000" b="1" dirty="0"/>
              <a:t>		Pizza </a:t>
            </a:r>
            <a:r>
              <a:rPr lang="en-US" sz="2000" b="1" dirty="0" err="1"/>
              <a:t>pizza</a:t>
            </a:r>
            <a:r>
              <a:rPr lang="en-US" sz="2000" b="1" dirty="0"/>
              <a:t> = </a:t>
            </a:r>
            <a:r>
              <a:rPr lang="en-US" sz="2000" b="1" dirty="0" err="1"/>
              <a:t>nyStore.orderPizza</a:t>
            </a:r>
            <a:r>
              <a:rPr lang="en-US" sz="2000" b="1" dirty="0"/>
              <a:t>("cheese");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("Ethan ordered a " + </a:t>
            </a:r>
            <a:r>
              <a:rPr lang="en-US" sz="2000" b="1" dirty="0" err="1"/>
              <a:t>pizza.getName</a:t>
            </a:r>
            <a:r>
              <a:rPr lang="en-US" sz="2000" b="1" dirty="0"/>
              <a:t>() + "\n");</a:t>
            </a:r>
          </a:p>
          <a:p>
            <a:r>
              <a:rPr lang="en-US" sz="2000" b="1" dirty="0"/>
              <a:t>		</a:t>
            </a:r>
          </a:p>
          <a:p>
            <a:r>
              <a:rPr lang="en-US" sz="2000" b="1" dirty="0"/>
              <a:t>		pizza = </a:t>
            </a:r>
            <a:r>
              <a:rPr lang="en-US" sz="2000" b="1" dirty="0" err="1"/>
              <a:t>chicagoStore.orderPizza</a:t>
            </a:r>
            <a:r>
              <a:rPr lang="en-US" sz="2000" b="1" dirty="0"/>
              <a:t>("cheese");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("Joel ordered a " + </a:t>
            </a:r>
            <a:r>
              <a:rPr lang="en-US" sz="2000" b="1" dirty="0" err="1"/>
              <a:t>pizza.getName</a:t>
            </a:r>
            <a:r>
              <a:rPr lang="en-US" sz="2000" b="1" dirty="0"/>
              <a:t>() + "\n");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2398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403648" y="0"/>
            <a:ext cx="6343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Factory Method Pattern</a:t>
            </a:r>
            <a:endParaRPr lang="th-TH" sz="4000" dirty="0"/>
          </a:p>
        </p:txBody>
      </p:sp>
      <p:sp>
        <p:nvSpPr>
          <p:cNvPr id="4" name="Rectangle 3"/>
          <p:cNvSpPr/>
          <p:nvPr/>
        </p:nvSpPr>
        <p:spPr>
          <a:xfrm>
            <a:off x="179512" y="1443841"/>
            <a:ext cx="8856984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b="1" dirty="0"/>
              <a:t>The Factory method Pattern </a:t>
            </a:r>
            <a:r>
              <a:rPr lang="en-US" sz="4000" dirty="0"/>
              <a:t>defines an interface for creating an object, but lets subclasses decide which class to instantiate. Factory Method lets a class defer instantiation to subclasses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261784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6919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Factory method class diagram</a:t>
            </a:r>
            <a:endParaRPr lang="th-TH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709738"/>
            <a:ext cx="72104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56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Example: Bagel Store</a:t>
            </a:r>
          </a:p>
          <a:p>
            <a:endParaRPr lang="th-TH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81125"/>
            <a:ext cx="73723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42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6919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672" y="908720"/>
            <a:ext cx="5886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Dependency Inversion Principle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4" y="1628800"/>
            <a:ext cx="730567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153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6919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672" y="908720"/>
            <a:ext cx="5886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Dependency Inversion Principle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0808"/>
            <a:ext cx="70104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937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42</a:t>
            </a:fld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" y="0"/>
            <a:ext cx="8964488" cy="396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065" y="4168698"/>
            <a:ext cx="8568952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Factory Method </a:t>
            </a:r>
            <a:r>
              <a:rPr lang="en-US" sz="2400" dirty="0"/>
              <a:t>is one way of following </a:t>
            </a:r>
            <a:r>
              <a:rPr lang="en-US" sz="2400" dirty="0">
                <a:solidFill>
                  <a:srgbClr val="FF0000"/>
                </a:solidFill>
              </a:rPr>
              <a:t>the dependency inversion principle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“Depend upon abstractions. Do not depend upon concrete classes.”</a:t>
            </a:r>
          </a:p>
          <a:p>
            <a:r>
              <a:rPr lang="en-US" sz="2400" dirty="0"/>
              <a:t>In this design, </a:t>
            </a:r>
            <a:r>
              <a:rPr lang="en-US" sz="2400" dirty="0" err="1"/>
              <a:t>PizzaStore</a:t>
            </a:r>
            <a:r>
              <a:rPr lang="en-US" sz="2400" dirty="0"/>
              <a:t> (the high-level class) no longer depends on the Pizza subclasses (the low level classes); they both depend on the abstraction “Pizza”.</a:t>
            </a:r>
          </a:p>
        </p:txBody>
      </p:sp>
    </p:spTree>
    <p:extLst>
      <p:ext uri="{BB962C8B-B14F-4D97-AF65-F5344CB8AC3E}">
        <p14:creationId xmlns:p14="http://schemas.microsoft.com/office/powerpoint/2010/main" val="3357034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DFB6D-4A84-4E4F-A490-C36AF103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518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explosion</a:t>
            </a:r>
            <a:endParaRPr lang="th-TH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428750"/>
            <a:ext cx="6800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45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Alternative Design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633538"/>
            <a:ext cx="68865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03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Disadvantages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376363"/>
            <a:ext cx="73056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48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187624" y="0"/>
            <a:ext cx="68858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Classes should be open for extension, but closed for modiﬁcation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17222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260648"/>
            <a:ext cx="8496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“Wrap” bagels with decorators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381125"/>
            <a:ext cx="75914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4365104"/>
            <a:ext cx="8856983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dirty="0"/>
              <a:t>Bagel bagel = new Egg(new Chreamcheese(new Plain())); </a:t>
            </a:r>
          </a:p>
          <a:p>
            <a:r>
              <a:rPr lang="da-DK" dirty="0"/>
              <a:t>System.out.println(" price: " + </a:t>
            </a:r>
            <a:r>
              <a:rPr lang="da-DK" b="1" dirty="0">
                <a:solidFill>
                  <a:srgbClr val="FF0000"/>
                </a:solidFill>
              </a:rPr>
              <a:t>bagel.cost() </a:t>
            </a:r>
            <a:r>
              <a:rPr lang="da-DK" dirty="0"/>
              <a:t>+ " dollars\n"); </a:t>
            </a:r>
          </a:p>
        </p:txBody>
      </p:sp>
    </p:spTree>
    <p:extLst>
      <p:ext uri="{BB962C8B-B14F-4D97-AF65-F5344CB8AC3E}">
        <p14:creationId xmlns:p14="http://schemas.microsoft.com/office/powerpoint/2010/main" val="260257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</TotalTime>
  <Words>818</Words>
  <Application>Microsoft Office PowerPoint</Application>
  <PresentationFormat>On-screen Show (4:3)</PresentationFormat>
  <Paragraphs>205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Nitchakarn Ponharn</cp:lastModifiedBy>
  <cp:revision>119</cp:revision>
  <dcterms:created xsi:type="dcterms:W3CDTF">2015-01-04T08:11:00Z</dcterms:created>
  <dcterms:modified xsi:type="dcterms:W3CDTF">2019-09-29T13:37:00Z</dcterms:modified>
</cp:coreProperties>
</file>