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394" r:id="rId4"/>
    <p:sldId id="380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00" r:id="rId21"/>
    <p:sldId id="401" r:id="rId22"/>
    <p:sldId id="425" r:id="rId23"/>
    <p:sldId id="426" r:id="rId24"/>
    <p:sldId id="427" r:id="rId25"/>
    <p:sldId id="428" r:id="rId26"/>
    <p:sldId id="430" r:id="rId27"/>
    <p:sldId id="431" r:id="rId28"/>
    <p:sldId id="432" r:id="rId29"/>
    <p:sldId id="433" r:id="rId30"/>
    <p:sldId id="434" r:id="rId31"/>
    <p:sldId id="435" r:id="rId32"/>
    <p:sldId id="437" r:id="rId33"/>
    <p:sldId id="439" r:id="rId34"/>
    <p:sldId id="440" r:id="rId35"/>
    <p:sldId id="436" r:id="rId36"/>
    <p:sldId id="442" r:id="rId37"/>
    <p:sldId id="443" r:id="rId38"/>
    <p:sldId id="441" r:id="rId39"/>
    <p:sldId id="444" r:id="rId4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26/03/60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8E843B-C831-4B8D-9A9A-1ADAFD9F5519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4C6B0-FF4B-418F-83B8-4FA3F7304A98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ADDD6-F4CC-4007-AEE5-4827008F4162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D6307-47E7-4338-BCE9-314D5B90DF69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34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4C6B0-FF4B-418F-83B8-4FA3F7304A98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26/03/60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26/03/60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26/03/60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26/03/60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26/03/60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26/03/60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26/03/60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26/03/60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26/03/60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26/03/60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26/03/60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26/03/60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Bridge and Mediator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85689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Class Explosion Problem</a:t>
            </a:r>
          </a:p>
          <a:p>
            <a:r>
              <a:rPr lang="en-US" sz="4000" dirty="0" smtClean="0"/>
              <a:t>• </a:t>
            </a:r>
            <a:r>
              <a:rPr lang="en-US" sz="4000" dirty="0"/>
              <a:t>We are using inheritance to specialize for implementation</a:t>
            </a:r>
          </a:p>
          <a:p>
            <a:r>
              <a:rPr lang="en-US" sz="4000" dirty="0"/>
              <a:t>• And, </a:t>
            </a:r>
            <a:r>
              <a:rPr lang="en-US" sz="4000" dirty="0" smtClean="0"/>
              <a:t>we </a:t>
            </a:r>
            <a:r>
              <a:rPr lang="en-US" sz="4000" dirty="0"/>
              <a:t>encounter the combinatorial subclass </a:t>
            </a:r>
            <a:r>
              <a:rPr lang="en-US" sz="4000" dirty="0" smtClean="0"/>
              <a:t>program once </a:t>
            </a:r>
            <a:r>
              <a:rPr lang="en-US" sz="4000" dirty="0"/>
              <a:t>again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2 </a:t>
            </a:r>
            <a:r>
              <a:rPr lang="en-US" sz="4000" dirty="0"/>
              <a:t>shapes, 2 libraries: 4 subclasses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3 </a:t>
            </a:r>
            <a:r>
              <a:rPr lang="en-US" sz="4000" dirty="0"/>
              <a:t>shapes, 3 libraries: 9 subclasses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100 </a:t>
            </a:r>
            <a:r>
              <a:rPr lang="en-US" sz="4000" dirty="0"/>
              <a:t>shapes, 10 libraries: 1000 subclasses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• Not good!</a:t>
            </a:r>
            <a:endParaRPr lang="th-T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16632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Design Problem of Approach One</a:t>
            </a:r>
            <a:endParaRPr lang="en-US" sz="40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• </a:t>
            </a:r>
            <a:r>
              <a:rPr lang="en-US" sz="3200" b="1" dirty="0" smtClean="0">
                <a:solidFill>
                  <a:srgbClr val="FF0000"/>
                </a:solidFill>
              </a:rPr>
              <a:t>Redundancy </a:t>
            </a:r>
            <a:r>
              <a:rPr lang="en-US" sz="3200" b="1" dirty="0">
                <a:solidFill>
                  <a:srgbClr val="FF0000"/>
                </a:solidFill>
              </a:rPr>
              <a:t>(duplication</a:t>
            </a:r>
            <a:r>
              <a:rPr lang="en-US" sz="3200" b="1" dirty="0" smtClean="0">
                <a:solidFill>
                  <a:srgbClr val="FF0000"/>
                </a:solidFill>
              </a:rPr>
              <a:t>) </a:t>
            </a: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en-US" sz="3200" dirty="0"/>
              <a:t>• </a:t>
            </a:r>
            <a:r>
              <a:rPr lang="en-US" sz="3200" dirty="0" smtClean="0"/>
              <a:t>Each </a:t>
            </a:r>
            <a:r>
              <a:rPr lang="en-US" sz="3200" dirty="0"/>
              <a:t>subclass method is VERY similar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• Tight Coupling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dirty="0"/>
              <a:t>subclass highly dependent on the drawing libraries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change </a:t>
            </a:r>
            <a:r>
              <a:rPr lang="en-US" sz="3200" dirty="0"/>
              <a:t>a library, change a lot of subclasses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• Strong Cohesion?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Not </a:t>
            </a:r>
            <a:r>
              <a:rPr lang="en-US" sz="3200" dirty="0"/>
              <a:t>completely, shapes need to know about their </a:t>
            </a:r>
            <a:r>
              <a:rPr lang="en-US" sz="3200" dirty="0" smtClean="0"/>
              <a:t>drawing libraries</a:t>
            </a:r>
            <a:r>
              <a:rPr lang="en-US" sz="3200" dirty="0"/>
              <a:t>; no single location for drawing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0422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128713"/>
            <a:ext cx="75057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6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176338"/>
            <a:ext cx="74580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2798058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Encapsulate what varies?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3572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871663"/>
            <a:ext cx="47148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14563" y="476672"/>
            <a:ext cx="45902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What varies? </a:t>
            </a:r>
            <a:r>
              <a:rPr lang="en-US" sz="4000" b="1" dirty="0">
                <a:solidFill>
                  <a:srgbClr val="FF0000"/>
                </a:solidFill>
              </a:rPr>
              <a:t>Shapes</a:t>
            </a:r>
            <a:endParaRPr lang="th-T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16632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varies? </a:t>
            </a:r>
            <a:r>
              <a:rPr lang="en-US" sz="4000" b="1" dirty="0">
                <a:solidFill>
                  <a:srgbClr val="FF0000"/>
                </a:solidFill>
              </a:rPr>
              <a:t>Drawing Libraries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515521"/>
            <a:ext cx="4248472" cy="435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752" y="856592"/>
            <a:ext cx="9036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abstract service which defines </a:t>
            </a:r>
            <a:r>
              <a:rPr lang="en-US" dirty="0" smtClean="0"/>
              <a:t>a uniform </a:t>
            </a:r>
            <a:r>
              <a:rPr lang="en-US" dirty="0"/>
              <a:t>interface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level down consists </a:t>
            </a:r>
            <a:r>
              <a:rPr lang="en-US" dirty="0" smtClean="0"/>
              <a:t>of classes </a:t>
            </a:r>
            <a:r>
              <a:rPr lang="en-US" dirty="0"/>
              <a:t>that wrap each library</a:t>
            </a:r>
          </a:p>
          <a:p>
            <a:r>
              <a:rPr lang="en-US" dirty="0"/>
              <a:t>behind the uniform interface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3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9193" y="332656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Favor delegation</a:t>
            </a:r>
          </a:p>
          <a:p>
            <a:endParaRPr lang="en-US" sz="4000" dirty="0" smtClean="0"/>
          </a:p>
          <a:p>
            <a:r>
              <a:rPr lang="en-US" sz="4000" b="1" dirty="0" smtClean="0"/>
              <a:t>Two </a:t>
            </a:r>
            <a:r>
              <a:rPr lang="en-US" sz="4000" b="1" dirty="0"/>
              <a:t>choices</a:t>
            </a:r>
          </a:p>
          <a:p>
            <a:r>
              <a:rPr lang="en-US" sz="4000" dirty="0"/>
              <a:t>• </a:t>
            </a:r>
            <a:r>
              <a:rPr lang="en-US" sz="4000" dirty="0" err="1"/>
              <a:t>DrawingLibrary</a:t>
            </a:r>
            <a:r>
              <a:rPr lang="en-US" sz="4000" dirty="0"/>
              <a:t> delegates to Shape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That </a:t>
            </a:r>
            <a:r>
              <a:rPr lang="en-US" sz="4000" dirty="0"/>
              <a:t>doesn’t sound right</a:t>
            </a:r>
          </a:p>
          <a:p>
            <a:r>
              <a:rPr lang="en-US" sz="4000" dirty="0"/>
              <a:t>• Shape delegates to </a:t>
            </a:r>
            <a:r>
              <a:rPr lang="en-US" sz="4000" dirty="0" err="1"/>
              <a:t>DrawingLibrary</a:t>
            </a:r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That </a:t>
            </a:r>
            <a:r>
              <a:rPr lang="en-US" sz="4000" dirty="0"/>
              <a:t>sounds better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66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33488"/>
            <a:ext cx="7800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9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00138"/>
            <a:ext cx="79343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5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Bridge </a:t>
            </a:r>
            <a:r>
              <a:rPr lang="en-US" sz="3600" b="1" dirty="0"/>
              <a:t>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Bridge Pattern</a:t>
            </a:r>
          </a:p>
          <a:p>
            <a:pPr algn="ctr"/>
            <a:r>
              <a:rPr lang="en-US" sz="3600" b="1" dirty="0" smtClean="0"/>
              <a:t>Allows you to </a:t>
            </a:r>
            <a:r>
              <a:rPr lang="en-US" sz="3600" b="1" dirty="0"/>
              <a:t>“</a:t>
            </a:r>
            <a:r>
              <a:rPr lang="en-US" sz="3600" b="1" dirty="0">
                <a:solidFill>
                  <a:srgbClr val="FF0000"/>
                </a:solidFill>
              </a:rPr>
              <a:t>decouple an abstraction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from its implementation so that the two can vary independently</a:t>
            </a:r>
            <a:r>
              <a:rPr lang="en-US" sz="3600" b="1" dirty="0" smtClean="0"/>
              <a:t>”.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79512" y="4005064"/>
            <a:ext cx="8784976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/>
              <a:t>Allows a set of abstract objects to implement their operations in a </a:t>
            </a:r>
            <a:r>
              <a:rPr lang="en-US" sz="3200" b="1" dirty="0" smtClean="0"/>
              <a:t>number of </a:t>
            </a:r>
            <a:r>
              <a:rPr lang="en-US" sz="3200" b="1" dirty="0"/>
              <a:t>ways in </a:t>
            </a:r>
            <a:r>
              <a:rPr lang="en-US" sz="3200" b="1" dirty="0">
                <a:solidFill>
                  <a:srgbClr val="FF0000"/>
                </a:solidFill>
              </a:rPr>
              <a:t>a scalable </a:t>
            </a:r>
            <a:r>
              <a:rPr lang="en-US" sz="3200" b="1" dirty="0" smtClean="0">
                <a:solidFill>
                  <a:srgbClr val="FF0000"/>
                </a:solidFill>
              </a:rPr>
              <a:t>fashion.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Class Diagram</a:t>
            </a:r>
            <a:endParaRPr lang="th-TH" sz="36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0" y="980728"/>
            <a:ext cx="8193931" cy="297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686675" cy="46767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Meal Example</a:t>
            </a:r>
            <a:endParaRPr 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38400" y="1447800"/>
            <a:ext cx="5105400" cy="2362200"/>
            <a:chOff x="2438400" y="1447800"/>
            <a:chExt cx="5105400" cy="2362200"/>
          </a:xfrm>
        </p:grpSpPr>
        <p:sp>
          <p:nvSpPr>
            <p:cNvPr id="9" name="Rectangle 8"/>
            <p:cNvSpPr/>
            <p:nvPr/>
          </p:nvSpPr>
          <p:spPr>
            <a:xfrm>
              <a:off x="2438400" y="1447800"/>
              <a:ext cx="51054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18" name="TextBox 9"/>
            <p:cNvSpPr txBox="1">
              <a:spLocks noChangeArrowheads="1"/>
            </p:cNvSpPr>
            <p:nvPr/>
          </p:nvSpPr>
          <p:spPr bwMode="auto">
            <a:xfrm>
              <a:off x="4495800" y="1447800"/>
              <a:ext cx="7838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th-TH" sz="1800">
                  <a:latin typeface="Lucida Sans Unicode" pitchFamily="34" charset="0"/>
                </a:rPr>
                <a:t>bridge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Code – 1 of 1 (Abstraction) </a:t>
            </a:r>
            <a:endParaRPr lang="en-US" dirty="0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295400" y="1852613"/>
            <a:ext cx="26670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Meal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protected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imp;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Meal()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AmericanMealImp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Meal(String type)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("American"))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AmericanMealImp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("Italian"))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ItalianMealImp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("French"))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FrenchMealImp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getFirstCourse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imp.getAppetizer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getSecondCourse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imp.getMeat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getBeverage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imp.getBeverage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getDessert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imp.getDessert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334000" y="1852613"/>
            <a:ext cx="2195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Snack extends Meal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getSnack()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imp.getAppetizer();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334000" y="2782888"/>
            <a:ext cx="2195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Lunch extends Meal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getLunch()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imp.getSandwich();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5334000" y="3833813"/>
            <a:ext cx="27432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FiveCourseMeal extends Meal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getEnormousDinner()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imp.getAppetizer();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imp.getSoup();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imp.getSalad();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imp.getFish();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imp.getMeat();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imp.getCheesePlate();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imp.getDessert();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Code – 2 of 2 (</a:t>
            </a:r>
            <a:r>
              <a:rPr lang="en-US" dirty="0" err="1" smtClean="0"/>
              <a:t>Implementor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701675" y="1654175"/>
            <a:ext cx="2743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interface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getAppetizer();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getSoup();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getSalad();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getFish();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getMeat();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getPasta();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getCheesePlate();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getDessert();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getSandwich();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701675" y="3681413"/>
            <a:ext cx="341312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AmericanMealImp implements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getAppetizer()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System.out.println("Appetizer: nachos");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getSoup()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getSalad()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getFish()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getMeat()   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System.out.println("Meat:      steak");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getPasta()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getCheesePlate()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getBeverage()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System.out.println("Beverage:  beer");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getDessert()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System.out.println("Dessert:   apple pie");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getSorbet()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getSandwich()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908550" y="1654175"/>
            <a:ext cx="3778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ItalianMealImp implements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getAppetizer()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System.out.println("Appetizer: anti pasti");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getSoup()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getSalad()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getFish()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getMeat()   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System.out.println("Meat:      chicken piccata");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getPasta()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getCheesePlate()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getBeverage()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System.out.println("Beverage:  cappuccino");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getDessert()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System.out.println("Dessert:   gelato");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getSorbet()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getSandwich()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4908550" y="4114800"/>
            <a:ext cx="3595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FrenchMealImp implements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getAppetizer()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System.out.println("Appetizer: escargot");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getSoup()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getSalad()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getFish()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getMeat()   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System.out.println("Meat:      coq au vin");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getPasta()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getCheesePlate()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getBeverage()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System.out.println("Beverage:  bordeaux");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getDessert()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System.out.println("Dessert:   creme brulee");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getSorbet()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getSandwich()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Code – 3 of 3 (Client) </a:t>
            </a:r>
            <a:endParaRPr lang="en-US" dirty="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752600" y="1066800"/>
            <a:ext cx="69469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Customer {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private Meal meal;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Customer(Meal aMeal) { meal = aMeal; 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eat()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meal.getFirstCourse();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meal.getSecondCourse();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meal.getDessert();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 aMeal = null;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// Read the input to see if we do American, Italian or French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if (args.length == 0)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// create default Meal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aMeal = new Meal();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else if (args.length == 1)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// see if arg is NOT American, Italian or French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if (!(args[0].equals("American")) &amp;&amp; !(args[0].equals("Italian")) &amp;&amp; !(args[0].equals("French")))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System.err.println("1 arg given but not recognized");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System.err.println("usage: java Customer [American|Italian|French]");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System.exit(1);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else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aMeal = new Meal(args[0]);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else { // error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System.err.println("wrong number of args");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System.err.println("usage: java Customer [American|Italian|French]");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System.exit(1);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Customer c = new Customer(aMeal);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c.eat();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Mediator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ediator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bridge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7828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Problem</a:t>
            </a:r>
            <a:endParaRPr lang="th-TH" sz="3600" dirty="0"/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35394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/>
              <a:t>We want to design reusable and </a:t>
            </a:r>
            <a:r>
              <a:rPr lang="en-US" b="1" dirty="0" smtClean="0"/>
              <a:t>maintainable components</a:t>
            </a:r>
            <a:r>
              <a:rPr lang="en-US" b="1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dependencies between </a:t>
            </a:r>
            <a:r>
              <a:rPr lang="en-US" b="1" dirty="0" smtClean="0">
                <a:solidFill>
                  <a:srgbClr val="FF0000"/>
                </a:solidFill>
              </a:rPr>
              <a:t>the potentially </a:t>
            </a:r>
            <a:r>
              <a:rPr lang="en-US" b="1" dirty="0">
                <a:solidFill>
                  <a:srgbClr val="FF0000"/>
                </a:solidFill>
              </a:rPr>
              <a:t>reusable pieces</a:t>
            </a:r>
            <a:r>
              <a:rPr lang="en-US" b="1" dirty="0"/>
              <a:t> demonstrates </a:t>
            </a:r>
            <a:r>
              <a:rPr lang="en-US" b="1" dirty="0" smtClean="0"/>
              <a:t>the "spaghetti </a:t>
            </a:r>
            <a:r>
              <a:rPr lang="en-US" b="1" dirty="0"/>
              <a:t>code" phenomenon.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We </a:t>
            </a:r>
            <a:r>
              <a:rPr lang="en-US" b="1" dirty="0"/>
              <a:t>get </a:t>
            </a:r>
            <a:r>
              <a:rPr lang="en-US" b="1" dirty="0" smtClean="0"/>
              <a:t>…</a:t>
            </a:r>
          </a:p>
          <a:p>
            <a:r>
              <a:rPr lang="en-US" b="1" dirty="0" smtClean="0"/>
              <a:t>• </a:t>
            </a:r>
            <a:r>
              <a:rPr lang="en-US" b="1" dirty="0"/>
              <a:t>“All or nothing” –reuse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• </a:t>
            </a:r>
            <a:r>
              <a:rPr lang="en-US" b="1" dirty="0"/>
              <a:t>“Change one and fix the rest” -maintenance.</a:t>
            </a:r>
          </a:p>
        </p:txBody>
      </p:sp>
    </p:spTree>
    <p:extLst>
      <p:ext uri="{BB962C8B-B14F-4D97-AF65-F5344CB8AC3E}">
        <p14:creationId xmlns:p14="http://schemas.microsoft.com/office/powerpoint/2010/main" val="3220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23950"/>
            <a:ext cx="76581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Example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5548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Example without mediator</a:t>
            </a:r>
            <a:endParaRPr lang="th-TH" sz="3600" dirty="0"/>
          </a:p>
        </p:txBody>
      </p:sp>
      <p:pic>
        <p:nvPicPr>
          <p:cNvPr id="2050" name="Picture 2" descr="Mediator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98350"/>
            <a:ext cx="5472608" cy="49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Bridge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267765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bridge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Example </a:t>
            </a:r>
            <a:r>
              <a:rPr lang="en-US" sz="3600" b="1" dirty="0" smtClean="0"/>
              <a:t>with mediator</a:t>
            </a:r>
            <a:endParaRPr lang="th-TH" sz="3600" dirty="0"/>
          </a:p>
          <a:p>
            <a:pPr algn="ctr"/>
            <a:endParaRPr lang="th-TH" sz="3600" dirty="0"/>
          </a:p>
        </p:txBody>
      </p:sp>
      <p:pic>
        <p:nvPicPr>
          <p:cNvPr id="11266" name="Picture 2" descr="Medi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040560" cy="52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2798058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Encapsulate what varies?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478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5" y="47667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What varies? </a:t>
            </a:r>
            <a:r>
              <a:rPr lang="en-US" sz="4000" b="1" dirty="0" smtClean="0">
                <a:solidFill>
                  <a:srgbClr val="FF0000"/>
                </a:solidFill>
              </a:rPr>
              <a:t>Interconnections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Mediator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7" y="1340768"/>
            <a:ext cx="3333750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Medi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79031"/>
            <a:ext cx="33337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2363" y="4870077"/>
            <a:ext cx="8522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design </a:t>
            </a:r>
            <a:r>
              <a:rPr lang="en-US" dirty="0" smtClean="0">
                <a:solidFill>
                  <a:srgbClr val="FF0000"/>
                </a:solidFill>
              </a:rPr>
              <a:t>promotes </a:t>
            </a:r>
            <a:r>
              <a:rPr lang="en-US" dirty="0">
                <a:solidFill>
                  <a:srgbClr val="FF0000"/>
                </a:solidFill>
              </a:rPr>
              <a:t>loose coupling</a:t>
            </a:r>
            <a:r>
              <a:rPr lang="en-US" dirty="0"/>
              <a:t> by keeping objects from referring to each other </a:t>
            </a:r>
            <a:r>
              <a:rPr lang="en-US" dirty="0" smtClean="0"/>
              <a:t>explicitly.</a:t>
            </a:r>
          </a:p>
          <a:p>
            <a:r>
              <a:rPr lang="en-US" dirty="0" smtClean="0"/>
              <a:t>It also lets </a:t>
            </a:r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vary their interaction independently</a:t>
            </a:r>
            <a:r>
              <a:rPr lang="en-US" dirty="0"/>
              <a:t>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08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Mediator Pattern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</a:t>
            </a:r>
            <a:r>
              <a:rPr lang="en-US" sz="3600" b="1" dirty="0" smtClean="0"/>
              <a:t>Mediator Pattern</a:t>
            </a:r>
            <a:r>
              <a:rPr lang="en-US" sz="3600" b="1" dirty="0"/>
              <a:t> </a:t>
            </a:r>
            <a:r>
              <a:rPr lang="en-US" sz="3600" b="1" dirty="0" smtClean="0"/>
              <a:t>allows </a:t>
            </a:r>
            <a:r>
              <a:rPr lang="en-US" sz="3600" b="1" dirty="0"/>
              <a:t>you to </a:t>
            </a:r>
            <a:r>
              <a:rPr lang="en-US" sz="3600" b="1" dirty="0" smtClean="0"/>
              <a:t>“</a:t>
            </a:r>
            <a:r>
              <a:rPr lang="en-US" sz="3600" b="1" dirty="0" smtClean="0">
                <a:solidFill>
                  <a:srgbClr val="FF0000"/>
                </a:solidFill>
              </a:rPr>
              <a:t>define </a:t>
            </a:r>
            <a:r>
              <a:rPr lang="en-US" sz="3600" b="1" dirty="0">
                <a:solidFill>
                  <a:srgbClr val="FF0000"/>
                </a:solidFill>
              </a:rPr>
              <a:t>an object that encapsulates how a set of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objects interact. </a:t>
            </a:r>
            <a:r>
              <a:rPr lang="en-US" sz="3600" b="1" dirty="0" smtClean="0"/>
              <a:t>”.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277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Class Diagram</a:t>
            </a:r>
            <a:endParaRPr lang="th-TH" sz="3600" dirty="0"/>
          </a:p>
        </p:txBody>
      </p:sp>
      <p:pic>
        <p:nvPicPr>
          <p:cNvPr id="6" name="Picture 4" descr="https://www.cs.ucsb.edu/~mikec/cs48/misc/Design_Class_Diagrams_files/Mediator_618-2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1" y="1628800"/>
            <a:ext cx="801671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1775" y="1768475"/>
          <a:ext cx="5946775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Bitmap Image" r:id="rId3" imgW="3982006" imgH="2685714" progId="PBrush">
                  <p:embed/>
                </p:oleObj>
              </mc:Choice>
              <mc:Fallback>
                <p:oleObj name="Bitmap Image" r:id="rId3" imgW="3982006" imgH="2685714" progId="PBrush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1768475"/>
                        <a:ext cx="5946775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Example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6430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7163"/>
            <a:ext cx="6189663" cy="4206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th-TH" sz="3600" b="1" dirty="0" smtClean="0"/>
              <a:t>Code 1 of 2</a:t>
            </a:r>
            <a:endParaRPr lang="en-US" altLang="th-TH" sz="3600" b="1" dirty="0" smtClean="0">
              <a:solidFill>
                <a:schemeClr val="accent1"/>
              </a:solidFill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949450" y="738188"/>
            <a:ext cx="5619750" cy="50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 </a:t>
            </a:r>
            <a:r>
              <a:rPr lang="en-US" altLang="th-TH" sz="16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Mediator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public abstract void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colleagueChanged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(Colleague c);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 </a:t>
            </a:r>
            <a:r>
              <a:rPr lang="en-US" altLang="th-TH" sz="1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Colleague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private Mediator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myMediator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public void changed(){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myMediator.colleagueChanged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(this);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ListBox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extends </a:t>
            </a:r>
            <a:r>
              <a:rPr lang="en-US" altLang="th-TH" sz="1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Colleague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public void display(){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//..drawing routines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public void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mouseClick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x,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y){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//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ListBox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obj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does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sth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55588"/>
            <a:ext cx="4092575" cy="4206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th-TH" sz="3600" b="1" dirty="0" smtClean="0"/>
              <a:t>Code 2 of 2</a:t>
            </a:r>
            <a:endParaRPr lang="en-US" altLang="th-TH" sz="3600" b="1" dirty="0" smtClean="0">
              <a:solidFill>
                <a:schemeClr val="accent1"/>
              </a:solidFill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777875" y="1149350"/>
            <a:ext cx="7912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th-TH" altLang="th-TH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51013" y="869950"/>
            <a:ext cx="6397625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FontDialogBox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extends </a:t>
            </a:r>
            <a:r>
              <a:rPr lang="en-US" altLang="th-TH" sz="1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Mediator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th-TH" sz="1200" b="1" dirty="0"/>
              <a:t>private Button ok;   private List </a:t>
            </a:r>
            <a:r>
              <a:rPr lang="en-US" altLang="th-TH" sz="1200" b="1" dirty="0" err="1"/>
              <a:t>fontList</a:t>
            </a:r>
            <a:r>
              <a:rPr lang="en-US" altLang="th-TH" sz="1200" b="1" dirty="0"/>
              <a:t>;   private </a:t>
            </a:r>
            <a:r>
              <a:rPr lang="en-US" altLang="th-TH" sz="1200" b="1" dirty="0" err="1"/>
              <a:t>TextField</a:t>
            </a:r>
            <a:r>
              <a:rPr lang="en-US" altLang="th-TH" sz="1200" b="1" dirty="0"/>
              <a:t> </a:t>
            </a:r>
            <a:r>
              <a:rPr lang="en-US" altLang="th-TH" sz="1200" b="1" dirty="0" err="1"/>
              <a:t>fontName</a:t>
            </a:r>
            <a:r>
              <a:rPr lang="en-US" altLang="th-TH" sz="1200" b="1" dirty="0"/>
              <a:t>; 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1" dirty="0"/>
              <a:t>                     private </a:t>
            </a:r>
            <a:r>
              <a:rPr lang="en-US" altLang="th-TH" sz="1200" b="1" dirty="0" err="1"/>
              <a:t>CheckBox</a:t>
            </a:r>
            <a:r>
              <a:rPr lang="en-US" altLang="th-TH" sz="1200" b="1" dirty="0"/>
              <a:t> </a:t>
            </a:r>
            <a:r>
              <a:rPr lang="en-US" altLang="th-TH" sz="1200" b="1" dirty="0" err="1"/>
              <a:t>latino</a:t>
            </a:r>
            <a:r>
              <a:rPr lang="en-US" altLang="th-TH" sz="1200" b="1" dirty="0"/>
              <a:t>;    private </a:t>
            </a:r>
            <a:r>
              <a:rPr lang="en-US" altLang="th-TH" sz="1200" b="1" dirty="0" err="1"/>
              <a:t>CheckBOx</a:t>
            </a:r>
            <a:r>
              <a:rPr lang="en-US" altLang="th-TH" sz="1200" b="1" dirty="0"/>
              <a:t> latin2;  </a:t>
            </a:r>
            <a:r>
              <a:rPr lang="en-US" altLang="th-TH" sz="1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//...more 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FontDialogBOx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fontList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new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ListBox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(this);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new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TextField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(this); //...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void display(){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fontList.display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fontName.display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   //...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void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colleagueChanged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(Colleague c){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if( c==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fontList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    //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font_list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does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sth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else if(c==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//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does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sth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else if……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219075" y="1217613"/>
            <a:ext cx="1571625" cy="512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Declare Colleague</a:t>
            </a:r>
          </a:p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Objects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31775" y="3816350"/>
            <a:ext cx="1633538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Manipulate colleague </a:t>
            </a:r>
          </a:p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Objects</a:t>
            </a: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1560513" y="3024188"/>
            <a:ext cx="11350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1890713" y="4044950"/>
            <a:ext cx="842962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1841500" y="1474788"/>
            <a:ext cx="706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4473575" y="182563"/>
            <a:ext cx="136525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Mediator Object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3048000" y="390525"/>
            <a:ext cx="1341438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Example</a:t>
            </a:r>
            <a:endParaRPr lang="th-TH" sz="3600" dirty="0"/>
          </a:p>
        </p:txBody>
      </p:sp>
      <p:pic>
        <p:nvPicPr>
          <p:cNvPr id="15362" name="Picture 2" descr="ATC Medi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60" y="908720"/>
            <a:ext cx="5178264" cy="51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40725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39731" y="422029"/>
            <a:ext cx="4536504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interface Command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void land();</a:t>
            </a:r>
          </a:p>
          <a:p>
            <a:pPr eaLnBrk="1" hangingPunct="1"/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Runway implements Command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Runway(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land()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("Landing permission granted...");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Flight implements Command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Flight(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land()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atcMediator.isLandingOk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("Landing done....");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} else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("Will wait to land....");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getReady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("Getting ready...");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4805651" y="404664"/>
            <a:ext cx="425546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(Runway runway);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(Flight flight);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isLandingOk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status);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4805651" y="1861859"/>
            <a:ext cx="4255462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Flight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Runway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land;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(Runway runway)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runway;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(Flight flight)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flight;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isLandingOk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return land;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status)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land = status;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4781034" y="4919008"/>
            <a:ext cx="425034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MediatorDesignPattern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err="1" smtClean="0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Flight 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sparrow101 = new Flight(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Runway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mainRunway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new Runway(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atcMediator.registerFlight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(sparrow101);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atcMediator.registerRunway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mainRunway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sparrow101.getReady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err="1" smtClean="0">
                <a:latin typeface="Courier New" pitchFamily="49" charset="0"/>
                <a:cs typeface="Courier New" pitchFamily="49" charset="0"/>
              </a:rPr>
              <a:t>mainRunway.land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sparrow101.land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689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Problem</a:t>
            </a:r>
            <a:endParaRPr lang="th-TH" sz="3600" dirty="0"/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267765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"Hardening of the software arteries" has occurred by using </a:t>
            </a:r>
            <a:r>
              <a:rPr lang="en-US" b="1" dirty="0" err="1"/>
              <a:t>subclassing</a:t>
            </a:r>
            <a:r>
              <a:rPr lang="en-US" b="1" dirty="0"/>
              <a:t> of an abstract base class to provide alternative implementations. This locks in compile-time binding between interface and implementation. The abstraction and implementation cannot be independently extended or </a:t>
            </a:r>
            <a:r>
              <a:rPr lang="en-US" b="1" dirty="0" smtClean="0"/>
              <a:t>composed.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6426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Bottom-Up Design</a:t>
            </a:r>
          </a:p>
          <a:p>
            <a:r>
              <a:rPr lang="en-US" sz="4000" dirty="0" smtClean="0"/>
              <a:t> </a:t>
            </a:r>
            <a:endParaRPr lang="en-US" sz="4000" dirty="0"/>
          </a:p>
          <a:p>
            <a:r>
              <a:rPr lang="en-US" sz="4000" dirty="0" smtClean="0"/>
              <a:t>Let </a:t>
            </a:r>
            <a:r>
              <a:rPr lang="en-US" sz="4000" dirty="0"/>
              <a:t>a set of shapes draw themselves using different drawing </a:t>
            </a:r>
            <a:r>
              <a:rPr lang="en-US" sz="4000" dirty="0" smtClean="0"/>
              <a:t>libraries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Think </a:t>
            </a:r>
            <a:r>
              <a:rPr lang="en-US" sz="4000" dirty="0"/>
              <a:t>of the libraries as items such as Monitor, Printer, </a:t>
            </a:r>
            <a:r>
              <a:rPr lang="en-US" sz="4000" dirty="0" err="1" smtClean="0"/>
              <a:t>OffScreenBuffer</a:t>
            </a:r>
            <a:r>
              <a:rPr lang="en-US" sz="4000" dirty="0" smtClean="0"/>
              <a:t>, etc.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Imagine </a:t>
            </a:r>
            <a:r>
              <a:rPr lang="en-US" sz="4000" dirty="0"/>
              <a:t>a world where each of these might have slightly </a:t>
            </a:r>
            <a:r>
              <a:rPr lang="en-US" sz="4000" dirty="0" smtClean="0"/>
              <a:t>different methods </a:t>
            </a:r>
            <a:r>
              <a:rPr lang="en-US" sz="4000" dirty="0"/>
              <a:t>and method signatures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7401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950" y="30677"/>
            <a:ext cx="912104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Examples of Drawing Library</a:t>
            </a:r>
          </a:p>
          <a:p>
            <a:r>
              <a:rPr lang="en-US" sz="3600" dirty="0"/>
              <a:t>• The drawing library for Monitor has these methods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draw_a_line</a:t>
            </a:r>
            <a:r>
              <a:rPr lang="en-US" sz="3600" dirty="0"/>
              <a:t>(x1, y1, x2, y2)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draw_a_circle</a:t>
            </a:r>
            <a:r>
              <a:rPr lang="en-US" sz="3600" dirty="0"/>
              <a:t>(x, y, r)</a:t>
            </a:r>
          </a:p>
          <a:p>
            <a:r>
              <a:rPr lang="en-US" sz="3600" dirty="0"/>
              <a:t>• The drawing library for Printer has these methods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drawline</a:t>
            </a:r>
            <a:r>
              <a:rPr lang="en-US" sz="3600" dirty="0"/>
              <a:t>(x1, x2, y1, y2)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drawcircle</a:t>
            </a:r>
            <a:r>
              <a:rPr lang="en-US" sz="3600" dirty="0"/>
              <a:t>(x, y, r)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2229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26064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Examples of </a:t>
            </a:r>
            <a:r>
              <a:rPr lang="en-US" sz="4000" b="1" dirty="0" smtClean="0"/>
              <a:t>Shape</a:t>
            </a:r>
          </a:p>
          <a:p>
            <a:r>
              <a:rPr lang="en-US" sz="3200" dirty="0"/>
              <a:t>We want to be </a:t>
            </a:r>
            <a:r>
              <a:rPr lang="en-US" sz="3200" dirty="0" smtClean="0"/>
              <a:t>able to </a:t>
            </a:r>
            <a:r>
              <a:rPr lang="en-US" sz="3200" dirty="0"/>
              <a:t>create </a:t>
            </a:r>
            <a:r>
              <a:rPr lang="en-US" sz="3200" dirty="0" smtClean="0"/>
              <a:t>collections of </a:t>
            </a:r>
            <a:r>
              <a:rPr lang="en-US" sz="3200" dirty="0"/>
              <a:t>rectangles </a:t>
            </a:r>
            <a:r>
              <a:rPr lang="en-US" sz="3200" dirty="0" smtClean="0"/>
              <a:t>and circles </a:t>
            </a:r>
            <a:r>
              <a:rPr lang="en-US" sz="3200" dirty="0"/>
              <a:t>and then </a:t>
            </a:r>
            <a:r>
              <a:rPr lang="en-US" sz="3200" dirty="0" smtClean="0"/>
              <a:t>tell the </a:t>
            </a:r>
            <a:r>
              <a:rPr lang="en-US" sz="3200" dirty="0"/>
              <a:t>collection to </a:t>
            </a:r>
            <a:r>
              <a:rPr lang="en-US" sz="3200" dirty="0" smtClean="0"/>
              <a:t>draw itself </a:t>
            </a:r>
            <a:r>
              <a:rPr lang="en-US" sz="3200" dirty="0"/>
              <a:t>and have it </a:t>
            </a:r>
            <a:r>
              <a:rPr lang="en-US" sz="3200" dirty="0" smtClean="0"/>
              <a:t>work regardless </a:t>
            </a:r>
            <a:r>
              <a:rPr lang="en-US" sz="3200" dirty="0"/>
              <a:t>of </a:t>
            </a:r>
            <a:r>
              <a:rPr lang="en-US" sz="3200" dirty="0" smtClean="0"/>
              <a:t>the medium.</a:t>
            </a:r>
            <a:endParaRPr lang="th-TH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87" y="2938304"/>
            <a:ext cx="5148572" cy="349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4664"/>
            <a:ext cx="7369347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3" y="692696"/>
            <a:ext cx="703714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8684</TotalTime>
  <Words>1595</Words>
  <Application>Microsoft Office PowerPoint</Application>
  <PresentationFormat>On-screen Show (4:3)</PresentationFormat>
  <Paragraphs>461</Paragraphs>
  <Slides>39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Bitmap Image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Meal Example</vt:lpstr>
      <vt:lpstr>Code – 1 of 1 (Abstraction) </vt:lpstr>
      <vt:lpstr>Code – 2 of 2 (Implementor) </vt:lpstr>
      <vt:lpstr>Code – 3 of 3 (Client)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1 of 2</vt:lpstr>
      <vt:lpstr>Code 2 of 2</vt:lpstr>
      <vt:lpstr>PowerPoint Presentation</vt:lpstr>
      <vt:lpstr>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236</cp:revision>
  <dcterms:created xsi:type="dcterms:W3CDTF">2015-01-04T08:11:00Z</dcterms:created>
  <dcterms:modified xsi:type="dcterms:W3CDTF">2017-03-26T14:50:07Z</dcterms:modified>
</cp:coreProperties>
</file>