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46" r:id="rId3"/>
    <p:sldId id="311" r:id="rId4"/>
    <p:sldId id="291" r:id="rId5"/>
    <p:sldId id="343" r:id="rId6"/>
    <p:sldId id="344" r:id="rId7"/>
    <p:sldId id="345" r:id="rId8"/>
    <p:sldId id="316" r:id="rId9"/>
    <p:sldId id="317" r:id="rId10"/>
    <p:sldId id="318" r:id="rId11"/>
    <p:sldId id="319" r:id="rId12"/>
    <p:sldId id="320" r:id="rId13"/>
    <p:sldId id="321" r:id="rId14"/>
    <p:sldId id="294" r:id="rId15"/>
    <p:sldId id="295" r:id="rId16"/>
    <p:sldId id="322" r:id="rId17"/>
    <p:sldId id="324" r:id="rId18"/>
    <p:sldId id="325" r:id="rId19"/>
    <p:sldId id="326" r:id="rId20"/>
    <p:sldId id="327" r:id="rId21"/>
    <p:sldId id="323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20/03/59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9575-317D-42E8-A069-3F638FF8558E}" type="datetime1">
              <a:rPr lang="th-TH" smtClean="0"/>
              <a:t>20/03/59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D7E6-BE22-491F-A0F1-0BB65FD67B0B}" type="datetime1">
              <a:rPr lang="th-TH" smtClean="0"/>
              <a:t>20/03/59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2E0-F2C8-4F74-90C2-4243F14367E6}" type="datetime1">
              <a:rPr lang="th-TH" smtClean="0"/>
              <a:t>20/03/59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5F8-43C5-4D51-967F-83691B79F9C6}" type="datetime1">
              <a:rPr lang="th-TH" smtClean="0"/>
              <a:t>20/03/59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8350-A1FB-47EF-A67A-4C69B62EC2BD}" type="datetime1">
              <a:rPr lang="th-TH" smtClean="0"/>
              <a:t>20/03/59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6DA-5D22-44DD-BEEF-4E30BFD0919E}" type="datetime1">
              <a:rPr lang="th-TH" smtClean="0"/>
              <a:t>20/03/59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2DC9-B2A9-4731-8D1F-90003FF10573}" type="datetime1">
              <a:rPr lang="th-TH" smtClean="0"/>
              <a:t>20/03/59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DE07-1C6D-46B5-BC3B-3ED08F2C8ADC}" type="datetime1">
              <a:rPr lang="th-TH" smtClean="0"/>
              <a:t>20/03/59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90E1-4EFB-4136-8903-AA3989AF07CA}" type="datetime1">
              <a:rPr lang="th-TH" smtClean="0"/>
              <a:t>20/03/59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FDB5-C8D8-46A0-B1F5-0DA4766D1AC9}" type="datetime1">
              <a:rPr lang="th-TH" smtClean="0"/>
              <a:t>20/03/59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4381-9D74-4719-B9CA-94C9E23B51EB}" type="datetime1">
              <a:rPr lang="th-TH" smtClean="0"/>
              <a:t>20/03/59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9C96-9608-458F-A82A-818675DAA160}" type="datetime1">
              <a:rPr lang="th-TH" smtClean="0"/>
              <a:t>20/03/59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 Focus Design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412776"/>
            <a:ext cx="68484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-1892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 of encapsulation via software architecture…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78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3169"/>
            <a:ext cx="26193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-24618" y="116632"/>
            <a:ext cx="91686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The </a:t>
            </a:r>
            <a:r>
              <a:rPr lang="en-US" sz="4000" b="1" dirty="0" smtClean="0"/>
              <a:t>First Solution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3131840" y="1268760"/>
            <a:ext cx="60316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Feature class, the version 1</a:t>
            </a:r>
          </a:p>
          <a:p>
            <a:r>
              <a:rPr lang="en-US" dirty="0"/>
              <a:t>variation will have attributes that link to</a:t>
            </a:r>
          </a:p>
          <a:p>
            <a:r>
              <a:rPr lang="en-US" dirty="0"/>
              <a:t>the version 1 model id and the feature </a:t>
            </a:r>
            <a:r>
              <a:rPr lang="en-US" dirty="0" smtClean="0"/>
              <a:t>id; it </a:t>
            </a:r>
            <a:r>
              <a:rPr lang="en-US" dirty="0"/>
              <a:t>will then call the V1 library routines</a:t>
            </a:r>
          </a:p>
          <a:p>
            <a:r>
              <a:rPr lang="en-US" dirty="0"/>
              <a:t>directly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version 2 variation will simply wrap</a:t>
            </a:r>
          </a:p>
          <a:p>
            <a:r>
              <a:rPr lang="en-US" dirty="0"/>
              <a:t>the Feature class that comes from the</a:t>
            </a:r>
          </a:p>
          <a:p>
            <a:r>
              <a:rPr lang="en-US" dirty="0"/>
              <a:t>CAD system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arrow with dashed line means “uses”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02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657350"/>
            <a:ext cx="61626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4618" y="116632"/>
            <a:ext cx="90611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The </a:t>
            </a:r>
            <a:r>
              <a:rPr lang="en-US" sz="4000" b="1" dirty="0" smtClean="0"/>
              <a:t>First Solution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3764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-24617" y="116632"/>
            <a:ext cx="91686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Pattern Focus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23298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To develop a better solution to this problem, let’s think in terms of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What </a:t>
            </a:r>
            <a:r>
              <a:rPr lang="en-US" sz="3600" dirty="0"/>
              <a:t>are the essential concepts of the problem domain and </a:t>
            </a:r>
            <a:r>
              <a:rPr lang="en-US" sz="3600" dirty="0" smtClean="0"/>
              <a:t>what relationships </a:t>
            </a:r>
            <a:r>
              <a:rPr lang="en-US" sz="3600" dirty="0"/>
              <a:t>exist between them?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can help us identify patterns that can be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doesn’t always work (design is hard) but patterns can often get </a:t>
            </a:r>
            <a:r>
              <a:rPr lang="en-US" sz="3600" dirty="0" smtClean="0"/>
              <a:t>you moving </a:t>
            </a:r>
            <a:r>
              <a:rPr lang="en-US" sz="3600" dirty="0"/>
              <a:t>in a particular direction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1146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0354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Thinking in Patterns (big picture view</a:t>
            </a:r>
            <a:r>
              <a:rPr lang="en-US" sz="4000" b="1" dirty="0" smtClean="0"/>
              <a:t>)</a:t>
            </a:r>
          </a:p>
          <a:p>
            <a:endParaRPr lang="en-US" sz="3600" dirty="0" smtClean="0"/>
          </a:p>
          <a:p>
            <a:r>
              <a:rPr lang="en-US" sz="3600" dirty="0" smtClean="0"/>
              <a:t>Step </a:t>
            </a:r>
            <a:r>
              <a:rPr lang="en-US" sz="3600" dirty="0"/>
              <a:t>1: Identify the Patterns</a:t>
            </a:r>
          </a:p>
          <a:p>
            <a:r>
              <a:rPr lang="en-US" sz="3600" dirty="0" smtClean="0"/>
              <a:t>Step </a:t>
            </a:r>
            <a:r>
              <a:rPr lang="en-US" sz="3600" dirty="0"/>
              <a:t>2: Analyze and apply the patterns</a:t>
            </a:r>
          </a:p>
          <a:p>
            <a:pPr lvl="1"/>
            <a:r>
              <a:rPr lang="en-US" sz="3600" dirty="0" smtClean="0"/>
              <a:t>2a</a:t>
            </a:r>
            <a:r>
              <a:rPr lang="en-US" sz="3600" dirty="0"/>
              <a:t>. Order the patterns by context creation</a:t>
            </a:r>
          </a:p>
          <a:p>
            <a:pPr lvl="1"/>
            <a:r>
              <a:rPr lang="en-US" sz="3600" dirty="0" smtClean="0"/>
              <a:t>2b</a:t>
            </a:r>
            <a:r>
              <a:rPr lang="en-US" sz="3600" dirty="0"/>
              <a:t>. Select pattern and expand design</a:t>
            </a:r>
          </a:p>
          <a:p>
            <a:pPr lvl="1"/>
            <a:r>
              <a:rPr lang="en-US" sz="3600" dirty="0" smtClean="0"/>
              <a:t>2c</a:t>
            </a:r>
            <a:r>
              <a:rPr lang="en-US" sz="3600" dirty="0"/>
              <a:t>. Identify additional patterns, add them </a:t>
            </a:r>
            <a:r>
              <a:rPr lang="en-US" sz="3600" dirty="0" smtClean="0"/>
              <a:t>to the </a:t>
            </a:r>
            <a:r>
              <a:rPr lang="en-US" sz="3600" dirty="0"/>
              <a:t>set</a:t>
            </a:r>
          </a:p>
          <a:p>
            <a:pPr lvl="1"/>
            <a:r>
              <a:rPr lang="en-US" sz="3600" dirty="0" smtClean="0"/>
              <a:t>2d</a:t>
            </a:r>
            <a:r>
              <a:rPr lang="en-US" sz="3600" dirty="0"/>
              <a:t>. Repeat</a:t>
            </a:r>
          </a:p>
          <a:p>
            <a:r>
              <a:rPr lang="en-US" sz="3600" dirty="0" smtClean="0"/>
              <a:t>Step </a:t>
            </a:r>
            <a:r>
              <a:rPr lang="en-US" sz="3600" dirty="0"/>
              <a:t>3: Add detail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2608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1: Identify the Patterns</a:t>
            </a:r>
          </a:p>
          <a:p>
            <a:r>
              <a:rPr lang="en-US" sz="3200" dirty="0" smtClean="0"/>
              <a:t>For </a:t>
            </a:r>
            <a:r>
              <a:rPr lang="en-US" sz="3200" dirty="0"/>
              <a:t>the CAD/CAM Domain, the </a:t>
            </a:r>
            <a:r>
              <a:rPr lang="en-US" sz="3200" dirty="0" smtClean="0"/>
              <a:t>possible patterns are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Abstract </a:t>
            </a:r>
            <a:r>
              <a:rPr lang="en-US" sz="3200" b="1" dirty="0"/>
              <a:t>Factory:</a:t>
            </a:r>
            <a:r>
              <a:rPr lang="en-US" sz="3200" dirty="0"/>
              <a:t> Create parts for a particular CAD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Adapter</a:t>
            </a:r>
            <a:r>
              <a:rPr lang="en-US" sz="3200" b="1" dirty="0"/>
              <a:t>:</a:t>
            </a:r>
            <a:r>
              <a:rPr lang="en-US" sz="3200" dirty="0"/>
              <a:t> Adapt new CAD systems to the target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Bridge</a:t>
            </a:r>
            <a:r>
              <a:rPr lang="en-US" sz="3200" b="1" dirty="0"/>
              <a:t>:</a:t>
            </a:r>
            <a:r>
              <a:rPr lang="en-US" sz="3200" dirty="0"/>
              <a:t> Implement the abstractions of the domain by “bridging” to </a:t>
            </a:r>
            <a:r>
              <a:rPr lang="en-US" sz="3200" dirty="0" smtClean="0"/>
              <a:t>a particular </a:t>
            </a:r>
            <a:r>
              <a:rPr lang="en-US" sz="3200" dirty="0"/>
              <a:t>CAD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Facade</a:t>
            </a:r>
            <a:r>
              <a:rPr lang="en-US" sz="3200" b="1" dirty="0"/>
              <a:t>: </a:t>
            </a:r>
            <a:r>
              <a:rPr lang="en-US" sz="3200" dirty="0"/>
              <a:t>keep the complexities of the CAD system hidden from the </a:t>
            </a:r>
            <a:r>
              <a:rPr lang="en-US" sz="3200" dirty="0" smtClean="0"/>
              <a:t>expert system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2561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51180"/>
            <a:ext cx="878497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2a: Which pattern provides context for </a:t>
            </a:r>
            <a:r>
              <a:rPr lang="en-US" sz="4000" b="1" dirty="0" smtClean="0"/>
              <a:t>the others</a:t>
            </a:r>
            <a:r>
              <a:rPr lang="en-US" sz="4000" b="1" dirty="0"/>
              <a:t>?</a:t>
            </a:r>
          </a:p>
          <a:p>
            <a:r>
              <a:rPr lang="en-US" sz="3600" dirty="0" smtClean="0"/>
              <a:t>Look </a:t>
            </a:r>
            <a:r>
              <a:rPr lang="en-US" sz="3600" dirty="0"/>
              <a:t>through all possible parings of the identified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Does </a:t>
            </a:r>
            <a:r>
              <a:rPr lang="en-US" sz="3600" dirty="0"/>
              <a:t>x provide context for 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Does </a:t>
            </a:r>
            <a:r>
              <a:rPr lang="en-US" sz="3600" dirty="0"/>
              <a:t>abstract factory provide a context for bridge?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Look </a:t>
            </a:r>
            <a:r>
              <a:rPr lang="en-US" sz="3600" dirty="0"/>
              <a:t>back at our Pizza shop example for inspiration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 </a:t>
            </a:r>
            <a:r>
              <a:rPr lang="en-US" sz="3600" dirty="0"/>
              <a:t>help with these decisions look at the patterns conceptually…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7044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51180"/>
            <a:ext cx="878497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2a: Which pattern provides context for </a:t>
            </a:r>
            <a:r>
              <a:rPr lang="en-US" sz="4000" b="1" dirty="0" smtClean="0"/>
              <a:t>the others</a:t>
            </a:r>
            <a:r>
              <a:rPr lang="en-US" sz="4000" b="1" dirty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Abstract </a:t>
            </a:r>
            <a:r>
              <a:rPr lang="en-US" sz="3600" dirty="0"/>
              <a:t>factory creates sets of related 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Adapter </a:t>
            </a:r>
            <a:r>
              <a:rPr lang="en-US" sz="3600" dirty="0"/>
              <a:t>adapts existing class A to the interface needed by a client class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Bridge </a:t>
            </a:r>
            <a:r>
              <a:rPr lang="en-US" sz="3600" dirty="0"/>
              <a:t>allows for different implementations to be used by a set of </a:t>
            </a:r>
            <a:r>
              <a:rPr lang="en-US" sz="3600" dirty="0" smtClean="0"/>
              <a:t>related client </a:t>
            </a:r>
            <a:r>
              <a:rPr lang="en-US" sz="3600" dirty="0"/>
              <a:t>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Facade </a:t>
            </a:r>
            <a:r>
              <a:rPr lang="en-US" sz="3600" dirty="0"/>
              <a:t>simplifies an existing system A for a client class B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8157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51180"/>
            <a:ext cx="878497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2a: Which pattern provides context for </a:t>
            </a:r>
            <a:r>
              <a:rPr lang="en-US" sz="4000" b="1" dirty="0" smtClean="0"/>
              <a:t>the others</a:t>
            </a:r>
            <a:r>
              <a:rPr lang="en-US" sz="4000" b="1" dirty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Abstract </a:t>
            </a:r>
            <a:r>
              <a:rPr lang="en-US" sz="3200" dirty="0"/>
              <a:t>factory’s context is the structure of the objects its creating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Pizza </a:t>
            </a:r>
            <a:r>
              <a:rPr lang="en-US" sz="3200" dirty="0"/>
              <a:t>is made of dough, sauce, toppings,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does not provide context for other patterns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is true of most “creational patterns”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So</a:t>
            </a:r>
            <a:r>
              <a:rPr lang="en-US" sz="3200" dirty="0"/>
              <a:t>, scratch it off the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leaves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Adapter &lt;=&gt; </a:t>
            </a:r>
            <a:r>
              <a:rPr lang="en-US" sz="3200" dirty="0"/>
              <a:t>Bridge; Bridge </a:t>
            </a:r>
            <a:r>
              <a:rPr lang="en-US" sz="3200" dirty="0" smtClean="0"/>
              <a:t>&lt;=&gt; </a:t>
            </a:r>
            <a:r>
              <a:rPr lang="en-US" sz="3200" dirty="0"/>
              <a:t>Facade; Facade </a:t>
            </a:r>
            <a:r>
              <a:rPr lang="en-US" sz="3200" dirty="0" smtClean="0"/>
              <a:t>&lt;=&gt; </a:t>
            </a:r>
            <a:r>
              <a:rPr lang="en-US" sz="3200" dirty="0"/>
              <a:t>Adapter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70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51180"/>
            <a:ext cx="878497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2a: Which pattern provides context for </a:t>
            </a:r>
            <a:r>
              <a:rPr lang="en-US" sz="4000" b="1" dirty="0" smtClean="0"/>
              <a:t>the others</a:t>
            </a:r>
            <a:r>
              <a:rPr lang="en-US" sz="4000" b="1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Bridge </a:t>
            </a:r>
            <a:r>
              <a:rPr lang="en-US" sz="3200" dirty="0" smtClean="0"/>
              <a:t>&lt;=&gt;</a:t>
            </a:r>
            <a:r>
              <a:rPr lang="th-TH" sz="3200" dirty="0" smtClean="0"/>
              <a:t> </a:t>
            </a:r>
            <a:r>
              <a:rPr lang="en-US" sz="3200" dirty="0"/>
              <a:t>Adapter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Adapter </a:t>
            </a:r>
            <a:r>
              <a:rPr lang="en-US" sz="3200" dirty="0"/>
              <a:t>will allow the expert system to access the OO interface of the </a:t>
            </a:r>
            <a:r>
              <a:rPr lang="en-US" sz="3200" dirty="0" smtClean="0"/>
              <a:t>new CAD </a:t>
            </a:r>
            <a:r>
              <a:rPr lang="en-US" sz="3200" dirty="0"/>
              <a:t>system by making it conform to Feature and its subclasses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Bridge </a:t>
            </a:r>
            <a:r>
              <a:rPr lang="en-US" sz="3200" dirty="0"/>
              <a:t>will ensure that Feature and its subclasses can access version </a:t>
            </a:r>
            <a:r>
              <a:rPr lang="en-US" sz="3200" dirty="0" smtClean="0"/>
              <a:t>1 and </a:t>
            </a:r>
            <a:r>
              <a:rPr lang="en-US" sz="3200" dirty="0"/>
              <a:t>2 of the CAD system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Bridge </a:t>
            </a:r>
            <a:r>
              <a:rPr lang="en-US" sz="3200" dirty="0"/>
              <a:t>provides context for Adapter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4264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052513"/>
            <a:ext cx="36004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0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51180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2a: Which pattern provides context for </a:t>
            </a:r>
            <a:r>
              <a:rPr lang="en-US" sz="4000" b="1" dirty="0" smtClean="0"/>
              <a:t>the others</a:t>
            </a:r>
            <a:r>
              <a:rPr lang="en-US" sz="4000" b="1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Bridge &lt;=&gt;</a:t>
            </a:r>
            <a:r>
              <a:rPr lang="th-TH" sz="3200" dirty="0" smtClean="0"/>
              <a:t> </a:t>
            </a:r>
            <a:r>
              <a:rPr lang="en-US" sz="3200" dirty="0"/>
              <a:t>Facade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Facade </a:t>
            </a:r>
            <a:r>
              <a:rPr lang="en-US" sz="3200" dirty="0"/>
              <a:t>will simplify the complex interface of the first CAD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Bridge </a:t>
            </a:r>
            <a:r>
              <a:rPr lang="en-US" sz="3200" dirty="0"/>
              <a:t>will ensure that Feature and its subclasses can access version </a:t>
            </a:r>
            <a:r>
              <a:rPr lang="en-US" sz="3200" dirty="0" smtClean="0"/>
              <a:t>1 and </a:t>
            </a:r>
            <a:r>
              <a:rPr lang="en-US" sz="3200" dirty="0"/>
              <a:t>2 of the CAD system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which </a:t>
            </a:r>
            <a:r>
              <a:rPr lang="en-US" sz="3200" dirty="0"/>
              <a:t>means making use of the Facade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Bridge </a:t>
            </a:r>
            <a:r>
              <a:rPr lang="en-US" sz="3200" dirty="0"/>
              <a:t>provides context for Facade (in this system)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Since </a:t>
            </a:r>
            <a:r>
              <a:rPr lang="en-US" sz="3200" dirty="0"/>
              <a:t>Bridge “wins” twice, its the outermost pattern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3863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2812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2b: Select Pattern and Expand Design</a:t>
            </a:r>
          </a:p>
          <a:p>
            <a:r>
              <a:rPr lang="en-US" sz="3200" dirty="0" smtClean="0"/>
              <a:t>How </a:t>
            </a:r>
            <a:r>
              <a:rPr lang="en-US" sz="3200" dirty="0"/>
              <a:t>does Bridge fit into the conceptual whole of the design?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</a:t>
            </a:r>
            <a:r>
              <a:rPr lang="en-US" sz="3200" dirty="0"/>
              <a:t>, exactly, provides a context for the Bridge pattern?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elements of the problem domain!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Expert </a:t>
            </a:r>
            <a:r>
              <a:rPr lang="en-US" sz="3200" dirty="0"/>
              <a:t>System uses Model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Model </a:t>
            </a:r>
            <a:r>
              <a:rPr lang="en-US" sz="3200" dirty="0"/>
              <a:t>aggregates Features (abstractions)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Different </a:t>
            </a:r>
            <a:r>
              <a:rPr lang="en-US" sz="3200" dirty="0"/>
              <a:t>CAD systems provide different types of </a:t>
            </a:r>
            <a:r>
              <a:rPr lang="en-US" sz="3200" dirty="0" smtClean="0"/>
              <a:t>features (implementations</a:t>
            </a:r>
            <a:r>
              <a:rPr lang="en-US" sz="3200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</a:t>
            </a:r>
            <a:r>
              <a:rPr lang="en-US" sz="3200" dirty="0">
                <a:solidFill>
                  <a:srgbClr val="FF0000"/>
                </a:solidFill>
              </a:rPr>
              <a:t>Bridge </a:t>
            </a:r>
            <a:r>
              <a:rPr lang="en-US" sz="3200" dirty="0" smtClean="0">
                <a:solidFill>
                  <a:srgbClr val="FF0000"/>
                </a:solidFill>
              </a:rPr>
              <a:t>pattern!!</a:t>
            </a:r>
            <a:endParaRPr lang="th-TH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2240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Bridge Structure Diagram</a:t>
            </a:r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276475"/>
            <a:ext cx="63817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8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166938"/>
            <a:ext cx="73818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064" y="36263"/>
            <a:ext cx="8936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Bridge in Context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79512" y="744149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Assumes that Feature has a public interface that provides all of </a:t>
            </a:r>
            <a:r>
              <a:rPr lang="en-US" dirty="0" smtClean="0"/>
              <a:t>the information </a:t>
            </a:r>
            <a:r>
              <a:rPr lang="en-US" dirty="0"/>
              <a:t>needed by the expert system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70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27531" y="0"/>
            <a:ext cx="9144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2c: Identify additional </a:t>
            </a:r>
            <a:r>
              <a:rPr lang="en-US" sz="4000" b="1" dirty="0" smtClean="0"/>
              <a:t>patterns</a:t>
            </a:r>
            <a:endParaRPr lang="th-TH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All </a:t>
            </a:r>
            <a:r>
              <a:rPr lang="en-US" sz="3600" dirty="0"/>
              <a:t>that is left in this particular system is to attach the V1 and V2 systems </a:t>
            </a:r>
            <a:r>
              <a:rPr lang="en-US" sz="3600" dirty="0" smtClean="0"/>
              <a:t>to the </a:t>
            </a:r>
            <a:r>
              <a:rPr lang="en-US" sz="3600" dirty="0"/>
              <a:t>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Adapter </a:t>
            </a:r>
            <a:r>
              <a:rPr lang="en-US" sz="3600" dirty="0"/>
              <a:t>and Facade will do that for us, so no additional patterns </a:t>
            </a:r>
            <a:r>
              <a:rPr lang="en-US" sz="3600" dirty="0" smtClean="0"/>
              <a:t>are needed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Looping </a:t>
            </a:r>
            <a:r>
              <a:rPr lang="en-US" sz="3600" dirty="0"/>
              <a:t>back, we know that Adapter and Facade are independent of </a:t>
            </a:r>
            <a:r>
              <a:rPr lang="en-US" sz="3600" dirty="0" smtClean="0"/>
              <a:t>each other </a:t>
            </a:r>
            <a:r>
              <a:rPr lang="en-US" sz="3600" dirty="0"/>
              <a:t>in this 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They </a:t>
            </a:r>
            <a:r>
              <a:rPr lang="en-US" sz="3600" dirty="0"/>
              <a:t>can be applied in any order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1518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2240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Context for Facade</a:t>
            </a:r>
            <a:endParaRPr lang="th-TH" sz="4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95463"/>
            <a:ext cx="56959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27531" y="0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Context for Adapter (&amp; Final Design)</a:t>
            </a:r>
            <a:endParaRPr lang="th-TH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795463"/>
            <a:ext cx="57435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797511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 3: Add </a:t>
            </a:r>
            <a:r>
              <a:rPr lang="en-US" sz="4000" b="1" dirty="0" smtClean="0"/>
              <a:t>Detail</a:t>
            </a:r>
            <a:endParaRPr lang="th-TH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At </a:t>
            </a:r>
            <a:r>
              <a:rPr lang="en-US" sz="4000" dirty="0"/>
              <a:t>this point, we would start to add detail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What </a:t>
            </a:r>
            <a:r>
              <a:rPr lang="en-US" sz="4000" dirty="0"/>
              <a:t>exactly is the public interface of Feature and </a:t>
            </a:r>
            <a:r>
              <a:rPr lang="en-US" sz="4000" dirty="0" err="1"/>
              <a:t>FeatureImpl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How </a:t>
            </a:r>
            <a:r>
              <a:rPr lang="en-US" sz="4000" dirty="0"/>
              <a:t>will each subclass of Feature implement that public interface </a:t>
            </a:r>
            <a:r>
              <a:rPr lang="en-US" sz="4000" dirty="0" smtClean="0"/>
              <a:t>by calling </a:t>
            </a:r>
            <a:r>
              <a:rPr lang="en-US" sz="4000" dirty="0"/>
              <a:t>operations on </a:t>
            </a:r>
            <a:r>
              <a:rPr lang="en-US" sz="4000" dirty="0" err="1"/>
              <a:t>FeatureImpl</a:t>
            </a:r>
            <a:r>
              <a:rPr lang="en-US" sz="4000" dirty="0"/>
              <a:t>?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9745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4198"/>
            <a:ext cx="903649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Is it better</a:t>
            </a:r>
            <a:r>
              <a:rPr lang="en-US" sz="4000" b="1" dirty="0" smtClean="0">
                <a:solidFill>
                  <a:srgbClr val="FF0000"/>
                </a:solidFill>
              </a:rPr>
              <a:t>?</a:t>
            </a:r>
          </a:p>
          <a:p>
            <a:endParaRPr lang="en-US" sz="4000" b="1" dirty="0"/>
          </a:p>
          <a:p>
            <a:r>
              <a:rPr lang="en-US" sz="4000" dirty="0" smtClean="0"/>
              <a:t>Is </a:t>
            </a:r>
            <a:r>
              <a:rPr lang="en-US" sz="4000" dirty="0"/>
              <a:t>the new design better</a:t>
            </a:r>
            <a:r>
              <a:rPr lang="en-US" sz="4000" dirty="0" smtClean="0"/>
              <a:t>?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The </a:t>
            </a:r>
            <a:r>
              <a:rPr lang="en-US" sz="4000" dirty="0"/>
              <a:t>new design sounds simpler (especially because it can be </a:t>
            </a:r>
            <a:r>
              <a:rPr lang="en-US" sz="4000" dirty="0" smtClean="0"/>
              <a:t>explained using </a:t>
            </a:r>
            <a:r>
              <a:rPr lang="en-US" sz="4000" dirty="0"/>
              <a:t>design patterns</a:t>
            </a:r>
            <a:r>
              <a:rPr lang="en-US" sz="40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4000" dirty="0" smtClean="0"/>
              <a:t>Now </a:t>
            </a:r>
            <a:r>
              <a:rPr lang="en-US" sz="4000" dirty="0"/>
              <a:t>consider, what happens when V3 of the CAD system comes along…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6 </a:t>
            </a:r>
            <a:r>
              <a:rPr lang="en-US" sz="4000" dirty="0"/>
              <a:t>new subclasses in 1st design; 2 new classes in the 2nd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8391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681" y="-38303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Class Focus vs. Pattern Focus</a:t>
            </a:r>
          </a:p>
          <a:p>
            <a:r>
              <a:rPr lang="en-US" sz="3200" b="1" dirty="0" smtClean="0"/>
              <a:t>In </a:t>
            </a:r>
            <a:r>
              <a:rPr lang="en-US" sz="3200" b="1" dirty="0"/>
              <a:t>the first design</a:t>
            </a:r>
            <a:r>
              <a:rPr lang="en-US" sz="3200" dirty="0"/>
              <a:t>, we got to a state that works but it wasn’t that maintainable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had a class-based focus that stuck parts together from the bottom </a:t>
            </a:r>
            <a:r>
              <a:rPr lang="en-US" sz="3200" dirty="0" smtClean="0"/>
              <a:t>up, creating </a:t>
            </a:r>
            <a:r>
              <a:rPr lang="en-US" sz="3200" dirty="0"/>
              <a:t>a whole</a:t>
            </a:r>
          </a:p>
          <a:p>
            <a:endParaRPr lang="en-US" sz="3200" dirty="0" smtClean="0"/>
          </a:p>
          <a:p>
            <a:r>
              <a:rPr lang="en-US" sz="3200" b="1" dirty="0" smtClean="0"/>
              <a:t>In </a:t>
            </a:r>
            <a:r>
              <a:rPr lang="en-US" sz="3200" b="1" dirty="0"/>
              <a:t>the second design</a:t>
            </a:r>
            <a:r>
              <a:rPr lang="en-US" sz="3200" dirty="0"/>
              <a:t>, we started with the big picture, found the most </a:t>
            </a:r>
            <a:r>
              <a:rPr lang="en-US" sz="3200" dirty="0" smtClean="0"/>
              <a:t>suitable pattern </a:t>
            </a:r>
            <a:r>
              <a:rPr lang="en-US" sz="3200" dirty="0"/>
              <a:t>and worked down, adding patterns that worked with the first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patterns then deliver on good software qualities because that’s </a:t>
            </a:r>
            <a:r>
              <a:rPr lang="en-US" sz="3200" dirty="0" smtClean="0"/>
              <a:t>what they </a:t>
            </a:r>
            <a:r>
              <a:rPr lang="en-US" sz="3200" dirty="0"/>
              <a:t>are all about!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906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366623"/>
            <a:ext cx="89644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Intuitive Notion of Design</a:t>
            </a:r>
          </a:p>
          <a:p>
            <a:r>
              <a:rPr lang="en-US" sz="3600" dirty="0" smtClean="0"/>
              <a:t>Design is to build </a:t>
            </a:r>
            <a:r>
              <a:rPr lang="en-US" sz="3600" dirty="0"/>
              <a:t>by fitting things together: “build from pieces”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Indeed</a:t>
            </a:r>
            <a:r>
              <a:rPr lang="en-US" sz="3600" dirty="0"/>
              <a:t>, this is the whole point of functional decomposition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decompose </a:t>
            </a:r>
            <a:r>
              <a:rPr lang="en-US" sz="3600" dirty="0"/>
              <a:t>the problem into small pieces and then build up from there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And </a:t>
            </a:r>
            <a:r>
              <a:rPr lang="en-US" sz="3600" dirty="0"/>
              <a:t>OO follows this with classes and objects</a:t>
            </a:r>
          </a:p>
          <a:p>
            <a:endParaRPr lang="en-US" dirty="0"/>
          </a:p>
          <a:p>
            <a:r>
              <a:rPr lang="en-US" sz="4000" dirty="0">
                <a:solidFill>
                  <a:srgbClr val="FF0000"/>
                </a:solidFill>
              </a:rPr>
              <a:t>But Christopher </a:t>
            </a:r>
            <a:r>
              <a:rPr lang="en-US" sz="4000" dirty="0" smtClean="0">
                <a:solidFill>
                  <a:srgbClr val="FF0000"/>
                </a:solidFill>
              </a:rPr>
              <a:t>Alexander indicates </a:t>
            </a:r>
            <a:r>
              <a:rPr lang="en-US" sz="4000" dirty="0">
                <a:solidFill>
                  <a:srgbClr val="FF0000"/>
                </a:solidFill>
              </a:rPr>
              <a:t>that this is NOT a good way to design</a:t>
            </a:r>
            <a:endParaRPr lang="th-T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1156" y="0"/>
            <a:ext cx="89333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Alexander Approach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Design </a:t>
            </a:r>
            <a:r>
              <a:rPr lang="en-US" sz="4000" dirty="0"/>
              <a:t>is often thought of as </a:t>
            </a:r>
            <a:r>
              <a:rPr lang="en-US" sz="4000" b="1" dirty="0">
                <a:solidFill>
                  <a:srgbClr val="FF0000"/>
                </a:solidFill>
              </a:rPr>
              <a:t>a process of synthesis</a:t>
            </a:r>
            <a:r>
              <a:rPr lang="en-US" sz="4000" dirty="0"/>
              <a:t>, a process of </a:t>
            </a:r>
            <a:r>
              <a:rPr lang="en-US" sz="4000" dirty="0" smtClean="0"/>
              <a:t>putting together </a:t>
            </a:r>
            <a:r>
              <a:rPr lang="en-US" sz="4000" dirty="0"/>
              <a:t>things, a process of combination. According to this view, a </a:t>
            </a:r>
            <a:r>
              <a:rPr lang="en-US" sz="4000" dirty="0" smtClean="0"/>
              <a:t>whole is </a:t>
            </a:r>
            <a:r>
              <a:rPr lang="en-US" sz="4000" dirty="0"/>
              <a:t>created by putting together parts.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The </a:t>
            </a:r>
            <a:r>
              <a:rPr lang="en-US" sz="4000" dirty="0">
                <a:solidFill>
                  <a:srgbClr val="FF0000"/>
                </a:solidFill>
              </a:rPr>
              <a:t>parts come first</a:t>
            </a:r>
            <a:r>
              <a:rPr lang="en-US" sz="4000" dirty="0"/>
              <a:t>: and </a:t>
            </a:r>
            <a:r>
              <a:rPr lang="en-US" sz="4000" dirty="0">
                <a:solidFill>
                  <a:srgbClr val="FF0000"/>
                </a:solidFill>
              </a:rPr>
              <a:t>the form of the whole comes second.</a:t>
            </a:r>
            <a:endParaRPr lang="th-T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036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for Everyone</a:t>
            </a:r>
          </a:p>
          <a:p>
            <a:r>
              <a:rPr lang="en-US" sz="3600" dirty="0" smtClean="0"/>
              <a:t>The interesting thing is that design </a:t>
            </a:r>
            <a:r>
              <a:rPr lang="en-US" sz="3600" dirty="0"/>
              <a:t>is something that can </a:t>
            </a:r>
            <a:r>
              <a:rPr lang="en-US" sz="3600" dirty="0" smtClean="0"/>
              <a:t>be learned </a:t>
            </a:r>
            <a:r>
              <a:rPr lang="en-US" sz="3600" dirty="0"/>
              <a:t>by anyone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design that follows well-established patterns will produce good, </a:t>
            </a:r>
            <a:r>
              <a:rPr lang="en-US" sz="3600" dirty="0" smtClean="0"/>
              <a:t>solid results</a:t>
            </a:r>
            <a:r>
              <a:rPr lang="en-US" sz="3600" dirty="0"/>
              <a:t>; it should not be surprising that quality solutions for </a:t>
            </a:r>
            <a:r>
              <a:rPr lang="en-US" sz="3600" dirty="0" smtClean="0"/>
              <a:t>similar problems </a:t>
            </a:r>
            <a:r>
              <a:rPr lang="en-US" sz="3600" dirty="0"/>
              <a:t>appear very much alike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instance, following Model-View-Controller brings benefits to </a:t>
            </a:r>
            <a:r>
              <a:rPr lang="en-US" sz="3600" dirty="0" smtClean="0"/>
              <a:t>even the </a:t>
            </a:r>
            <a:r>
              <a:rPr lang="en-US" sz="3600" dirty="0"/>
              <a:t>most novice of designers…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0357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595" y="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The Steps</a:t>
            </a:r>
          </a:p>
          <a:p>
            <a:r>
              <a:rPr lang="en-US" sz="3200" dirty="0" smtClean="0"/>
              <a:t>Within </a:t>
            </a:r>
            <a:r>
              <a:rPr lang="en-US" sz="3200" dirty="0"/>
              <a:t>the context of a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Identify </a:t>
            </a:r>
            <a:r>
              <a:rPr lang="en-US" sz="3200" dirty="0"/>
              <a:t>patterns that can add information to the 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ones </a:t>
            </a:r>
            <a:r>
              <a:rPr lang="en-US" sz="3200" dirty="0"/>
              <a:t>that define useful relationships between entities of the design (</a:t>
            </a:r>
            <a:r>
              <a:rPr lang="en-US" sz="3200" dirty="0" smtClean="0"/>
              <a:t>or suggest </a:t>
            </a:r>
            <a:r>
              <a:rPr lang="en-US" sz="3200" dirty="0"/>
              <a:t>entities and relationships not currently present that </a:t>
            </a:r>
            <a:r>
              <a:rPr lang="en-US" sz="3200" dirty="0" smtClean="0"/>
              <a:t>would benefit </a:t>
            </a:r>
            <a:r>
              <a:rPr lang="en-US" sz="3200" dirty="0"/>
              <a:t>the design)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Add </a:t>
            </a:r>
            <a:r>
              <a:rPr lang="en-US" sz="3200" dirty="0"/>
              <a:t>them to the design, thus updating the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Repeat</a:t>
            </a:r>
            <a:r>
              <a:rPr lang="en-US" sz="3200" dirty="0"/>
              <a:t>, until no more entities and relationships are needed to solve </a:t>
            </a:r>
            <a:r>
              <a:rPr lang="en-US" sz="3200" dirty="0" smtClean="0"/>
              <a:t>the problem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7209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860" y="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</a:t>
            </a:r>
          </a:p>
          <a:p>
            <a:r>
              <a:rPr lang="en-US" sz="3200" dirty="0" smtClean="0"/>
              <a:t>Design </a:t>
            </a:r>
            <a:r>
              <a:rPr lang="en-US" sz="3200" dirty="0"/>
              <a:t>a system that aids a geologist in assigning ages to rock </a:t>
            </a:r>
            <a:r>
              <a:rPr lang="en-US" sz="3200" dirty="0" smtClean="0"/>
              <a:t>samples collected </a:t>
            </a:r>
            <a:r>
              <a:rPr lang="en-US" sz="3200" dirty="0"/>
              <a:t>from the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Context </a:t>
            </a:r>
            <a:r>
              <a:rPr lang="en-US" sz="3200" dirty="0"/>
              <a:t>Pattern: Desktop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Leads </a:t>
            </a:r>
            <a:r>
              <a:rPr lang="en-US" sz="3200" dirty="0"/>
              <a:t>to: Model-View-Controller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Model </a:t>
            </a:r>
            <a:r>
              <a:rPr lang="en-US" sz="3200" dirty="0"/>
              <a:t>Leads to: Database of Rock Samples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View </a:t>
            </a:r>
            <a:r>
              <a:rPr lang="en-US" sz="3200" dirty="0"/>
              <a:t>Leads to: Collection Browser and Operations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Controller</a:t>
            </a:r>
            <a:r>
              <a:rPr lang="en-US" sz="3200" dirty="0"/>
              <a:t>: Set of “glue” objects that invoke operations on </a:t>
            </a:r>
            <a:r>
              <a:rPr lang="en-US" sz="3200" dirty="0" smtClean="0"/>
              <a:t>selected samples</a:t>
            </a:r>
            <a:r>
              <a:rPr lang="en-US" sz="3200" dirty="0"/>
              <a:t>, updates database, displays results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7658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Review of CAD/CAM 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79512" y="4221088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Design software that translates CAD designs that </a:t>
            </a:r>
            <a:r>
              <a:rPr lang="en-US" dirty="0" smtClean="0"/>
              <a:t>use the </a:t>
            </a:r>
            <a:r>
              <a:rPr lang="en-US" dirty="0"/>
              <a:t>parts above into instructions for a machine </a:t>
            </a:r>
            <a:r>
              <a:rPr lang="en-US" dirty="0" smtClean="0"/>
              <a:t>that punches </a:t>
            </a:r>
            <a:r>
              <a:rPr lang="en-US" dirty="0"/>
              <a:t>the actual part out of sheet metal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57816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438275"/>
            <a:ext cx="58959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416" y="8554"/>
            <a:ext cx="91215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System Overview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2137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1285</Words>
  <Application>Microsoft Office PowerPoint</Application>
  <PresentationFormat>On-screen Show (4:3)</PresentationFormat>
  <Paragraphs>159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68</cp:revision>
  <dcterms:created xsi:type="dcterms:W3CDTF">2015-01-04T08:11:00Z</dcterms:created>
  <dcterms:modified xsi:type="dcterms:W3CDTF">2016-03-20T16:41:31Z</dcterms:modified>
</cp:coreProperties>
</file>