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97" r:id="rId3"/>
    <p:sldId id="298" r:id="rId4"/>
    <p:sldId id="303" r:id="rId5"/>
    <p:sldId id="304" r:id="rId6"/>
    <p:sldId id="300" r:id="rId7"/>
    <p:sldId id="306" r:id="rId8"/>
    <p:sldId id="305" r:id="rId9"/>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FEB"/>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EAAFD-D35A-46C4-A3CD-5236ECD9253C}" type="datetimeFigureOut">
              <a:rPr lang="th-TH" smtClean="0"/>
              <a:t>13/02/61</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690A76-9179-4446-95F7-80A358F70C22}" type="slidenum">
              <a:rPr lang="th-TH" smtClean="0"/>
              <a:t>‹#›</a:t>
            </a:fld>
            <a:endParaRPr lang="th-TH"/>
          </a:p>
        </p:txBody>
      </p:sp>
    </p:spTree>
    <p:extLst>
      <p:ext uri="{BB962C8B-B14F-4D97-AF65-F5344CB8AC3E}">
        <p14:creationId xmlns:p14="http://schemas.microsoft.com/office/powerpoint/2010/main" val="3870108708"/>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36F6B172-1E45-4EAB-A57A-08A359D18A2C}" type="datetime1">
              <a:rPr lang="th-TH" smtClean="0"/>
              <a:t>13/02/61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70371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0E238DDC-457B-43C0-89D5-3AD83CE9E321}" type="datetime1">
              <a:rPr lang="th-TH" smtClean="0"/>
              <a:t>13/02/61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2265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B1D70620-1AA0-4DF3-95A6-C505D0F2E7C7}" type="datetime1">
              <a:rPr lang="th-TH" smtClean="0"/>
              <a:t>13/02/61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105837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4B3AAA24-29DD-4A8C-8B4E-F951DDEEB859}" type="datetime1">
              <a:rPr lang="th-TH" smtClean="0"/>
              <a:t>13/02/61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34975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736850-3C50-4635-A053-C73C2063B7A5}" type="datetime1">
              <a:rPr lang="th-TH" smtClean="0"/>
              <a:t>13/02/61</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34905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4C5171FD-8B5E-40C8-9CD9-D2B5BE82BA2F}" type="datetime1">
              <a:rPr lang="th-TH" smtClean="0"/>
              <a:t>13/02/61</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51504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914FC2CD-5ADB-437B-8389-01D4955C5BFE}" type="datetime1">
              <a:rPr lang="th-TH" smtClean="0"/>
              <a:t>13/02/61</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414034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39D5694C-1930-4BA8-8E49-375DCA936F44}" type="datetime1">
              <a:rPr lang="th-TH" smtClean="0"/>
              <a:t>13/02/61</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155683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F20FB-8F97-4A63-A3F3-B1FBB6AD2BD7}" type="datetime1">
              <a:rPr lang="th-TH" smtClean="0"/>
              <a:t>13/02/61</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403561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79853-3528-4111-9E35-37E933C5C532}" type="datetime1">
              <a:rPr lang="th-TH" smtClean="0"/>
              <a:t>13/02/61</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83963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0B9B79-B39F-47BF-AA92-85EB8F71FD90}" type="datetime1">
              <a:rPr lang="th-TH" smtClean="0"/>
              <a:t>13/02/61</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60260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3C930-A493-4C92-9113-E553C48B311C}" type="datetime1">
              <a:rPr lang="th-TH" smtClean="0"/>
              <a:t>13/02/61</a:t>
            </a:fld>
            <a:endParaRPr lang="th-T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E04EE-1C18-47D6-9A06-42DFFBAB94ED}" type="slidenum">
              <a:rPr lang="th-TH" smtClean="0"/>
              <a:t>‹#›</a:t>
            </a:fld>
            <a:endParaRPr lang="th-TH"/>
          </a:p>
        </p:txBody>
      </p:sp>
    </p:spTree>
    <p:extLst>
      <p:ext uri="{BB962C8B-B14F-4D97-AF65-F5344CB8AC3E}">
        <p14:creationId xmlns:p14="http://schemas.microsoft.com/office/powerpoint/2010/main" val="281889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Software Design and Architecture</a:t>
            </a:r>
            <a:endParaRPr lang="th-TH" sz="4000" dirty="0"/>
          </a:p>
        </p:txBody>
      </p:sp>
      <p:sp>
        <p:nvSpPr>
          <p:cNvPr id="3" name="Subtitle 2"/>
          <p:cNvSpPr>
            <a:spLocks noGrp="1"/>
          </p:cNvSpPr>
          <p:nvPr>
            <p:ph type="subTitle" idx="1"/>
          </p:nvPr>
        </p:nvSpPr>
        <p:spPr>
          <a:xfrm>
            <a:off x="1115616" y="3886200"/>
            <a:ext cx="6984776" cy="1752600"/>
          </a:xfrm>
        </p:spPr>
        <p:txBody>
          <a:bodyPr>
            <a:normAutofit/>
          </a:bodyPr>
          <a:lstStyle/>
          <a:p>
            <a:r>
              <a:rPr lang="en-US" dirty="0" smtClean="0"/>
              <a:t>Project 1: </a:t>
            </a:r>
          </a:p>
          <a:p>
            <a:r>
              <a:rPr lang="en-US" dirty="0" smtClean="0"/>
              <a:t>In-Memory </a:t>
            </a:r>
            <a:r>
              <a:rPr lang="en-US" dirty="0"/>
              <a:t>Database with </a:t>
            </a:r>
            <a:r>
              <a:rPr lang="en-US" dirty="0" smtClean="0"/>
              <a:t>Persistence</a:t>
            </a:r>
            <a:endParaRPr lang="en-US" dirty="0"/>
          </a:p>
          <a:p>
            <a:endParaRPr lang="en-US" dirty="0"/>
          </a:p>
        </p:txBody>
      </p:sp>
    </p:spTree>
    <p:extLst>
      <p:ext uri="{BB962C8B-B14F-4D97-AF65-F5344CB8AC3E}">
        <p14:creationId xmlns:p14="http://schemas.microsoft.com/office/powerpoint/2010/main" val="427408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2</a:t>
            </a:fld>
            <a:endParaRPr lang="th-TH"/>
          </a:p>
        </p:txBody>
      </p:sp>
      <p:sp>
        <p:nvSpPr>
          <p:cNvPr id="4" name="Rectangle 3"/>
          <p:cNvSpPr/>
          <p:nvPr/>
        </p:nvSpPr>
        <p:spPr>
          <a:xfrm>
            <a:off x="9453" y="43136"/>
            <a:ext cx="8784976" cy="5693866"/>
          </a:xfrm>
          <a:prstGeom prst="rect">
            <a:avLst/>
          </a:prstGeom>
        </p:spPr>
        <p:txBody>
          <a:bodyPr wrap="square">
            <a:spAutoFit/>
          </a:bodyPr>
          <a:lstStyle/>
          <a:p>
            <a:pPr marL="342900" lvl="0" indent="-342900">
              <a:spcAft>
                <a:spcPts val="0"/>
              </a:spcAft>
              <a:buFont typeface="+mj-lt"/>
              <a:buAutoNum type="arabicPeriod"/>
            </a:pPr>
            <a:r>
              <a:rPr lang="en-US" dirty="0">
                <a:solidFill>
                  <a:srgbClr val="000000"/>
                </a:solidFill>
                <a:latin typeface="Times New Roman"/>
                <a:ea typeface="Calibri"/>
                <a:cs typeface="Times New Roman"/>
              </a:rPr>
              <a:t>We will create an in-memory database for a </a:t>
            </a:r>
            <a:r>
              <a:rPr lang="en-US" dirty="0" smtClean="0">
                <a:solidFill>
                  <a:srgbClr val="000000"/>
                </a:solidFill>
                <a:latin typeface="Times New Roman"/>
                <a:ea typeface="Calibri"/>
                <a:cs typeface="Times New Roman"/>
              </a:rPr>
              <a:t>book </a:t>
            </a:r>
            <a:r>
              <a:rPr lang="en-US" dirty="0">
                <a:solidFill>
                  <a:srgbClr val="000000"/>
                </a:solidFill>
                <a:latin typeface="Times New Roman"/>
                <a:ea typeface="Calibri"/>
                <a:cs typeface="Times New Roman"/>
              </a:rPr>
              <a:t>store inventory. The </a:t>
            </a:r>
            <a:r>
              <a:rPr lang="en-US" dirty="0" smtClean="0">
                <a:solidFill>
                  <a:srgbClr val="000000"/>
                </a:solidFill>
                <a:latin typeface="Times New Roman"/>
                <a:ea typeface="Calibri"/>
                <a:cs typeface="Times New Roman"/>
              </a:rPr>
              <a:t>book </a:t>
            </a:r>
            <a:r>
              <a:rPr lang="en-US" dirty="0" smtClean="0">
                <a:solidFill>
                  <a:srgbClr val="000000"/>
                </a:solidFill>
                <a:latin typeface="Times New Roman"/>
                <a:ea typeface="Calibri"/>
                <a:cs typeface="Times New Roman"/>
              </a:rPr>
              <a:t>store </a:t>
            </a:r>
            <a:r>
              <a:rPr lang="en-US" dirty="0">
                <a:solidFill>
                  <a:srgbClr val="000000"/>
                </a:solidFill>
                <a:latin typeface="Times New Roman"/>
                <a:ea typeface="Calibri"/>
                <a:cs typeface="Times New Roman"/>
              </a:rPr>
              <a:t>sells </a:t>
            </a:r>
            <a:r>
              <a:rPr lang="en-US" dirty="0" smtClean="0">
                <a:solidFill>
                  <a:srgbClr val="000000"/>
                </a:solidFill>
                <a:latin typeface="Times New Roman"/>
                <a:ea typeface="Calibri"/>
                <a:cs typeface="Times New Roman"/>
              </a:rPr>
              <a:t>books</a:t>
            </a:r>
            <a:r>
              <a:rPr lang="en-US" dirty="0">
                <a:solidFill>
                  <a:srgbClr val="000000"/>
                </a:solidFill>
                <a:latin typeface="Times New Roman"/>
                <a:ea typeface="Calibri"/>
                <a:cs typeface="Times New Roman"/>
              </a:rPr>
              <a:t>. Each </a:t>
            </a:r>
            <a:r>
              <a:rPr lang="en-US" dirty="0" smtClean="0">
                <a:solidFill>
                  <a:srgbClr val="000000"/>
                </a:solidFill>
                <a:latin typeface="Times New Roman"/>
                <a:ea typeface="Calibri"/>
                <a:cs typeface="Times New Roman"/>
              </a:rPr>
              <a:t>book </a:t>
            </a:r>
            <a:r>
              <a:rPr lang="en-US" dirty="0">
                <a:solidFill>
                  <a:srgbClr val="000000"/>
                </a:solidFill>
                <a:latin typeface="Times New Roman"/>
                <a:ea typeface="Calibri"/>
                <a:cs typeface="Times New Roman"/>
              </a:rPr>
              <a:t>has a name, price, unique id and a quantity. The store uses sequential integers for unique ids. We need to be able to</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Add new </a:t>
            </a:r>
            <a:r>
              <a:rPr lang="en-US" dirty="0" smtClean="0">
                <a:solidFill>
                  <a:srgbClr val="000000"/>
                </a:solidFill>
                <a:latin typeface="Times New Roman"/>
                <a:ea typeface="Calibri"/>
                <a:cs typeface="Times New Roman"/>
              </a:rPr>
              <a:t>books</a:t>
            </a:r>
            <a:r>
              <a:rPr lang="en-US" dirty="0">
                <a:solidFill>
                  <a:srgbClr val="000000"/>
                </a:solidFill>
                <a:latin typeface="Times New Roman"/>
                <a:ea typeface="Calibri"/>
                <a:cs typeface="Times New Roman"/>
              </a:rPr>
              <a:t>.</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Sell a </a:t>
            </a:r>
            <a:r>
              <a:rPr lang="en-US" dirty="0" smtClean="0">
                <a:solidFill>
                  <a:srgbClr val="000000"/>
                </a:solidFill>
                <a:latin typeface="Times New Roman"/>
                <a:ea typeface="Calibri"/>
                <a:cs typeface="Times New Roman"/>
              </a:rPr>
              <a:t>book </a:t>
            </a:r>
            <a:r>
              <a:rPr lang="en-US" dirty="0">
                <a:solidFill>
                  <a:srgbClr val="000000"/>
                </a:solidFill>
                <a:latin typeface="Times New Roman"/>
                <a:ea typeface="Calibri"/>
                <a:cs typeface="Times New Roman"/>
              </a:rPr>
              <a:t>in the inventory.</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Add new copies of existing </a:t>
            </a:r>
            <a:r>
              <a:rPr lang="en-US" dirty="0" smtClean="0">
                <a:solidFill>
                  <a:srgbClr val="000000"/>
                </a:solidFill>
                <a:latin typeface="Times New Roman"/>
                <a:ea typeface="Calibri"/>
                <a:cs typeface="Times New Roman"/>
              </a:rPr>
              <a:t>books</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Change the price of a </a:t>
            </a:r>
            <a:r>
              <a:rPr lang="en-US" dirty="0" smtClean="0">
                <a:solidFill>
                  <a:srgbClr val="000000"/>
                </a:solidFill>
                <a:latin typeface="Times New Roman"/>
                <a:ea typeface="Calibri"/>
                <a:cs typeface="Times New Roman"/>
              </a:rPr>
              <a:t>book</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Find the price and/or quantity of a </a:t>
            </a:r>
            <a:r>
              <a:rPr lang="en-US" dirty="0" smtClean="0">
                <a:solidFill>
                  <a:srgbClr val="000000"/>
                </a:solidFill>
                <a:latin typeface="Times New Roman"/>
                <a:ea typeface="Calibri"/>
                <a:cs typeface="Times New Roman"/>
              </a:rPr>
              <a:t>book </a:t>
            </a:r>
            <a:r>
              <a:rPr lang="en-US" dirty="0">
                <a:solidFill>
                  <a:srgbClr val="000000"/>
                </a:solidFill>
                <a:latin typeface="Times New Roman"/>
                <a:ea typeface="Calibri"/>
                <a:cs typeface="Times New Roman"/>
              </a:rPr>
              <a:t>by either name or id.</a:t>
            </a:r>
            <a:endParaRPr lang="en-US" dirty="0">
              <a:latin typeface="Times New Roman"/>
              <a:ea typeface="Times New Roman"/>
              <a:cs typeface="Angsana New"/>
            </a:endParaRPr>
          </a:p>
          <a:p>
            <a:pPr marL="228600">
              <a:spcAft>
                <a:spcPts val="0"/>
              </a:spcAft>
            </a:pPr>
            <a:endParaRPr lang="en-US" dirty="0" smtClean="0">
              <a:solidFill>
                <a:srgbClr val="000000"/>
              </a:solidFill>
              <a:latin typeface="Times New Roman"/>
              <a:ea typeface="Calibri"/>
              <a:cs typeface="Times New Roman"/>
            </a:endParaRPr>
          </a:p>
          <a:p>
            <a:pPr marL="228600">
              <a:spcAft>
                <a:spcPts val="0"/>
              </a:spcAft>
            </a:pPr>
            <a:r>
              <a:rPr lang="en-US" dirty="0" smtClean="0">
                <a:solidFill>
                  <a:srgbClr val="000000"/>
                </a:solidFill>
                <a:latin typeface="Times New Roman"/>
                <a:ea typeface="Calibri"/>
                <a:cs typeface="Times New Roman"/>
              </a:rPr>
              <a:t>Create </a:t>
            </a:r>
            <a:r>
              <a:rPr lang="en-US" dirty="0">
                <a:solidFill>
                  <a:srgbClr val="000000"/>
                </a:solidFill>
                <a:latin typeface="Times New Roman"/>
                <a:ea typeface="Calibri"/>
                <a:cs typeface="Times New Roman"/>
              </a:rPr>
              <a:t>an Inventory </a:t>
            </a:r>
            <a:r>
              <a:rPr lang="en-US" dirty="0" smtClean="0">
                <a:latin typeface="Times New Roman"/>
                <a:ea typeface="Calibri"/>
                <a:cs typeface="Times New Roman"/>
              </a:rPr>
              <a:t>class to </a:t>
            </a:r>
            <a:r>
              <a:rPr lang="en-US" dirty="0">
                <a:latin typeface="Times New Roman"/>
                <a:ea typeface="Calibri"/>
                <a:cs typeface="Times New Roman"/>
              </a:rPr>
              <a:t>keep track of the store inventory</a:t>
            </a:r>
            <a:r>
              <a:rPr lang="en-US" dirty="0" smtClean="0">
                <a:latin typeface="Times New Roman"/>
                <a:ea typeface="Calibri"/>
                <a:cs typeface="Times New Roman"/>
              </a:rPr>
              <a:t>.</a:t>
            </a:r>
            <a:endParaRPr lang="en-US" dirty="0">
              <a:latin typeface="Times New Roman"/>
              <a:ea typeface="Times New Roman"/>
              <a:cs typeface="Angsana New"/>
            </a:endParaRPr>
          </a:p>
        </p:txBody>
      </p:sp>
    </p:spTree>
    <p:extLst>
      <p:ext uri="{BB962C8B-B14F-4D97-AF65-F5344CB8AC3E}">
        <p14:creationId xmlns:p14="http://schemas.microsoft.com/office/powerpoint/2010/main" val="3177582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3</a:t>
            </a:fld>
            <a:endParaRPr lang="th-TH"/>
          </a:p>
        </p:txBody>
      </p:sp>
      <p:sp>
        <p:nvSpPr>
          <p:cNvPr id="4" name="Rectangle 3"/>
          <p:cNvSpPr/>
          <p:nvPr/>
        </p:nvSpPr>
        <p:spPr>
          <a:xfrm>
            <a:off x="9453" y="43136"/>
            <a:ext cx="8784976" cy="3108543"/>
          </a:xfrm>
          <a:prstGeom prst="rect">
            <a:avLst/>
          </a:prstGeom>
        </p:spPr>
        <p:txBody>
          <a:bodyPr wrap="square">
            <a:spAutoFit/>
          </a:bodyPr>
          <a:lstStyle/>
          <a:p>
            <a:pPr lvl="0">
              <a:spcAft>
                <a:spcPts val="0"/>
              </a:spcAft>
            </a:pPr>
            <a:r>
              <a:rPr lang="en-US" dirty="0" smtClean="0">
                <a:solidFill>
                  <a:srgbClr val="000000"/>
                </a:solidFill>
                <a:latin typeface="Times New Roman"/>
                <a:ea typeface="Calibri"/>
                <a:cs typeface="Times New Roman"/>
              </a:rPr>
              <a:t>2. Use </a:t>
            </a:r>
            <a:r>
              <a:rPr lang="en-US" dirty="0">
                <a:solidFill>
                  <a:srgbClr val="000000"/>
                </a:solidFill>
                <a:latin typeface="Times New Roman"/>
                <a:ea typeface="Calibri"/>
                <a:cs typeface="Times New Roman"/>
              </a:rPr>
              <a:t>the </a:t>
            </a:r>
            <a:r>
              <a:rPr lang="en-US" b="1" dirty="0">
                <a:solidFill>
                  <a:srgbClr val="FF0000"/>
                </a:solidFill>
                <a:latin typeface="Times New Roman"/>
                <a:ea typeface="Calibri"/>
                <a:cs typeface="Times New Roman"/>
              </a:rPr>
              <a:t>memento pattern </a:t>
            </a:r>
            <a:r>
              <a:rPr lang="en-US" dirty="0">
                <a:solidFill>
                  <a:srgbClr val="000000"/>
                </a:solidFill>
                <a:latin typeface="Times New Roman"/>
                <a:ea typeface="Calibri"/>
                <a:cs typeface="Times New Roman"/>
              </a:rPr>
              <a:t>to </a:t>
            </a:r>
            <a:r>
              <a:rPr lang="en-US" dirty="0">
                <a:solidFill>
                  <a:srgbClr val="FF0000"/>
                </a:solidFill>
                <a:latin typeface="Times New Roman"/>
                <a:ea typeface="Calibri"/>
                <a:cs typeface="Times New Roman"/>
              </a:rPr>
              <a:t>copy the data </a:t>
            </a:r>
            <a:r>
              <a:rPr lang="en-US" dirty="0">
                <a:solidFill>
                  <a:srgbClr val="000000"/>
                </a:solidFill>
                <a:latin typeface="Times New Roman"/>
                <a:ea typeface="Calibri"/>
                <a:cs typeface="Times New Roman"/>
              </a:rPr>
              <a:t>in an Inventory object. Make the memento serializable so it can be saved in a file. Given an Inventory object and a memento you can restore the Inventory object to a previous state. </a:t>
            </a:r>
            <a:r>
              <a:rPr lang="en-US" dirty="0" smtClean="0">
                <a:solidFill>
                  <a:srgbClr val="000000"/>
                </a:solidFill>
                <a:latin typeface="Times New Roman"/>
                <a:ea typeface="Calibri"/>
                <a:cs typeface="Times New Roman"/>
              </a:rPr>
              <a:t> </a:t>
            </a:r>
          </a:p>
          <a:p>
            <a:pPr lvl="0">
              <a:spcAft>
                <a:spcPts val="0"/>
              </a:spcAft>
            </a:pPr>
            <a:endParaRPr lang="en-US" dirty="0">
              <a:solidFill>
                <a:srgbClr val="000000"/>
              </a:solidFill>
              <a:latin typeface="Times New Roman"/>
              <a:ea typeface="Calibri"/>
              <a:cs typeface="Times New Roman"/>
            </a:endParaRPr>
          </a:p>
          <a:p>
            <a:pPr lvl="0">
              <a:spcAft>
                <a:spcPts val="0"/>
              </a:spcAft>
            </a:pPr>
            <a:r>
              <a:rPr lang="en-US" dirty="0">
                <a:solidFill>
                  <a:srgbClr val="000000"/>
                </a:solidFill>
                <a:latin typeface="Times New Roman"/>
                <a:ea typeface="Calibri"/>
                <a:cs typeface="Times New Roman"/>
              </a:rPr>
              <a:t>So now we can periodically create and save a memento of the Inventory object. </a:t>
            </a:r>
            <a:r>
              <a:rPr lang="en-US" dirty="0" smtClean="0">
                <a:solidFill>
                  <a:srgbClr val="000000"/>
                </a:solidFill>
                <a:latin typeface="Times New Roman"/>
                <a:ea typeface="Calibri"/>
                <a:cs typeface="Times New Roman"/>
              </a:rPr>
              <a:t> </a:t>
            </a:r>
            <a:endParaRPr lang="en-US" dirty="0">
              <a:solidFill>
                <a:srgbClr val="000000"/>
              </a:solidFill>
              <a:latin typeface="Times New Roman"/>
              <a:ea typeface="Calibri"/>
              <a:cs typeface="Times New Roman"/>
            </a:endParaRPr>
          </a:p>
        </p:txBody>
      </p:sp>
    </p:spTree>
    <p:extLst>
      <p:ext uri="{BB962C8B-B14F-4D97-AF65-F5344CB8AC3E}">
        <p14:creationId xmlns:p14="http://schemas.microsoft.com/office/powerpoint/2010/main" val="590557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4</a:t>
            </a:fld>
            <a:endParaRPr lang="th-TH"/>
          </a:p>
        </p:txBody>
      </p:sp>
      <p:sp>
        <p:nvSpPr>
          <p:cNvPr id="3" name="Rectangle 2"/>
          <p:cNvSpPr/>
          <p:nvPr/>
        </p:nvSpPr>
        <p:spPr>
          <a:xfrm>
            <a:off x="251520" y="116632"/>
            <a:ext cx="8640960" cy="1569660"/>
          </a:xfrm>
          <a:prstGeom prst="rect">
            <a:avLst/>
          </a:prstGeom>
        </p:spPr>
        <p:txBody>
          <a:bodyPr wrap="square">
            <a:spAutoFit/>
          </a:bodyPr>
          <a:lstStyle/>
          <a:p>
            <a:pPr algn="ctr"/>
            <a:r>
              <a:rPr lang="en-US" sz="4000" b="1" dirty="0" smtClean="0"/>
              <a:t>Memento Pattern</a:t>
            </a:r>
          </a:p>
          <a:p>
            <a:r>
              <a:rPr lang="en-US" dirty="0" smtClean="0"/>
              <a:t>It captures </a:t>
            </a:r>
            <a:r>
              <a:rPr lang="en-US" dirty="0"/>
              <a:t>and externalize an object's internal state so that the object can be restored to this state.</a:t>
            </a:r>
            <a:endParaRPr lang="th-TH" dirty="0"/>
          </a:p>
        </p:txBody>
      </p:sp>
      <p:pic>
        <p:nvPicPr>
          <p:cNvPr id="1026"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86292"/>
            <a:ext cx="6753225" cy="22002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5760" y="3886568"/>
            <a:ext cx="8892480" cy="2677656"/>
          </a:xfrm>
          <a:prstGeom prst="rect">
            <a:avLst/>
          </a:prstGeom>
          <a:solidFill>
            <a:srgbClr val="FFC000"/>
          </a:solidFill>
        </p:spPr>
        <p:txBody>
          <a:bodyPr wrap="square">
            <a:spAutoFit/>
          </a:bodyPr>
          <a:lstStyle/>
          <a:p>
            <a:r>
              <a:rPr lang="en-US" b="1" dirty="0"/>
              <a:t>Originator</a:t>
            </a:r>
          </a:p>
          <a:p>
            <a:pPr marL="457200" indent="-457200">
              <a:buFont typeface="Arial" panose="020B0604020202020204" pitchFamily="34" charset="0"/>
              <a:buChar char="•"/>
            </a:pPr>
            <a:r>
              <a:rPr lang="en-US" dirty="0" smtClean="0"/>
              <a:t>The </a:t>
            </a:r>
            <a:r>
              <a:rPr lang="en-US" dirty="0"/>
              <a:t>‘thing’ that ‘changes’</a:t>
            </a:r>
          </a:p>
          <a:p>
            <a:r>
              <a:rPr lang="en-US" b="1" dirty="0" smtClean="0"/>
              <a:t>Caretaker</a:t>
            </a:r>
            <a:endParaRPr lang="en-US" b="1" dirty="0"/>
          </a:p>
          <a:p>
            <a:pPr marL="457200" indent="-457200">
              <a:buFont typeface="Arial" panose="020B0604020202020204" pitchFamily="34" charset="0"/>
              <a:buChar char="•"/>
            </a:pPr>
            <a:r>
              <a:rPr lang="en-US" dirty="0" smtClean="0"/>
              <a:t>The </a:t>
            </a:r>
            <a:r>
              <a:rPr lang="en-US" dirty="0"/>
              <a:t>‘thing’ that changes the originator</a:t>
            </a:r>
          </a:p>
          <a:p>
            <a:r>
              <a:rPr lang="en-US" b="1" dirty="0" smtClean="0"/>
              <a:t>Memento</a:t>
            </a:r>
            <a:endParaRPr lang="en-US" b="1" dirty="0"/>
          </a:p>
          <a:p>
            <a:pPr marL="457200" indent="-457200">
              <a:buFont typeface="Arial" panose="020B0604020202020204" pitchFamily="34" charset="0"/>
              <a:buChar char="•"/>
            </a:pPr>
            <a:r>
              <a:rPr lang="en-US" dirty="0" smtClean="0"/>
              <a:t>The </a:t>
            </a:r>
            <a:r>
              <a:rPr lang="en-US" dirty="0"/>
              <a:t>state of the originator before the change</a:t>
            </a:r>
            <a:endParaRPr lang="th-TH" dirty="0"/>
          </a:p>
        </p:txBody>
      </p:sp>
    </p:spTree>
    <p:extLst>
      <p:ext uri="{BB962C8B-B14F-4D97-AF65-F5344CB8AC3E}">
        <p14:creationId xmlns:p14="http://schemas.microsoft.com/office/powerpoint/2010/main" val="64687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5</a:t>
            </a:fld>
            <a:endParaRPr lang="th-TH"/>
          </a:p>
        </p:txBody>
      </p:sp>
      <p:sp>
        <p:nvSpPr>
          <p:cNvPr id="3" name="Rectangle 2"/>
          <p:cNvSpPr/>
          <p:nvPr/>
        </p:nvSpPr>
        <p:spPr>
          <a:xfrm>
            <a:off x="0" y="18112"/>
            <a:ext cx="4427984" cy="3754874"/>
          </a:xfrm>
          <a:prstGeom prst="rect">
            <a:avLst/>
          </a:prstGeom>
          <a:solidFill>
            <a:srgbClr val="FFFF00"/>
          </a:solidFill>
        </p:spPr>
        <p:txBody>
          <a:bodyPr wrap="square">
            <a:spAutoFit/>
          </a:bodyPr>
          <a:lstStyle/>
          <a:p>
            <a:r>
              <a:rPr lang="en-US" sz="1400" dirty="0"/>
              <a:t>public class Originator {</a:t>
            </a:r>
            <a:br>
              <a:rPr lang="en-US" sz="1400" dirty="0"/>
            </a:br>
            <a:r>
              <a:rPr lang="en-US" sz="1400" dirty="0"/>
              <a:t>   private String state</a:t>
            </a:r>
            <a:r>
              <a:rPr lang="en-US" sz="1400" dirty="0" smtClean="0"/>
              <a:t>;</a:t>
            </a:r>
            <a:r>
              <a:rPr lang="en-US" sz="1400" dirty="0"/>
              <a:t/>
            </a:r>
            <a:br>
              <a:rPr lang="en-US" sz="1400" dirty="0"/>
            </a:br>
            <a:r>
              <a:rPr lang="en-US" sz="1400" dirty="0"/>
              <a:t>   public void </a:t>
            </a:r>
            <a:r>
              <a:rPr lang="en-US" sz="1400" dirty="0" err="1"/>
              <a:t>setState</a:t>
            </a:r>
            <a:r>
              <a:rPr lang="en-US" sz="1400" dirty="0"/>
              <a:t>(String state){</a:t>
            </a:r>
            <a:br>
              <a:rPr lang="en-US" sz="1400" dirty="0"/>
            </a:br>
            <a:r>
              <a:rPr lang="en-US" sz="1400" dirty="0"/>
              <a:t>      </a:t>
            </a:r>
            <a:r>
              <a:rPr lang="en-US" sz="1400" dirty="0" err="1"/>
              <a:t>this.state</a:t>
            </a:r>
            <a:r>
              <a:rPr lang="en-US" sz="1400" dirty="0"/>
              <a:t> = state;</a:t>
            </a:r>
            <a:br>
              <a:rPr lang="en-US" sz="1400" dirty="0"/>
            </a:br>
            <a:r>
              <a:rPr lang="en-US" sz="1400" dirty="0"/>
              <a:t>   </a:t>
            </a:r>
            <a:r>
              <a:rPr lang="en-US" sz="1400" dirty="0" smtClean="0"/>
              <a:t>}</a:t>
            </a:r>
            <a:r>
              <a:rPr lang="en-US" sz="1400" dirty="0"/>
              <a:t/>
            </a:r>
            <a:br>
              <a:rPr lang="en-US" sz="1400" dirty="0"/>
            </a:br>
            <a:r>
              <a:rPr lang="en-US" sz="1400" dirty="0"/>
              <a:t>   public String </a:t>
            </a:r>
            <a:r>
              <a:rPr lang="en-US" sz="1400" dirty="0" err="1"/>
              <a:t>getState</a:t>
            </a:r>
            <a:r>
              <a:rPr lang="en-US" sz="1400" dirty="0"/>
              <a:t>(){</a:t>
            </a:r>
            <a:br>
              <a:rPr lang="en-US" sz="1400" dirty="0"/>
            </a:br>
            <a:r>
              <a:rPr lang="en-US" sz="1400" dirty="0"/>
              <a:t>      return state;</a:t>
            </a:r>
            <a:br>
              <a:rPr lang="en-US" sz="1400" dirty="0"/>
            </a:br>
            <a:r>
              <a:rPr lang="en-US" sz="1400" dirty="0"/>
              <a:t>   </a:t>
            </a:r>
            <a:r>
              <a:rPr lang="en-US" sz="1400" dirty="0" smtClean="0"/>
              <a:t>}</a:t>
            </a:r>
            <a:r>
              <a:rPr lang="en-US" sz="1400" dirty="0"/>
              <a:t/>
            </a:r>
            <a:br>
              <a:rPr lang="en-US" sz="1400" dirty="0"/>
            </a:br>
            <a:r>
              <a:rPr lang="en-US" sz="1400" dirty="0"/>
              <a:t>   public Memento </a:t>
            </a:r>
            <a:r>
              <a:rPr lang="en-US" sz="1400" dirty="0" err="1"/>
              <a:t>createMemento</a:t>
            </a:r>
            <a:r>
              <a:rPr lang="en-US" sz="1400" dirty="0"/>
              <a:t>(){           // return a snapshot</a:t>
            </a:r>
            <a:br>
              <a:rPr lang="en-US" sz="1400" dirty="0"/>
            </a:br>
            <a:r>
              <a:rPr lang="en-US" sz="1400" dirty="0"/>
              <a:t>      return new Memento(state);</a:t>
            </a:r>
            <a:br>
              <a:rPr lang="en-US" sz="1400" dirty="0"/>
            </a:br>
            <a:r>
              <a:rPr lang="en-US" sz="1400" dirty="0"/>
              <a:t>   </a:t>
            </a:r>
            <a:r>
              <a:rPr lang="en-US" sz="1400" dirty="0" smtClean="0"/>
              <a:t>}</a:t>
            </a:r>
            <a:r>
              <a:rPr lang="en-US" sz="1400" dirty="0"/>
              <a:t/>
            </a:r>
            <a:br>
              <a:rPr lang="en-US" sz="1400" dirty="0"/>
            </a:br>
            <a:r>
              <a:rPr lang="en-US" sz="1400" dirty="0"/>
              <a:t>   public void </a:t>
            </a:r>
            <a:r>
              <a:rPr lang="en-US" sz="1400" dirty="0" err="1"/>
              <a:t>setMemento</a:t>
            </a:r>
            <a:r>
              <a:rPr lang="en-US" sz="1400" dirty="0"/>
              <a:t>(Memento Memento){  // restore from a snapshot</a:t>
            </a:r>
            <a:br>
              <a:rPr lang="en-US" sz="1400" dirty="0"/>
            </a:br>
            <a:r>
              <a:rPr lang="en-US" sz="1400" dirty="0"/>
              <a:t>      state = </a:t>
            </a:r>
            <a:r>
              <a:rPr lang="en-US" sz="1400" dirty="0" err="1"/>
              <a:t>Memento.getState</a:t>
            </a:r>
            <a:r>
              <a:rPr lang="en-US" sz="1400" dirty="0"/>
              <a:t>();</a:t>
            </a:r>
            <a:br>
              <a:rPr lang="en-US" sz="1400" dirty="0"/>
            </a:br>
            <a:r>
              <a:rPr lang="en-US" sz="1400" dirty="0"/>
              <a:t>   }</a:t>
            </a:r>
            <a:br>
              <a:rPr lang="en-US" sz="1400" dirty="0"/>
            </a:br>
            <a:r>
              <a:rPr lang="en-US" sz="1400" dirty="0"/>
              <a:t>}</a:t>
            </a:r>
            <a:endParaRPr lang="th-TH" sz="1400" dirty="0"/>
          </a:p>
        </p:txBody>
      </p:sp>
      <p:sp>
        <p:nvSpPr>
          <p:cNvPr id="4" name="Rectangle 3"/>
          <p:cNvSpPr/>
          <p:nvPr/>
        </p:nvSpPr>
        <p:spPr>
          <a:xfrm>
            <a:off x="0" y="4077072"/>
            <a:ext cx="4427984" cy="2246769"/>
          </a:xfrm>
          <a:prstGeom prst="rect">
            <a:avLst/>
          </a:prstGeom>
          <a:solidFill>
            <a:srgbClr val="FFFF00"/>
          </a:solidFill>
        </p:spPr>
        <p:txBody>
          <a:bodyPr wrap="square">
            <a:spAutoFit/>
          </a:bodyPr>
          <a:lstStyle/>
          <a:p>
            <a:r>
              <a:rPr lang="en-US" sz="1400" dirty="0"/>
              <a:t>public class </a:t>
            </a:r>
            <a:r>
              <a:rPr lang="en-US" sz="1400" dirty="0" err="1"/>
              <a:t>CareTaker</a:t>
            </a:r>
            <a:r>
              <a:rPr lang="en-US" sz="1400" dirty="0"/>
              <a:t> {</a:t>
            </a:r>
            <a:br>
              <a:rPr lang="en-US" sz="1400" dirty="0"/>
            </a:br>
            <a:r>
              <a:rPr lang="en-US" sz="1400" dirty="0"/>
              <a:t>   private List&lt;Memento&gt; </a:t>
            </a:r>
            <a:r>
              <a:rPr lang="en-US" sz="1400" dirty="0" err="1"/>
              <a:t>mementoList</a:t>
            </a:r>
            <a:r>
              <a:rPr lang="en-US" sz="1400" dirty="0"/>
              <a:t> = new </a:t>
            </a:r>
            <a:r>
              <a:rPr lang="en-US" sz="1400" dirty="0" err="1"/>
              <a:t>ArrayList</a:t>
            </a:r>
            <a:r>
              <a:rPr lang="en-US" sz="1400" dirty="0"/>
              <a:t>&lt;Memento</a:t>
            </a:r>
            <a:r>
              <a:rPr lang="en-US" sz="1400" dirty="0" smtClean="0"/>
              <a:t>&gt;();</a:t>
            </a:r>
            <a:r>
              <a:rPr lang="en-US" sz="1400" dirty="0"/>
              <a:t/>
            </a:r>
            <a:br>
              <a:rPr lang="en-US" sz="1400" dirty="0"/>
            </a:br>
            <a:r>
              <a:rPr lang="en-US" sz="1400" dirty="0"/>
              <a:t>   public void add(Memento state){</a:t>
            </a:r>
            <a:br>
              <a:rPr lang="en-US" sz="1400" dirty="0"/>
            </a:br>
            <a:r>
              <a:rPr lang="en-US" sz="1400" dirty="0"/>
              <a:t>      </a:t>
            </a:r>
            <a:r>
              <a:rPr lang="en-US" sz="1400" dirty="0" err="1"/>
              <a:t>mementoList.add</a:t>
            </a:r>
            <a:r>
              <a:rPr lang="en-US" sz="1400" dirty="0"/>
              <a:t>(state);</a:t>
            </a:r>
            <a:br>
              <a:rPr lang="en-US" sz="1400" dirty="0"/>
            </a:br>
            <a:r>
              <a:rPr lang="en-US" sz="1400" dirty="0"/>
              <a:t>   </a:t>
            </a:r>
            <a:r>
              <a:rPr lang="en-US" sz="1400" dirty="0" smtClean="0"/>
              <a:t>}</a:t>
            </a:r>
            <a:r>
              <a:rPr lang="en-US" sz="1400" dirty="0"/>
              <a:t/>
            </a:r>
            <a:br>
              <a:rPr lang="en-US" sz="1400" dirty="0"/>
            </a:br>
            <a:r>
              <a:rPr lang="en-US" sz="1400" dirty="0"/>
              <a:t>   public Memento get(</a:t>
            </a:r>
            <a:r>
              <a:rPr lang="en-US" sz="1400" dirty="0" err="1"/>
              <a:t>int</a:t>
            </a:r>
            <a:r>
              <a:rPr lang="en-US" sz="1400" dirty="0"/>
              <a:t> index){</a:t>
            </a:r>
            <a:br>
              <a:rPr lang="en-US" sz="1400" dirty="0"/>
            </a:br>
            <a:r>
              <a:rPr lang="en-US" sz="1400" dirty="0"/>
              <a:t>      return </a:t>
            </a:r>
            <a:r>
              <a:rPr lang="en-US" sz="1400" dirty="0" err="1"/>
              <a:t>mementoList.get</a:t>
            </a:r>
            <a:r>
              <a:rPr lang="en-US" sz="1400" dirty="0"/>
              <a:t>(index);</a:t>
            </a:r>
            <a:br>
              <a:rPr lang="en-US" sz="1400" dirty="0"/>
            </a:br>
            <a:r>
              <a:rPr lang="en-US" sz="1400" dirty="0"/>
              <a:t>   }</a:t>
            </a:r>
            <a:br>
              <a:rPr lang="en-US" sz="1400" dirty="0"/>
            </a:br>
            <a:r>
              <a:rPr lang="en-US" sz="1400" dirty="0"/>
              <a:t>}</a:t>
            </a:r>
            <a:endParaRPr lang="th-TH" sz="1400" dirty="0"/>
          </a:p>
        </p:txBody>
      </p:sp>
      <p:sp>
        <p:nvSpPr>
          <p:cNvPr id="5" name="Rectangle 4"/>
          <p:cNvSpPr/>
          <p:nvPr/>
        </p:nvSpPr>
        <p:spPr>
          <a:xfrm>
            <a:off x="4572000" y="19747"/>
            <a:ext cx="4572000" cy="2031325"/>
          </a:xfrm>
          <a:prstGeom prst="rect">
            <a:avLst/>
          </a:prstGeom>
          <a:solidFill>
            <a:srgbClr val="FFFF00"/>
          </a:solidFill>
        </p:spPr>
        <p:txBody>
          <a:bodyPr>
            <a:spAutoFit/>
          </a:bodyPr>
          <a:lstStyle/>
          <a:p>
            <a:r>
              <a:rPr lang="en-US" sz="1400" dirty="0"/>
              <a:t>public class Memento {</a:t>
            </a:r>
            <a:br>
              <a:rPr lang="en-US" sz="1400" dirty="0"/>
            </a:br>
            <a:r>
              <a:rPr lang="en-US" sz="1400" dirty="0"/>
              <a:t>  private String state</a:t>
            </a:r>
            <a:r>
              <a:rPr lang="en-US" sz="1400" dirty="0" smtClean="0"/>
              <a:t>;</a:t>
            </a:r>
            <a:r>
              <a:rPr lang="en-US" sz="1400" dirty="0"/>
              <a:t/>
            </a:r>
            <a:br>
              <a:rPr lang="en-US" sz="1400" dirty="0"/>
            </a:br>
            <a:r>
              <a:rPr lang="en-US" sz="1400" dirty="0"/>
              <a:t>  public Memento(String state){</a:t>
            </a:r>
            <a:br>
              <a:rPr lang="en-US" sz="1400" dirty="0"/>
            </a:br>
            <a:r>
              <a:rPr lang="en-US" sz="1400" dirty="0"/>
              <a:t>    </a:t>
            </a:r>
            <a:r>
              <a:rPr lang="en-US" sz="1400" dirty="0" err="1"/>
              <a:t>this.state</a:t>
            </a:r>
            <a:r>
              <a:rPr lang="en-US" sz="1400" dirty="0"/>
              <a:t> = state;</a:t>
            </a:r>
            <a:br>
              <a:rPr lang="en-US" sz="1400" dirty="0"/>
            </a:br>
            <a:r>
              <a:rPr lang="en-US" sz="1400" dirty="0"/>
              <a:t>  </a:t>
            </a:r>
            <a:r>
              <a:rPr lang="en-US" sz="1400" dirty="0" smtClean="0"/>
              <a:t>}</a:t>
            </a:r>
            <a:r>
              <a:rPr lang="en-US" sz="1400" dirty="0"/>
              <a:t/>
            </a:r>
            <a:br>
              <a:rPr lang="en-US" sz="1400" dirty="0"/>
            </a:br>
            <a:r>
              <a:rPr lang="en-US" sz="1400" dirty="0"/>
              <a:t>  public String </a:t>
            </a:r>
            <a:r>
              <a:rPr lang="en-US" sz="1400" dirty="0" err="1"/>
              <a:t>getState</a:t>
            </a:r>
            <a:r>
              <a:rPr lang="en-US" sz="1400" dirty="0"/>
              <a:t>(){</a:t>
            </a:r>
            <a:br>
              <a:rPr lang="en-US" sz="1400" dirty="0"/>
            </a:br>
            <a:r>
              <a:rPr lang="en-US" sz="1400" dirty="0"/>
              <a:t>    return state;</a:t>
            </a:r>
            <a:br>
              <a:rPr lang="en-US" sz="1400" dirty="0"/>
            </a:br>
            <a:r>
              <a:rPr lang="en-US" sz="1400" dirty="0"/>
              <a:t>  } </a:t>
            </a:r>
            <a:br>
              <a:rPr lang="en-US" sz="1400" dirty="0"/>
            </a:br>
            <a:r>
              <a:rPr lang="en-US" sz="1400" dirty="0"/>
              <a:t>}</a:t>
            </a:r>
            <a:endParaRPr lang="th-TH" sz="1400" dirty="0"/>
          </a:p>
        </p:txBody>
      </p:sp>
      <p:sp>
        <p:nvSpPr>
          <p:cNvPr id="6" name="Rectangle 5"/>
          <p:cNvSpPr/>
          <p:nvPr/>
        </p:nvSpPr>
        <p:spPr>
          <a:xfrm>
            <a:off x="4572000" y="2204864"/>
            <a:ext cx="4572000" cy="4401205"/>
          </a:xfrm>
          <a:prstGeom prst="rect">
            <a:avLst/>
          </a:prstGeom>
          <a:solidFill>
            <a:schemeClr val="bg2"/>
          </a:solidFill>
        </p:spPr>
        <p:txBody>
          <a:bodyPr>
            <a:spAutoFit/>
          </a:bodyPr>
          <a:lstStyle/>
          <a:p>
            <a:r>
              <a:rPr lang="en-US" sz="1400" dirty="0"/>
              <a:t>public class </a:t>
            </a:r>
            <a:r>
              <a:rPr lang="en-US" sz="1400" dirty="0" err="1"/>
              <a:t>MementoPatternDemo</a:t>
            </a:r>
            <a:r>
              <a:rPr lang="en-US" sz="1400" dirty="0"/>
              <a:t> {</a:t>
            </a:r>
            <a:br>
              <a:rPr lang="en-US" sz="1400" dirty="0"/>
            </a:br>
            <a:r>
              <a:rPr lang="en-US" sz="1400" dirty="0"/>
              <a:t>   public static void main(String[] </a:t>
            </a:r>
            <a:r>
              <a:rPr lang="en-US" sz="1400" dirty="0" err="1"/>
              <a:t>args</a:t>
            </a:r>
            <a:r>
              <a:rPr lang="en-US" sz="1400" dirty="0"/>
              <a:t>) </a:t>
            </a:r>
            <a:r>
              <a:rPr lang="en-US" sz="1400" dirty="0" smtClean="0"/>
              <a:t>{</a:t>
            </a:r>
            <a:r>
              <a:rPr lang="en-US" sz="1400" dirty="0"/>
              <a:t/>
            </a:r>
            <a:br>
              <a:rPr lang="en-US" sz="1400" dirty="0"/>
            </a:br>
            <a:r>
              <a:rPr lang="en-US" sz="1400" dirty="0"/>
              <a:t>      Originator </a:t>
            </a:r>
            <a:r>
              <a:rPr lang="en-US" sz="1400" dirty="0" err="1"/>
              <a:t>originator</a:t>
            </a:r>
            <a:r>
              <a:rPr lang="en-US" sz="1400" dirty="0"/>
              <a:t> = new Originator();</a:t>
            </a:r>
            <a:br>
              <a:rPr lang="en-US" sz="1400" dirty="0"/>
            </a:br>
            <a:r>
              <a:rPr lang="en-US" sz="1400" dirty="0"/>
              <a:t>      </a:t>
            </a:r>
            <a:r>
              <a:rPr lang="en-US" sz="1400" dirty="0" err="1"/>
              <a:t>CareTaker</a:t>
            </a:r>
            <a:r>
              <a:rPr lang="en-US" sz="1400" dirty="0"/>
              <a:t> </a:t>
            </a:r>
            <a:r>
              <a:rPr lang="en-US" sz="1400" dirty="0" err="1"/>
              <a:t>careTaker</a:t>
            </a:r>
            <a:r>
              <a:rPr lang="en-US" sz="1400" dirty="0"/>
              <a:t> = new </a:t>
            </a:r>
            <a:r>
              <a:rPr lang="en-US" sz="1400" dirty="0" err="1"/>
              <a:t>CareTaker</a:t>
            </a:r>
            <a:r>
              <a:rPr lang="en-US" sz="1400" dirty="0" smtClean="0"/>
              <a:t>();</a:t>
            </a:r>
            <a:r>
              <a:rPr lang="en-US" sz="1400" dirty="0"/>
              <a:t/>
            </a:r>
            <a:br>
              <a:rPr lang="en-US" sz="1400" dirty="0"/>
            </a:br>
            <a:r>
              <a:rPr lang="en-US" sz="1400" dirty="0"/>
              <a:t>      </a:t>
            </a:r>
            <a:r>
              <a:rPr lang="en-US" sz="1400" dirty="0" err="1"/>
              <a:t>originator.setState</a:t>
            </a:r>
            <a:r>
              <a:rPr lang="en-US" sz="1400" dirty="0"/>
              <a:t>("State #1");</a:t>
            </a:r>
            <a:br>
              <a:rPr lang="en-US" sz="1400" dirty="0"/>
            </a:br>
            <a:r>
              <a:rPr lang="en-US" sz="1400" dirty="0"/>
              <a:t>      </a:t>
            </a:r>
            <a:r>
              <a:rPr lang="en-US" sz="1400" dirty="0" err="1"/>
              <a:t>originator.setState</a:t>
            </a:r>
            <a:r>
              <a:rPr lang="en-US" sz="1400" dirty="0"/>
              <a:t>("State #2");</a:t>
            </a:r>
            <a:br>
              <a:rPr lang="en-US" sz="1400" dirty="0"/>
            </a:br>
            <a:r>
              <a:rPr lang="en-US" sz="1400" dirty="0"/>
              <a:t>      </a:t>
            </a:r>
            <a:r>
              <a:rPr lang="en-US" sz="1400" dirty="0" err="1"/>
              <a:t>careTaker.add</a:t>
            </a:r>
            <a:r>
              <a:rPr lang="en-US" sz="1400" dirty="0"/>
              <a:t>(</a:t>
            </a:r>
            <a:r>
              <a:rPr lang="en-US" sz="1400" dirty="0" err="1"/>
              <a:t>originator.createMemento</a:t>
            </a:r>
            <a:r>
              <a:rPr lang="en-US" sz="1400" dirty="0" smtClean="0"/>
              <a:t>());</a:t>
            </a:r>
            <a:r>
              <a:rPr lang="en-US" sz="1400" dirty="0"/>
              <a:t/>
            </a:r>
            <a:br>
              <a:rPr lang="en-US" sz="1400" dirty="0"/>
            </a:br>
            <a:r>
              <a:rPr lang="en-US" sz="1400" dirty="0"/>
              <a:t>      </a:t>
            </a:r>
            <a:r>
              <a:rPr lang="en-US" sz="1400" dirty="0" err="1"/>
              <a:t>originator.setState</a:t>
            </a:r>
            <a:r>
              <a:rPr lang="en-US" sz="1400" dirty="0"/>
              <a:t>("State #3");</a:t>
            </a:r>
            <a:br>
              <a:rPr lang="en-US" sz="1400" dirty="0"/>
            </a:br>
            <a:r>
              <a:rPr lang="en-US" sz="1400" dirty="0"/>
              <a:t>      </a:t>
            </a:r>
            <a:r>
              <a:rPr lang="en-US" sz="1400" dirty="0" err="1"/>
              <a:t>careTaker.add</a:t>
            </a:r>
            <a:r>
              <a:rPr lang="en-US" sz="1400" dirty="0"/>
              <a:t>(</a:t>
            </a:r>
            <a:r>
              <a:rPr lang="en-US" sz="1400" dirty="0" err="1"/>
              <a:t>originator.createMemento</a:t>
            </a:r>
            <a:r>
              <a:rPr lang="en-US" sz="1400" dirty="0" smtClean="0"/>
              <a:t>());</a:t>
            </a:r>
            <a:r>
              <a:rPr lang="en-US" sz="1400" dirty="0"/>
              <a:t/>
            </a:r>
            <a:br>
              <a:rPr lang="en-US" sz="1400" dirty="0"/>
            </a:br>
            <a:r>
              <a:rPr lang="en-US" sz="1400" dirty="0"/>
              <a:t>      </a:t>
            </a:r>
            <a:r>
              <a:rPr lang="en-US" sz="1400" dirty="0" err="1"/>
              <a:t>originator.setState</a:t>
            </a:r>
            <a:r>
              <a:rPr lang="en-US" sz="1400" dirty="0"/>
              <a:t>("State #4");</a:t>
            </a:r>
            <a:br>
              <a:rPr lang="en-US" sz="1400" dirty="0"/>
            </a:br>
            <a:r>
              <a:rPr lang="en-US" sz="1400" dirty="0"/>
              <a:t>      </a:t>
            </a:r>
            <a:r>
              <a:rPr lang="en-US" sz="1400" dirty="0" err="1"/>
              <a:t>System.out.println</a:t>
            </a:r>
            <a:r>
              <a:rPr lang="en-US" sz="1400" dirty="0"/>
              <a:t>("Current State: " + </a:t>
            </a:r>
            <a:r>
              <a:rPr lang="en-US" sz="1400" dirty="0" err="1"/>
              <a:t>originator.getState</a:t>
            </a:r>
            <a:r>
              <a:rPr lang="en-US" sz="1400" dirty="0"/>
              <a:t>()); </a:t>
            </a:r>
            <a:br>
              <a:rPr lang="en-US" sz="1400" dirty="0"/>
            </a:br>
            <a:r>
              <a:rPr lang="en-US" sz="1400" dirty="0"/>
              <a:t>      </a:t>
            </a:r>
            <a:r>
              <a:rPr lang="en-US" sz="1400" dirty="0" err="1"/>
              <a:t>originator.setState</a:t>
            </a:r>
            <a:r>
              <a:rPr lang="en-US" sz="1400" dirty="0"/>
              <a:t>(</a:t>
            </a:r>
            <a:r>
              <a:rPr lang="en-US" sz="1400" dirty="0" err="1"/>
              <a:t>careTaker.get</a:t>
            </a:r>
            <a:r>
              <a:rPr lang="en-US" sz="1400" dirty="0"/>
              <a:t>(0));</a:t>
            </a:r>
            <a:br>
              <a:rPr lang="en-US" sz="1400" dirty="0"/>
            </a:br>
            <a:r>
              <a:rPr lang="en-US" sz="1400" dirty="0"/>
              <a:t>      </a:t>
            </a:r>
            <a:r>
              <a:rPr lang="en-US" sz="1400" dirty="0" err="1"/>
              <a:t>System.out.println</a:t>
            </a:r>
            <a:r>
              <a:rPr lang="en-US" sz="1400" dirty="0"/>
              <a:t>("First saved State: " + </a:t>
            </a:r>
            <a:r>
              <a:rPr lang="en-US" sz="1400" dirty="0" err="1"/>
              <a:t>originator.getState</a:t>
            </a:r>
            <a:r>
              <a:rPr lang="en-US" sz="1400" dirty="0"/>
              <a:t>());</a:t>
            </a:r>
            <a:br>
              <a:rPr lang="en-US" sz="1400" dirty="0"/>
            </a:br>
            <a:r>
              <a:rPr lang="en-US" sz="1400" dirty="0"/>
              <a:t>      </a:t>
            </a:r>
            <a:r>
              <a:rPr lang="en-US" sz="1400" dirty="0" err="1"/>
              <a:t>originator.setState</a:t>
            </a:r>
            <a:r>
              <a:rPr lang="en-US" sz="1400" dirty="0"/>
              <a:t>(</a:t>
            </a:r>
            <a:r>
              <a:rPr lang="en-US" sz="1400" dirty="0" err="1"/>
              <a:t>careTaker.get</a:t>
            </a:r>
            <a:r>
              <a:rPr lang="en-US" sz="1400" dirty="0"/>
              <a:t>(1));</a:t>
            </a:r>
            <a:br>
              <a:rPr lang="en-US" sz="1400" dirty="0"/>
            </a:br>
            <a:r>
              <a:rPr lang="en-US" sz="1400" dirty="0"/>
              <a:t>      </a:t>
            </a:r>
            <a:r>
              <a:rPr lang="en-US" sz="1400" dirty="0" err="1"/>
              <a:t>System.out.println</a:t>
            </a:r>
            <a:r>
              <a:rPr lang="en-US" sz="1400" dirty="0"/>
              <a:t>("Second saved State: " + </a:t>
            </a:r>
            <a:r>
              <a:rPr lang="en-US" sz="1400" dirty="0" err="1"/>
              <a:t>originator.getState</a:t>
            </a:r>
            <a:r>
              <a:rPr lang="en-US" sz="1400" dirty="0"/>
              <a:t>());</a:t>
            </a:r>
            <a:br>
              <a:rPr lang="en-US" sz="1400" dirty="0"/>
            </a:br>
            <a:r>
              <a:rPr lang="en-US" sz="1400" dirty="0"/>
              <a:t>   }</a:t>
            </a:r>
            <a:br>
              <a:rPr lang="en-US" sz="1400" dirty="0"/>
            </a:br>
            <a:r>
              <a:rPr lang="en-US" sz="1400" dirty="0"/>
              <a:t>}</a:t>
            </a:r>
            <a:endParaRPr lang="th-TH" sz="1400" dirty="0"/>
          </a:p>
        </p:txBody>
      </p:sp>
    </p:spTree>
    <p:extLst>
      <p:ext uri="{BB962C8B-B14F-4D97-AF65-F5344CB8AC3E}">
        <p14:creationId xmlns:p14="http://schemas.microsoft.com/office/powerpoint/2010/main" val="3919045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6</a:t>
            </a:fld>
            <a:endParaRPr lang="th-TH"/>
          </a:p>
        </p:txBody>
      </p:sp>
      <p:sp>
        <p:nvSpPr>
          <p:cNvPr id="4" name="Rectangle 3"/>
          <p:cNvSpPr/>
          <p:nvPr/>
        </p:nvSpPr>
        <p:spPr>
          <a:xfrm>
            <a:off x="9453" y="43136"/>
            <a:ext cx="8784976" cy="5262979"/>
          </a:xfrm>
          <a:prstGeom prst="rect">
            <a:avLst/>
          </a:prstGeom>
        </p:spPr>
        <p:txBody>
          <a:bodyPr wrap="square">
            <a:spAutoFit/>
          </a:bodyPr>
          <a:lstStyle/>
          <a:p>
            <a:pPr lvl="0">
              <a:spcAft>
                <a:spcPts val="0"/>
              </a:spcAft>
            </a:pPr>
            <a:endParaRPr lang="en-US" dirty="0" smtClean="0">
              <a:solidFill>
                <a:srgbClr val="000000"/>
              </a:solidFill>
              <a:latin typeface="Times New Roman"/>
              <a:ea typeface="Calibri"/>
              <a:cs typeface="Times New Roman"/>
            </a:endParaRPr>
          </a:p>
          <a:p>
            <a:pPr lvl="0">
              <a:spcAft>
                <a:spcPts val="0"/>
              </a:spcAft>
            </a:pPr>
            <a:endParaRPr lang="en-US" dirty="0" smtClean="0">
              <a:solidFill>
                <a:srgbClr val="000000"/>
              </a:solidFill>
              <a:latin typeface="Times New Roman"/>
              <a:ea typeface="Calibri"/>
              <a:cs typeface="Times New Roman"/>
            </a:endParaRPr>
          </a:p>
          <a:p>
            <a:pPr lvl="0">
              <a:spcAft>
                <a:spcPts val="0"/>
              </a:spcAft>
            </a:pPr>
            <a:r>
              <a:rPr lang="en-US" dirty="0" smtClean="0">
                <a:solidFill>
                  <a:srgbClr val="000000"/>
                </a:solidFill>
                <a:latin typeface="Times New Roman"/>
                <a:ea typeface="Calibri"/>
                <a:cs typeface="Times New Roman"/>
              </a:rPr>
              <a:t>3. For </a:t>
            </a:r>
            <a:r>
              <a:rPr lang="en-US" dirty="0">
                <a:solidFill>
                  <a:srgbClr val="000000"/>
                </a:solidFill>
                <a:latin typeface="Times New Roman"/>
                <a:ea typeface="Calibri"/>
                <a:cs typeface="Times New Roman"/>
              </a:rPr>
              <a:t>each operation that changes the state of the Inventory object create a command. Make the commands serializable. </a:t>
            </a:r>
            <a:endParaRPr lang="en-US" dirty="0" smtClean="0">
              <a:solidFill>
                <a:srgbClr val="000000"/>
              </a:solidFill>
              <a:latin typeface="Times New Roman"/>
              <a:ea typeface="Calibri"/>
              <a:cs typeface="Times New Roman"/>
            </a:endParaRPr>
          </a:p>
          <a:p>
            <a:pPr lvl="0">
              <a:spcAft>
                <a:spcPts val="0"/>
              </a:spcAft>
            </a:pPr>
            <a:r>
              <a:rPr lang="en-US" dirty="0">
                <a:latin typeface="Times New Roman"/>
                <a:ea typeface="Calibri"/>
                <a:cs typeface="Angsana New"/>
              </a:rPr>
              <a:t>Now every time we perform an operation on an Inventory object, we can create a command, perform the command and save the command to disk. This way we will have a history of all the operations. If our program were to crash we can recover the last state by first loading the last memento and then replaying all the commands done since the last memento was created</a:t>
            </a:r>
            <a:r>
              <a:rPr lang="en-US" dirty="0" smtClean="0">
                <a:latin typeface="Times New Roman"/>
                <a:ea typeface="Calibri"/>
                <a:cs typeface="Angsana New"/>
              </a:rPr>
              <a:t>.</a:t>
            </a:r>
          </a:p>
          <a:p>
            <a:pPr lvl="0">
              <a:spcAft>
                <a:spcPts val="0"/>
              </a:spcAft>
            </a:pPr>
            <a:r>
              <a:rPr lang="en-US" dirty="0" smtClean="0">
                <a:latin typeface="Times New Roman"/>
                <a:ea typeface="Calibri"/>
                <a:cs typeface="Angsana New"/>
              </a:rPr>
              <a:t> </a:t>
            </a:r>
            <a:endParaRPr lang="en-US" dirty="0" smtClean="0">
              <a:latin typeface="Times New Roman"/>
              <a:ea typeface="Calibri"/>
              <a:cs typeface="Angsana New"/>
            </a:endParaRPr>
          </a:p>
        </p:txBody>
      </p:sp>
    </p:spTree>
    <p:extLst>
      <p:ext uri="{BB962C8B-B14F-4D97-AF65-F5344CB8AC3E}">
        <p14:creationId xmlns:p14="http://schemas.microsoft.com/office/powerpoint/2010/main" val="2657244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7</a:t>
            </a:fld>
            <a:endParaRPr lang="th-TH"/>
          </a:p>
        </p:txBody>
      </p:sp>
      <p:sp>
        <p:nvSpPr>
          <p:cNvPr id="4" name="Rectangle 3"/>
          <p:cNvSpPr/>
          <p:nvPr/>
        </p:nvSpPr>
        <p:spPr>
          <a:xfrm>
            <a:off x="9453" y="43136"/>
            <a:ext cx="8784976" cy="2677656"/>
          </a:xfrm>
          <a:prstGeom prst="rect">
            <a:avLst/>
          </a:prstGeom>
        </p:spPr>
        <p:txBody>
          <a:bodyPr wrap="square">
            <a:spAutoFit/>
          </a:bodyPr>
          <a:lstStyle/>
          <a:p>
            <a:pPr lvl="0">
              <a:spcAft>
                <a:spcPts val="0"/>
              </a:spcAft>
            </a:pPr>
            <a:endParaRPr lang="en-US" dirty="0" smtClean="0">
              <a:solidFill>
                <a:srgbClr val="000000"/>
              </a:solidFill>
              <a:latin typeface="Times New Roman"/>
              <a:ea typeface="Calibri"/>
              <a:cs typeface="Times New Roman"/>
            </a:endParaRPr>
          </a:p>
          <a:p>
            <a:pPr lvl="0">
              <a:spcAft>
                <a:spcPts val="0"/>
              </a:spcAft>
            </a:pPr>
            <a:r>
              <a:rPr lang="en-US" dirty="0" smtClean="0">
                <a:solidFill>
                  <a:srgbClr val="000000"/>
                </a:solidFill>
                <a:latin typeface="Times New Roman"/>
                <a:ea typeface="Calibri"/>
                <a:cs typeface="Times New Roman"/>
              </a:rPr>
              <a:t> </a:t>
            </a:r>
            <a:endParaRPr lang="en-US" dirty="0">
              <a:latin typeface="Times New Roman"/>
              <a:ea typeface="Calibri"/>
              <a:cs typeface="Angsana New"/>
            </a:endParaRPr>
          </a:p>
          <a:p>
            <a:pPr lvl="0">
              <a:spcAft>
                <a:spcPts val="0"/>
              </a:spcAft>
            </a:pPr>
            <a:r>
              <a:rPr lang="en-US" dirty="0">
                <a:latin typeface="Times New Roman"/>
                <a:ea typeface="Calibri"/>
                <a:cs typeface="Angsana New"/>
              </a:rPr>
              <a:t>4. Create a decorator for Inventory objects. For every operation that changes the Inventory object's state the decorator will create the command, perform the command and save the command to a file</a:t>
            </a:r>
            <a:r>
              <a:rPr lang="en-US" dirty="0" smtClean="0">
                <a:latin typeface="Times New Roman"/>
                <a:ea typeface="Calibri"/>
                <a:cs typeface="Angsana New"/>
              </a:rPr>
              <a:t>.</a:t>
            </a:r>
          </a:p>
        </p:txBody>
      </p:sp>
    </p:spTree>
    <p:extLst>
      <p:ext uri="{BB962C8B-B14F-4D97-AF65-F5344CB8AC3E}">
        <p14:creationId xmlns:p14="http://schemas.microsoft.com/office/powerpoint/2010/main" val="2919195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8</a:t>
            </a:fld>
            <a:endParaRPr lang="th-TH"/>
          </a:p>
        </p:txBody>
      </p:sp>
      <p:sp>
        <p:nvSpPr>
          <p:cNvPr id="4" name="Rectangle 3"/>
          <p:cNvSpPr/>
          <p:nvPr/>
        </p:nvSpPr>
        <p:spPr>
          <a:xfrm>
            <a:off x="9453" y="43136"/>
            <a:ext cx="8784976" cy="4832092"/>
          </a:xfrm>
          <a:prstGeom prst="rect">
            <a:avLst/>
          </a:prstGeom>
        </p:spPr>
        <p:txBody>
          <a:bodyPr wrap="square">
            <a:spAutoFit/>
          </a:bodyPr>
          <a:lstStyle/>
          <a:p>
            <a:pPr lvl="0">
              <a:spcAft>
                <a:spcPts val="0"/>
              </a:spcAft>
            </a:pPr>
            <a:endParaRPr lang="en-US" dirty="0" smtClean="0">
              <a:solidFill>
                <a:srgbClr val="000000"/>
              </a:solidFill>
              <a:latin typeface="Times New Roman"/>
              <a:ea typeface="Calibri"/>
              <a:cs typeface="Times New Roman"/>
            </a:endParaRPr>
          </a:p>
          <a:p>
            <a:pPr lvl="0" algn="ctr">
              <a:spcAft>
                <a:spcPts val="0"/>
              </a:spcAft>
            </a:pPr>
            <a:endParaRPr lang="en-US" dirty="0" smtClean="0">
              <a:solidFill>
                <a:srgbClr val="000000"/>
              </a:solidFill>
              <a:latin typeface="Times New Roman"/>
              <a:ea typeface="Calibri"/>
              <a:cs typeface="Times New Roman"/>
            </a:endParaRPr>
          </a:p>
          <a:p>
            <a:pPr lvl="0" algn="ctr">
              <a:spcAft>
                <a:spcPts val="0"/>
              </a:spcAft>
            </a:pPr>
            <a:endParaRPr lang="en-US" dirty="0">
              <a:solidFill>
                <a:srgbClr val="000000"/>
              </a:solidFill>
              <a:latin typeface="Times New Roman"/>
              <a:ea typeface="Calibri"/>
              <a:cs typeface="Times New Roman"/>
            </a:endParaRPr>
          </a:p>
          <a:p>
            <a:pPr lvl="0" algn="ctr">
              <a:spcAft>
                <a:spcPts val="0"/>
              </a:spcAft>
            </a:pPr>
            <a:endParaRPr lang="en-US" dirty="0" smtClean="0">
              <a:solidFill>
                <a:srgbClr val="000000"/>
              </a:solidFill>
              <a:latin typeface="Times New Roman"/>
              <a:ea typeface="Calibri"/>
              <a:cs typeface="Times New Roman"/>
            </a:endParaRPr>
          </a:p>
          <a:p>
            <a:pPr lvl="0" algn="ctr">
              <a:spcAft>
                <a:spcPts val="0"/>
              </a:spcAft>
            </a:pPr>
            <a:r>
              <a:rPr lang="en-US" dirty="0" smtClean="0">
                <a:solidFill>
                  <a:srgbClr val="000000"/>
                </a:solidFill>
                <a:latin typeface="Times New Roman"/>
                <a:ea typeface="Calibri"/>
                <a:cs typeface="Times New Roman"/>
              </a:rPr>
              <a:t> Grading Criteria</a:t>
            </a:r>
          </a:p>
          <a:p>
            <a:pPr lvl="0">
              <a:spcAft>
                <a:spcPts val="0"/>
              </a:spcAft>
            </a:pPr>
            <a:endParaRPr lang="en-US" dirty="0">
              <a:solidFill>
                <a:srgbClr val="000000"/>
              </a:solidFill>
              <a:latin typeface="Times New Roman"/>
              <a:ea typeface="Calibri"/>
              <a:cs typeface="Times New Roman"/>
            </a:endParaRPr>
          </a:p>
          <a:p>
            <a:pPr lvl="6"/>
            <a:r>
              <a:rPr lang="en-US" dirty="0" smtClean="0">
                <a:solidFill>
                  <a:srgbClr val="000000"/>
                </a:solidFill>
                <a:latin typeface="Times New Roman"/>
                <a:ea typeface="Calibri"/>
                <a:cs typeface="Times New Roman"/>
              </a:rPr>
              <a:t>Presentation 	25%</a:t>
            </a:r>
          </a:p>
          <a:p>
            <a:pPr lvl="6"/>
            <a:r>
              <a:rPr lang="en-US" dirty="0" smtClean="0">
                <a:solidFill>
                  <a:srgbClr val="000000"/>
                </a:solidFill>
                <a:latin typeface="Times New Roman"/>
                <a:ea typeface="Calibri"/>
                <a:cs typeface="Times New Roman"/>
              </a:rPr>
              <a:t>Demonstration 	25%</a:t>
            </a:r>
          </a:p>
          <a:p>
            <a:pPr lvl="6"/>
            <a:r>
              <a:rPr lang="en-US" dirty="0" smtClean="0">
                <a:solidFill>
                  <a:srgbClr val="000000"/>
                </a:solidFill>
                <a:latin typeface="Times New Roman"/>
                <a:ea typeface="Calibri"/>
                <a:cs typeface="Times New Roman"/>
              </a:rPr>
              <a:t>Design 		25%</a:t>
            </a:r>
          </a:p>
          <a:p>
            <a:pPr lvl="6"/>
            <a:r>
              <a:rPr lang="en-US" dirty="0" smtClean="0">
                <a:solidFill>
                  <a:srgbClr val="000000"/>
                </a:solidFill>
                <a:latin typeface="Times New Roman"/>
                <a:ea typeface="Calibri"/>
                <a:cs typeface="Times New Roman"/>
              </a:rPr>
              <a:t>Overall 		25%</a:t>
            </a:r>
          </a:p>
          <a:p>
            <a:pPr lvl="0">
              <a:spcAft>
                <a:spcPts val="0"/>
              </a:spcAft>
            </a:pPr>
            <a:endParaRPr lang="en-US" dirty="0" smtClean="0">
              <a:latin typeface="Times New Roman"/>
              <a:ea typeface="Calibri"/>
              <a:cs typeface="Angsana New"/>
            </a:endParaRPr>
          </a:p>
        </p:txBody>
      </p:sp>
    </p:spTree>
    <p:extLst>
      <p:ext uri="{BB962C8B-B14F-4D97-AF65-F5344CB8AC3E}">
        <p14:creationId xmlns:p14="http://schemas.microsoft.com/office/powerpoint/2010/main" val="662279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5216</TotalTime>
  <Words>380</Words>
  <Application>Microsoft Office PowerPoint</Application>
  <PresentationFormat>On-screen Show (4:3)</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Software Design and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and Architecture</dc:title>
  <dc:creator>boonjv</dc:creator>
  <cp:lastModifiedBy>boonjv</cp:lastModifiedBy>
  <cp:revision>208</cp:revision>
  <dcterms:created xsi:type="dcterms:W3CDTF">2015-01-04T08:11:00Z</dcterms:created>
  <dcterms:modified xsi:type="dcterms:W3CDTF">2018-02-13T13:14:14Z</dcterms:modified>
</cp:coreProperties>
</file>