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60" r:id="rId5"/>
    <p:sldId id="261" r:id="rId6"/>
    <p:sldId id="262" r:id="rId7"/>
    <p:sldId id="263" r:id="rId8"/>
    <p:sldId id="264" r:id="rId9"/>
    <p:sldId id="265" r:id="rId10"/>
    <p:sldId id="266" r:id="rId11"/>
    <p:sldId id="268" r:id="rId12"/>
    <p:sldId id="270" r:id="rId13"/>
    <p:sldId id="267" r:id="rId14"/>
    <p:sldId id="269" r:id="rId15"/>
    <p:sldId id="271" r:id="rId16"/>
    <p:sldId id="272" r:id="rId17"/>
    <p:sldId id="275" r:id="rId18"/>
    <p:sldId id="273" r:id="rId19"/>
    <p:sldId id="274" r:id="rId20"/>
    <p:sldId id="276" r:id="rId21"/>
    <p:sldId id="277" r:id="rId22"/>
    <p:sldId id="278" r:id="rId23"/>
    <p:sldId id="279" r:id="rId24"/>
    <p:sldId id="280" r:id="rId25"/>
    <p:sldId id="281" r:id="rId26"/>
    <p:sldId id="282"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1D8BD707-D9CF-40AE-B4C6-C98DA3205C09}" type="datetimeFigureOut">
              <a:rPr lang="en-US" smtClean="0"/>
              <a:pPr/>
              <a:t>4/17/2020</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4/17/2020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4/17/2020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4/17/2020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1D8BD707-D9CF-40AE-B4C6-C98DA3205C09}" type="datetimeFigureOut">
              <a:rPr lang="en-US" smtClean="0"/>
              <a:pPr/>
              <a:t>4/17/2020</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4/17/2020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B6F15528-21DE-4FAA-801E-634DDDAF4B2B}"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4/17/2020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4/17/2020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4/17/2020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1D8BD707-D9CF-40AE-B4C6-C98DA3205C09}" type="datetimeFigureOut">
              <a:rPr lang="en-US" smtClean="0"/>
              <a:pPr/>
              <a:t>4/17/2020</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1D8BD707-D9CF-40AE-B4C6-C98DA3205C09}" type="datetimeFigureOut">
              <a:rPr lang="en-US" smtClean="0"/>
              <a:pPr/>
              <a:t>4/17/2020</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1D8BD707-D9CF-40AE-B4C6-C98DA3205C09}" type="datetimeFigureOut">
              <a:rPr lang="en-US" smtClean="0"/>
              <a:pPr/>
              <a:t>4/17/2020</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B6F15528-21DE-4FAA-801E-634DDDAF4B2B}"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en.wikipedia.org/wiki/Integer_sequenc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dirty="0" smtClean="0"/>
              <a:t>DESIGN AND ANALYSIS OF ALGORITHMS</a:t>
            </a:r>
            <a:endParaRPr lang="en-US" dirty="0"/>
          </a:p>
        </p:txBody>
      </p:sp>
      <p:sp>
        <p:nvSpPr>
          <p:cNvPr id="3" name="Content Placeholder 2"/>
          <p:cNvSpPr>
            <a:spLocks noGrp="1"/>
          </p:cNvSpPr>
          <p:nvPr>
            <p:ph type="subTitle" idx="1"/>
          </p:nvPr>
        </p:nvSpPr>
        <p:spPr>
          <a:xfrm>
            <a:off x="4191000" y="5791200"/>
            <a:ext cx="4953000" cy="1066800"/>
          </a:xfrm>
        </p:spPr>
        <p:txBody>
          <a:bodyPr>
            <a:normAutofit/>
          </a:bodyPr>
          <a:lstStyle/>
          <a:p>
            <a:endParaRPr lang="en-IN" dirty="0" smtClean="0"/>
          </a:p>
          <a:p>
            <a:endParaRPr lang="en-IN" dirty="0" smtClean="0"/>
          </a:p>
        </p:txBody>
      </p:sp>
      <p:pic>
        <p:nvPicPr>
          <p:cNvPr id="4" name="Picture 3" descr="download.jpg"/>
          <p:cNvPicPr>
            <a:picLocks noChangeAspect="1"/>
          </p:cNvPicPr>
          <p:nvPr/>
        </p:nvPicPr>
        <p:blipFill>
          <a:blip r:embed="rId2" cstate="print"/>
          <a:stretch>
            <a:fillRect/>
          </a:stretch>
        </p:blipFill>
        <p:spPr>
          <a:xfrm>
            <a:off x="6629400" y="2667000"/>
            <a:ext cx="2143125" cy="2143125"/>
          </a:xfrm>
          <a:prstGeom prst="rect">
            <a:avLst/>
          </a:prstGeom>
        </p:spPr>
      </p:pic>
      <p:sp>
        <p:nvSpPr>
          <p:cNvPr id="6" name="Rectangle 5"/>
          <p:cNvSpPr/>
          <p:nvPr/>
        </p:nvSpPr>
        <p:spPr>
          <a:xfrm>
            <a:off x="228600" y="2819400"/>
            <a:ext cx="2514600" cy="1754326"/>
          </a:xfrm>
          <a:prstGeom prst="rect">
            <a:avLst/>
          </a:prstGeom>
        </p:spPr>
        <p:txBody>
          <a:bodyPr wrap="square">
            <a:spAutoFit/>
          </a:bodyPr>
          <a:lstStyle/>
          <a:p>
            <a:r>
              <a:rPr lang="en-IN" dirty="0" smtClean="0"/>
              <a:t>PREPARED </a:t>
            </a:r>
            <a:r>
              <a:rPr lang="en-IN" dirty="0" smtClean="0"/>
              <a:t>BY</a:t>
            </a:r>
          </a:p>
          <a:p>
            <a:r>
              <a:rPr lang="en-IN" dirty="0" smtClean="0"/>
              <a:t>AKI SRI CHARAN</a:t>
            </a:r>
          </a:p>
          <a:p>
            <a:r>
              <a:rPr lang="en-IN" dirty="0" smtClean="0"/>
              <a:t>181210007</a:t>
            </a:r>
          </a:p>
          <a:p>
            <a:r>
              <a:rPr lang="en-IN" dirty="0" smtClean="0"/>
              <a:t>DASARI RAINY</a:t>
            </a:r>
          </a:p>
          <a:p>
            <a:r>
              <a:rPr lang="en-IN" dirty="0" smtClean="0"/>
              <a:t>181210018</a:t>
            </a:r>
          </a:p>
          <a:p>
            <a:r>
              <a:rPr lang="en-IN" dirty="0" smtClean="0"/>
              <a:t>C.S.E 2</a:t>
            </a:r>
            <a:r>
              <a:rPr lang="en-IN" baseline="30000" dirty="0" smtClean="0"/>
              <a:t>ND</a:t>
            </a:r>
            <a:r>
              <a:rPr lang="en-IN" dirty="0" smtClean="0"/>
              <a:t> YEAR</a:t>
            </a:r>
            <a:endParaRPr lang="en-IN" dirty="0" smtClean="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BACK TRACKING</a:t>
            </a:r>
            <a:endParaRPr lang="en-US" dirty="0"/>
          </a:p>
        </p:txBody>
      </p:sp>
      <p:sp>
        <p:nvSpPr>
          <p:cNvPr id="3" name="Content Placeholder 2"/>
          <p:cNvSpPr>
            <a:spLocks noGrp="1"/>
          </p:cNvSpPr>
          <p:nvPr>
            <p:ph idx="1"/>
          </p:nvPr>
        </p:nvSpPr>
        <p:spPr/>
        <p:txBody>
          <a:bodyPr>
            <a:normAutofit lnSpcReduction="10000"/>
          </a:bodyPr>
          <a:lstStyle/>
          <a:p>
            <a:r>
              <a:rPr lang="en-GB" b="1" i="1" dirty="0" smtClean="0"/>
              <a:t>Backtracking</a:t>
            </a:r>
            <a:r>
              <a:rPr lang="en-GB" i="1" dirty="0" smtClean="0"/>
              <a:t> can be defined as a general algorithmic technique that considers searching every possible combination in </a:t>
            </a:r>
            <a:r>
              <a:rPr lang="en-GB" i="1" dirty="0" smtClean="0"/>
              <a:t>order </a:t>
            </a:r>
            <a:r>
              <a:rPr lang="en-GB" i="1" dirty="0" smtClean="0"/>
              <a:t>to solve a computational problem</a:t>
            </a:r>
            <a:r>
              <a:rPr lang="en-GB" i="1" dirty="0" smtClean="0"/>
              <a:t>.</a:t>
            </a:r>
          </a:p>
          <a:p>
            <a:r>
              <a:rPr lang="en-GB" dirty="0" smtClean="0"/>
              <a:t>Backtracking is an algorithmic-technique for solving problems recursively by trying to build a solution incrementally, one piece at a time, removing those solutions that fail to satisfy the constraints of the problem at any point of time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BACKTRACKING ALGORITHM</a:t>
            </a:r>
            <a:endParaRPr lang="en-US" dirty="0"/>
          </a:p>
        </p:txBody>
      </p:sp>
      <p:pic>
        <p:nvPicPr>
          <p:cNvPr id="4" name="Content Placeholder 3" descr="BACKTRACKING.png"/>
          <p:cNvPicPr>
            <a:picLocks noGrp="1" noChangeAspect="1"/>
          </p:cNvPicPr>
          <p:nvPr>
            <p:ph idx="1"/>
          </p:nvPr>
        </p:nvPicPr>
        <p:blipFill>
          <a:blip r:embed="rId2" cstate="print"/>
          <a:stretch>
            <a:fillRect/>
          </a:stretch>
        </p:blipFill>
        <p:spPr>
          <a:xfrm>
            <a:off x="1295400" y="1828800"/>
            <a:ext cx="6043071" cy="335280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BACKTRACKING EXAMPLES</a:t>
            </a:r>
            <a:endParaRPr lang="en-US" dirty="0"/>
          </a:p>
        </p:txBody>
      </p:sp>
      <p:sp>
        <p:nvSpPr>
          <p:cNvPr id="3" name="Content Placeholder 2"/>
          <p:cNvSpPr>
            <a:spLocks noGrp="1"/>
          </p:cNvSpPr>
          <p:nvPr>
            <p:ph idx="1"/>
          </p:nvPr>
        </p:nvSpPr>
        <p:spPr/>
        <p:txBody>
          <a:bodyPr/>
          <a:lstStyle/>
          <a:p>
            <a:r>
              <a:rPr lang="en-IN" dirty="0" smtClean="0"/>
              <a:t>Sudoku puzzle</a:t>
            </a:r>
          </a:p>
          <a:p>
            <a:r>
              <a:rPr lang="en-IN" dirty="0" smtClean="0"/>
              <a:t>Rat in maze problems</a:t>
            </a:r>
          </a:p>
          <a:p>
            <a:r>
              <a:rPr lang="en-IN" dirty="0" smtClean="0"/>
              <a:t>Hamiltonian cycle</a:t>
            </a:r>
          </a:p>
          <a:p>
            <a:r>
              <a:rPr lang="en-IN" dirty="0" smtClean="0"/>
              <a:t>Constraint satisfaction</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BACKTRACKINGPROBLEM       (N-QUEEN PROBLEM)</a:t>
            </a:r>
            <a:endParaRPr lang="en-US" dirty="0"/>
          </a:p>
        </p:txBody>
      </p:sp>
      <p:sp>
        <p:nvSpPr>
          <p:cNvPr id="3" name="Content Placeholder 2"/>
          <p:cNvSpPr>
            <a:spLocks noGrp="1"/>
          </p:cNvSpPr>
          <p:nvPr>
            <p:ph idx="1"/>
          </p:nvPr>
        </p:nvSpPr>
        <p:spPr/>
        <p:txBody>
          <a:bodyPr>
            <a:normAutofit/>
          </a:bodyPr>
          <a:lstStyle/>
          <a:p>
            <a:r>
              <a:rPr lang="en-GB" b="1" dirty="0" smtClean="0"/>
              <a:t>N-Queens Problem:</a:t>
            </a:r>
            <a:r>
              <a:rPr lang="en-GB" dirty="0" smtClean="0"/>
              <a:t> Given a chess board having N×N cells, we need to place N queens in such a way that no queen is attacked by any other queen. A queen can attack horizontally, vertically and diagonally</a:t>
            </a:r>
            <a:r>
              <a:rPr lang="en-GB" dirty="0" smtClean="0"/>
              <a:t>.</a:t>
            </a:r>
            <a:endParaRPr lang="en-GB"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DYNAMIC PROGRAMMING</a:t>
            </a:r>
            <a:endParaRPr lang="en-US" dirty="0"/>
          </a:p>
        </p:txBody>
      </p:sp>
      <p:sp>
        <p:nvSpPr>
          <p:cNvPr id="3" name="Content Placeholder 2"/>
          <p:cNvSpPr>
            <a:spLocks noGrp="1"/>
          </p:cNvSpPr>
          <p:nvPr>
            <p:ph idx="1"/>
          </p:nvPr>
        </p:nvSpPr>
        <p:spPr/>
        <p:txBody>
          <a:bodyPr/>
          <a:lstStyle/>
          <a:p>
            <a:r>
              <a:rPr lang="en-GB" dirty="0" smtClean="0"/>
              <a:t>Dynamic programming is used where we have problems, which can be divided into similar sub-problems, so that their results can be re-used. Mostly, these algorithms are used for optimization.</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DYNAMIC PROGRAMMING(CONT.)</a:t>
            </a:r>
            <a:endParaRPr lang="en-US" dirty="0"/>
          </a:p>
        </p:txBody>
      </p:sp>
      <p:sp>
        <p:nvSpPr>
          <p:cNvPr id="3" name="Content Placeholder 2"/>
          <p:cNvSpPr>
            <a:spLocks noGrp="1"/>
          </p:cNvSpPr>
          <p:nvPr>
            <p:ph idx="1"/>
          </p:nvPr>
        </p:nvSpPr>
        <p:spPr/>
        <p:txBody>
          <a:bodyPr/>
          <a:lstStyle/>
          <a:p>
            <a:r>
              <a:rPr lang="en-GB" dirty="0" smtClean="0"/>
              <a:t>Before solving the in-hand sub-problem, dynamic algorithm will try to examine the results of the previously solved </a:t>
            </a:r>
            <a:r>
              <a:rPr lang="en-GB" dirty="0" smtClean="0"/>
              <a:t>sub-problems (</a:t>
            </a:r>
            <a:r>
              <a:rPr lang="en-GB" dirty="0" err="1" smtClean="0"/>
              <a:t>memoization</a:t>
            </a:r>
            <a:r>
              <a:rPr lang="en-GB" dirty="0" smtClean="0"/>
              <a:t>). </a:t>
            </a:r>
            <a:r>
              <a:rPr lang="en-GB" dirty="0" smtClean="0"/>
              <a:t>The solutions of sub-problems are combined in order to achieve the best solution.</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DYNAMIC PROGRAMMING(EXAMPLES)</a:t>
            </a:r>
            <a:endParaRPr lang="en-US" dirty="0"/>
          </a:p>
        </p:txBody>
      </p:sp>
      <p:sp>
        <p:nvSpPr>
          <p:cNvPr id="3" name="Content Placeholder 2"/>
          <p:cNvSpPr>
            <a:spLocks noGrp="1"/>
          </p:cNvSpPr>
          <p:nvPr>
            <p:ph idx="1"/>
          </p:nvPr>
        </p:nvSpPr>
        <p:spPr/>
        <p:txBody>
          <a:bodyPr/>
          <a:lstStyle/>
          <a:p>
            <a:r>
              <a:rPr lang="en-GB" dirty="0" smtClean="0"/>
              <a:t>The following computer problems can be solved using dynamic programming approach −</a:t>
            </a:r>
          </a:p>
          <a:p>
            <a:r>
              <a:rPr lang="en-GB" dirty="0" smtClean="0"/>
              <a:t>Fibonacci number series</a:t>
            </a:r>
          </a:p>
          <a:p>
            <a:r>
              <a:rPr lang="en-GB" dirty="0" smtClean="0"/>
              <a:t>Knapsack problem</a:t>
            </a:r>
          </a:p>
          <a:p>
            <a:r>
              <a:rPr lang="en-GB" dirty="0" smtClean="0"/>
              <a:t>Tower of Hanoi</a:t>
            </a:r>
          </a:p>
          <a:p>
            <a:r>
              <a:rPr lang="en-GB" dirty="0" smtClean="0"/>
              <a:t>All pair shortest path by Floyd-</a:t>
            </a:r>
            <a:r>
              <a:rPr lang="en-GB" dirty="0" err="1" smtClean="0"/>
              <a:t>Warshall</a:t>
            </a:r>
            <a:endParaRPr lang="en-GB" dirty="0" smtClean="0"/>
          </a:p>
          <a:p>
            <a:r>
              <a:rPr lang="en-GB" dirty="0" smtClean="0"/>
              <a:t>Shortest path by </a:t>
            </a:r>
            <a:r>
              <a:rPr lang="en-GB" dirty="0" err="1" smtClean="0"/>
              <a:t>Dijkstra</a:t>
            </a:r>
            <a:endParaRPr lang="en-GB" dirty="0" smtClean="0"/>
          </a:p>
          <a:p>
            <a:r>
              <a:rPr lang="en-GB" dirty="0" smtClean="0"/>
              <a:t>Project scheduling</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DYNAMIC PROGRAMMING PROBLEM(FIBONACCI SERIES)</a:t>
            </a:r>
            <a:endParaRPr lang="en-US" dirty="0"/>
          </a:p>
        </p:txBody>
      </p:sp>
      <p:sp>
        <p:nvSpPr>
          <p:cNvPr id="3" name="Content Placeholder 2"/>
          <p:cNvSpPr>
            <a:spLocks noGrp="1"/>
          </p:cNvSpPr>
          <p:nvPr>
            <p:ph idx="1"/>
          </p:nvPr>
        </p:nvSpPr>
        <p:spPr/>
        <p:txBody>
          <a:bodyPr/>
          <a:lstStyle/>
          <a:p>
            <a:r>
              <a:rPr lang="en-US" dirty="0" smtClean="0"/>
              <a:t> </a:t>
            </a:r>
            <a:r>
              <a:rPr lang="en-US" b="1" dirty="0" smtClean="0"/>
              <a:t>Fibonacci numbers</a:t>
            </a:r>
            <a:r>
              <a:rPr lang="en-US" dirty="0" smtClean="0"/>
              <a:t>, </a:t>
            </a:r>
            <a:r>
              <a:rPr lang="en-US" dirty="0" smtClean="0"/>
              <a:t> </a:t>
            </a:r>
            <a:r>
              <a:rPr lang="en-US" dirty="0" smtClean="0"/>
              <a:t>form a </a:t>
            </a:r>
            <a:r>
              <a:rPr lang="en-US" dirty="0" smtClean="0">
                <a:hlinkClick r:id="rId2" tooltip="Integer sequence"/>
              </a:rPr>
              <a:t>sequence</a:t>
            </a:r>
            <a:r>
              <a:rPr lang="en-US" dirty="0" smtClean="0"/>
              <a:t>, called the </a:t>
            </a:r>
            <a:r>
              <a:rPr lang="en-US" b="1" dirty="0" smtClean="0"/>
              <a:t>Fibonacci sequence</a:t>
            </a:r>
            <a:r>
              <a:rPr lang="en-US" dirty="0" smtClean="0"/>
              <a:t>, such that each number is the sum of the two preceding ones, starting from 0 and 1. </a:t>
            </a:r>
            <a:endParaRPr lang="en-US" dirty="0" smtClean="0"/>
          </a:p>
          <a:p>
            <a:endParaRPr lang="en-IN" dirty="0" smtClean="0"/>
          </a:p>
          <a:p>
            <a:r>
              <a:rPr lang="en-IN" dirty="0" smtClean="0"/>
              <a:t>We have to print that series for that given number</a:t>
            </a:r>
            <a:endParaRPr lang="en-US"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FIBONACCI SERIES</a:t>
            </a:r>
            <a:endParaRPr lang="en-US" dirty="0"/>
          </a:p>
        </p:txBody>
      </p:sp>
      <p:pic>
        <p:nvPicPr>
          <p:cNvPr id="4" name="Content Placeholder 3" descr="Fibonacchi-Recursion.png"/>
          <p:cNvPicPr>
            <a:picLocks noGrp="1" noChangeAspect="1"/>
          </p:cNvPicPr>
          <p:nvPr>
            <p:ph idx="1"/>
          </p:nvPr>
        </p:nvPicPr>
        <p:blipFill>
          <a:blip r:embed="rId2" cstate="print"/>
          <a:stretch>
            <a:fillRect/>
          </a:stretch>
        </p:blipFill>
        <p:spPr>
          <a:xfrm>
            <a:off x="1403826" y="1646238"/>
            <a:ext cx="6336347" cy="4525962"/>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GREEDY METHOD</a:t>
            </a:r>
            <a:endParaRPr lang="en-US" dirty="0"/>
          </a:p>
        </p:txBody>
      </p:sp>
      <p:sp>
        <p:nvSpPr>
          <p:cNvPr id="3" name="Content Placeholder 2"/>
          <p:cNvSpPr>
            <a:spLocks noGrp="1"/>
          </p:cNvSpPr>
          <p:nvPr>
            <p:ph idx="1"/>
          </p:nvPr>
        </p:nvSpPr>
        <p:spPr/>
        <p:txBody>
          <a:bodyPr/>
          <a:lstStyle/>
          <a:p>
            <a:r>
              <a:rPr lang="en-GB" dirty="0" smtClean="0"/>
              <a:t>Greedy is an algorithmic paradigm that builds up a solution piece by piece, always choosing the next piece that offers the most obvious and immediate benefit. So the problems where choosing locally optimal also leads to global solution are best fit for Greedy.</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ASSIGNMENT</a:t>
            </a:r>
            <a:endParaRPr lang="en-US" dirty="0"/>
          </a:p>
        </p:txBody>
      </p:sp>
      <p:sp>
        <p:nvSpPr>
          <p:cNvPr id="3" name="Content Placeholder 2"/>
          <p:cNvSpPr>
            <a:spLocks noGrp="1"/>
          </p:cNvSpPr>
          <p:nvPr>
            <p:ph idx="1"/>
          </p:nvPr>
        </p:nvSpPr>
        <p:spPr/>
        <p:txBody>
          <a:bodyPr/>
          <a:lstStyle/>
          <a:p>
            <a:r>
              <a:rPr lang="en-IN" dirty="0" smtClean="0"/>
              <a:t>DIVIDE AND CONQUER</a:t>
            </a:r>
          </a:p>
          <a:p>
            <a:r>
              <a:rPr lang="en-IN" dirty="0" smtClean="0"/>
              <a:t>BACKTRACING</a:t>
            </a:r>
          </a:p>
          <a:p>
            <a:r>
              <a:rPr lang="en-IN" dirty="0" smtClean="0"/>
              <a:t>DYNAMIC PROGRAMMING</a:t>
            </a:r>
          </a:p>
          <a:p>
            <a:r>
              <a:rPr lang="en-IN" dirty="0" smtClean="0"/>
              <a:t>GREEDY METHOD</a:t>
            </a:r>
          </a:p>
          <a:p>
            <a:r>
              <a:rPr lang="en-IN" dirty="0" smtClean="0"/>
              <a:t>BRANCH AND BOUND</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GREEDY METHOD(EXAMPLES)</a:t>
            </a:r>
            <a:endParaRPr lang="en-US" dirty="0"/>
          </a:p>
        </p:txBody>
      </p:sp>
      <p:sp>
        <p:nvSpPr>
          <p:cNvPr id="3" name="Content Placeholder 2"/>
          <p:cNvSpPr>
            <a:spLocks noGrp="1"/>
          </p:cNvSpPr>
          <p:nvPr>
            <p:ph idx="1"/>
          </p:nvPr>
        </p:nvSpPr>
        <p:spPr/>
        <p:txBody>
          <a:bodyPr/>
          <a:lstStyle/>
          <a:p>
            <a:r>
              <a:rPr lang="en-IN" dirty="0" smtClean="0"/>
              <a:t>Huffman coding</a:t>
            </a:r>
          </a:p>
          <a:p>
            <a:r>
              <a:rPr lang="en-IN" dirty="0" err="1" smtClean="0"/>
              <a:t>Kruskal’s</a:t>
            </a:r>
            <a:r>
              <a:rPr lang="en-IN" dirty="0" smtClean="0"/>
              <a:t> algorithm</a:t>
            </a:r>
          </a:p>
          <a:p>
            <a:r>
              <a:rPr lang="en-IN" dirty="0" smtClean="0"/>
              <a:t>Prim’ s algorithm</a:t>
            </a:r>
          </a:p>
          <a:p>
            <a:r>
              <a:rPr lang="en-IN" dirty="0" err="1" smtClean="0"/>
              <a:t>Dijakstra’s</a:t>
            </a:r>
            <a:r>
              <a:rPr lang="en-IN" dirty="0" smtClean="0"/>
              <a:t> algorithm</a:t>
            </a:r>
          </a:p>
          <a:p>
            <a:r>
              <a:rPr lang="en-IN" dirty="0" smtClean="0"/>
              <a:t>Dial’s  algorithm</a:t>
            </a:r>
            <a:endParaRPr lang="en-IN"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GREEDY METHOD(PROBLEM)</a:t>
            </a:r>
            <a:endParaRPr lang="en-US" dirty="0"/>
          </a:p>
        </p:txBody>
      </p:sp>
      <p:sp>
        <p:nvSpPr>
          <p:cNvPr id="3" name="Content Placeholder 2"/>
          <p:cNvSpPr>
            <a:spLocks noGrp="1"/>
          </p:cNvSpPr>
          <p:nvPr>
            <p:ph idx="1"/>
          </p:nvPr>
        </p:nvSpPr>
        <p:spPr/>
        <p:txBody>
          <a:bodyPr/>
          <a:lstStyle/>
          <a:p>
            <a:r>
              <a:rPr lang="en-GB" dirty="0" smtClean="0"/>
              <a:t>Given a value V, if we want to make change for V Rs, and we have infinite supply of each of the denominations in Indian currency, i.e., we have infinite supply of { 1, 2, 5, 10, 20, 50, 100, 500, 1000} valued coins/notes, what is the minimum number of coins and/or notes needed to make the change?</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BRANCH AND BOUND</a:t>
            </a:r>
            <a:endParaRPr lang="en-US" dirty="0"/>
          </a:p>
        </p:txBody>
      </p:sp>
      <p:sp>
        <p:nvSpPr>
          <p:cNvPr id="3" name="Content Placeholder 2"/>
          <p:cNvSpPr>
            <a:spLocks noGrp="1"/>
          </p:cNvSpPr>
          <p:nvPr>
            <p:ph idx="1"/>
          </p:nvPr>
        </p:nvSpPr>
        <p:spPr/>
        <p:txBody>
          <a:bodyPr>
            <a:normAutofit/>
          </a:bodyPr>
          <a:lstStyle/>
          <a:p>
            <a:r>
              <a:rPr lang="en-GB" b="1" dirty="0" smtClean="0"/>
              <a:t>Branch and bound</a:t>
            </a:r>
            <a:r>
              <a:rPr lang="en-GB" dirty="0" smtClean="0"/>
              <a:t> is an algorithm design paradigm which is generally used for solving combinatorial optimization problems</a:t>
            </a:r>
            <a:r>
              <a:rPr lang="en-GB" dirty="0" smtClean="0"/>
              <a:t>.</a:t>
            </a:r>
          </a:p>
          <a:p>
            <a:r>
              <a:rPr lang="en-GB" dirty="0" smtClean="0"/>
              <a:t>The </a:t>
            </a:r>
            <a:r>
              <a:rPr lang="en-GB" dirty="0" smtClean="0"/>
              <a:t>Branch and Bound Algorithm technique solves these problems relatively </a:t>
            </a:r>
            <a:r>
              <a:rPr lang="en-GB" dirty="0" smtClean="0"/>
              <a:t>quickly.(typically exponential in terms of time complexity</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BRANCH AND BOUND</a:t>
            </a:r>
            <a:endParaRPr lang="en-US" dirty="0"/>
          </a:p>
        </p:txBody>
      </p:sp>
      <p:sp>
        <p:nvSpPr>
          <p:cNvPr id="3" name="Content Placeholder 2"/>
          <p:cNvSpPr>
            <a:spLocks noGrp="1"/>
          </p:cNvSpPr>
          <p:nvPr>
            <p:ph idx="1"/>
          </p:nvPr>
        </p:nvSpPr>
        <p:spPr/>
        <p:txBody>
          <a:bodyPr>
            <a:normAutofit fontScale="92500" lnSpcReduction="10000"/>
          </a:bodyPr>
          <a:lstStyle/>
          <a:p>
            <a:r>
              <a:rPr lang="en-IN" dirty="0" smtClean="0">
                <a:latin typeface="Batang" panose="02030600000101010101" pitchFamily="18" charset="-127"/>
                <a:ea typeface="Batang" panose="02030600000101010101" pitchFamily="18" charset="-127"/>
              </a:rPr>
              <a:t>It recursively splits the search space into smaller spaces, </a:t>
            </a:r>
            <a:r>
              <a:rPr lang="en-IN" dirty="0" smtClean="0">
                <a:latin typeface="Batang" panose="02030600000101010101" pitchFamily="18" charset="-127"/>
                <a:ea typeface="Batang" panose="02030600000101010101" pitchFamily="18" charset="-127"/>
              </a:rPr>
              <a:t>then minimizing problem on </a:t>
            </a:r>
            <a:r>
              <a:rPr lang="en-IN" dirty="0" smtClean="0">
                <a:latin typeface="Batang" panose="02030600000101010101" pitchFamily="18" charset="-127"/>
                <a:ea typeface="Batang" panose="02030600000101010101" pitchFamily="18" charset="-127"/>
              </a:rPr>
              <a:t>these smaller spaces; the splitting is called </a:t>
            </a:r>
            <a:r>
              <a:rPr lang="en-IN" i="1" dirty="0" smtClean="0">
                <a:latin typeface="Batang" panose="02030600000101010101" pitchFamily="18" charset="-127"/>
                <a:ea typeface="Batang" panose="02030600000101010101" pitchFamily="18" charset="-127"/>
              </a:rPr>
              <a:t>branching</a:t>
            </a:r>
            <a:r>
              <a:rPr lang="en-IN" dirty="0" smtClean="0">
                <a:latin typeface="Batang" panose="02030600000101010101" pitchFamily="18" charset="-127"/>
                <a:ea typeface="Batang" panose="02030600000101010101" pitchFamily="18" charset="-127"/>
              </a:rPr>
              <a:t>.</a:t>
            </a:r>
          </a:p>
          <a:p>
            <a:r>
              <a:rPr lang="en-IN" dirty="0" smtClean="0">
                <a:latin typeface="Batang" panose="02030600000101010101" pitchFamily="18" charset="-127"/>
                <a:ea typeface="Batang" panose="02030600000101010101" pitchFamily="18" charset="-127"/>
              </a:rPr>
              <a:t>Before enumerating the candidate solutions of a branch, the branch is checked against upper and lower estimated </a:t>
            </a:r>
            <a:r>
              <a:rPr lang="en-IN" i="1" dirty="0" smtClean="0">
                <a:latin typeface="Batang" panose="02030600000101010101" pitchFamily="18" charset="-127"/>
                <a:ea typeface="Batang" panose="02030600000101010101" pitchFamily="18" charset="-127"/>
              </a:rPr>
              <a:t>bounds</a:t>
            </a:r>
            <a:r>
              <a:rPr lang="en-IN" dirty="0" smtClean="0">
                <a:latin typeface="Batang" panose="02030600000101010101" pitchFamily="18" charset="-127"/>
                <a:ea typeface="Batang" panose="02030600000101010101" pitchFamily="18" charset="-127"/>
              </a:rPr>
              <a:t> on the optimal solution and is discarded if it cannot produce a better solution than the best one found so far by the algorithm</a:t>
            </a:r>
          </a:p>
          <a:p>
            <a:endParaRPr lang="en-IN" dirty="0" smtClean="0">
              <a:latin typeface="Batang" panose="02030600000101010101" pitchFamily="18" charset="-127"/>
              <a:ea typeface="Batang" panose="02030600000101010101" pitchFamily="18" charset="-127"/>
            </a:endParaRP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BRANCH AND BOUND (EXAMPLES)</a:t>
            </a:r>
            <a:endParaRPr lang="en-US" dirty="0"/>
          </a:p>
        </p:txBody>
      </p:sp>
      <p:sp>
        <p:nvSpPr>
          <p:cNvPr id="3" name="Content Placeholder 2"/>
          <p:cNvSpPr>
            <a:spLocks noGrp="1"/>
          </p:cNvSpPr>
          <p:nvPr>
            <p:ph idx="1"/>
          </p:nvPr>
        </p:nvSpPr>
        <p:spPr/>
        <p:txBody>
          <a:bodyPr/>
          <a:lstStyle/>
          <a:p>
            <a:pPr marL="285750" indent="-285750" fontAlgn="base">
              <a:buFont typeface="Arial" panose="020B0604020202020204" pitchFamily="34" charset="0"/>
              <a:buChar char="•"/>
            </a:pPr>
            <a:r>
              <a:rPr lang="en-US" dirty="0" smtClean="0"/>
              <a:t>Implementation of 0/1 Knapsack</a:t>
            </a:r>
          </a:p>
          <a:p>
            <a:pPr marL="285750" indent="-285750" fontAlgn="base">
              <a:buFont typeface="Arial" panose="020B0604020202020204" pitchFamily="34" charset="0"/>
              <a:buChar char="•"/>
            </a:pPr>
            <a:r>
              <a:rPr lang="en-US" dirty="0" smtClean="0"/>
              <a:t>8 puzzle Problem</a:t>
            </a:r>
          </a:p>
          <a:p>
            <a:pPr marL="285750" indent="-285750" fontAlgn="base">
              <a:buFont typeface="Arial" panose="020B0604020202020204" pitchFamily="34" charset="0"/>
              <a:buChar char="•"/>
            </a:pPr>
            <a:r>
              <a:rPr lang="en-US" dirty="0" smtClean="0"/>
              <a:t>Job Assignment Problem</a:t>
            </a:r>
          </a:p>
          <a:p>
            <a:pPr marL="285750" indent="-285750" fontAlgn="base">
              <a:buFont typeface="Arial" panose="020B0604020202020204" pitchFamily="34" charset="0"/>
              <a:buChar char="•"/>
            </a:pPr>
            <a:r>
              <a:rPr lang="en-US" dirty="0" smtClean="0"/>
              <a:t>N Queen Problem</a:t>
            </a:r>
          </a:p>
          <a:p>
            <a:pPr marL="285750" indent="-285750" fontAlgn="base">
              <a:buFont typeface="Arial" panose="020B0604020202020204" pitchFamily="34" charset="0"/>
              <a:buChar char="•"/>
            </a:pPr>
            <a:r>
              <a:rPr lang="en-US" dirty="0" smtClean="0"/>
              <a:t>Traveling Salesman Problem</a:t>
            </a:r>
          </a:p>
          <a:p>
            <a:pPr>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BRANCH AND BOUND (PROBLEM)</a:t>
            </a:r>
            <a:endParaRPr lang="en-US" dirty="0"/>
          </a:p>
        </p:txBody>
      </p:sp>
      <p:sp>
        <p:nvSpPr>
          <p:cNvPr id="3" name="Content Placeholder 2"/>
          <p:cNvSpPr>
            <a:spLocks noGrp="1"/>
          </p:cNvSpPr>
          <p:nvPr>
            <p:ph idx="1"/>
          </p:nvPr>
        </p:nvSpPr>
        <p:spPr/>
        <p:txBody>
          <a:bodyPr/>
          <a:lstStyle/>
          <a:p>
            <a:r>
              <a:rPr lang="en-US" b="1" dirty="0" smtClean="0"/>
              <a:t>Given a set of items, each with a weight and a value, determine the number of each item to include in a collection so that the total weight is less than or equal to a given limit and the total value is as large as possible.</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IN" dirty="0" smtClean="0"/>
              <a:t>Codes are attached in repository</a:t>
            </a:r>
            <a:endParaRPr lang="en-US" dirty="0"/>
          </a:p>
        </p:txBody>
      </p:sp>
      <p:pic>
        <p:nvPicPr>
          <p:cNvPr id="11" name="Picture Placeholder 10" descr="images.jpg"/>
          <p:cNvPicPr>
            <a:picLocks noGrp="1" noChangeAspect="1"/>
          </p:cNvPicPr>
          <p:nvPr>
            <p:ph type="pic" idx="1"/>
          </p:nvPr>
        </p:nvPicPr>
        <p:blipFill>
          <a:blip r:embed="rId2" cstate="print"/>
          <a:srcRect l="4450" r="4450"/>
          <a:stretch>
            <a:fillRect/>
          </a:stretch>
        </p:blipFill>
        <p:spPr>
          <a:xfrm>
            <a:off x="304800" y="249864"/>
            <a:ext cx="5715000" cy="2908527"/>
          </a:xfrm>
        </p:spPr>
      </p:pic>
      <p:sp>
        <p:nvSpPr>
          <p:cNvPr id="10" name="Text Placeholder 9"/>
          <p:cNvSpPr>
            <a:spLocks noGrp="1"/>
          </p:cNvSpPr>
          <p:nvPr>
            <p:ph type="body" sz="half" idx="2"/>
          </p:nvPr>
        </p:nvSpPr>
        <p:spPr/>
        <p:txBody>
          <a:bodyPr/>
          <a:lstStyle/>
          <a:p>
            <a:r>
              <a:rPr lang="en-IN" dirty="0" smtClean="0"/>
              <a:t>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DIVIDE AND CONQUER</a:t>
            </a:r>
            <a:endParaRPr lang="en-US" dirty="0"/>
          </a:p>
        </p:txBody>
      </p:sp>
      <p:sp>
        <p:nvSpPr>
          <p:cNvPr id="3" name="Content Placeholder 2"/>
          <p:cNvSpPr>
            <a:spLocks noGrp="1"/>
          </p:cNvSpPr>
          <p:nvPr>
            <p:ph idx="1"/>
          </p:nvPr>
        </p:nvSpPr>
        <p:spPr/>
        <p:txBody>
          <a:bodyPr>
            <a:normAutofit/>
          </a:bodyPr>
          <a:lstStyle/>
          <a:p>
            <a:r>
              <a:rPr lang="en-GB" dirty="0" smtClean="0"/>
              <a:t>In divide and conquer approach, the problem in hand, is divided into smaller sub-problems and then each problem is solved independently. </a:t>
            </a:r>
            <a:endParaRPr lang="en-GB" dirty="0" smtClean="0"/>
          </a:p>
          <a:p>
            <a:r>
              <a:rPr lang="en-GB" dirty="0" smtClean="0"/>
              <a:t>When </a:t>
            </a:r>
            <a:r>
              <a:rPr lang="en-GB" dirty="0" smtClean="0"/>
              <a:t>we keep on dividing the </a:t>
            </a:r>
            <a:r>
              <a:rPr lang="en-GB" dirty="0" err="1" smtClean="0"/>
              <a:t>subproblems</a:t>
            </a:r>
            <a:r>
              <a:rPr lang="en-GB" dirty="0" smtClean="0"/>
              <a:t> into even smaller sub-problems, we may eventually reach a stage where no more division is </a:t>
            </a:r>
            <a:r>
              <a:rPr lang="en-GB" dirty="0" smtClean="0"/>
              <a:t>possible.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DIVIDE AND CONQUER(CONT.)</a:t>
            </a:r>
            <a:endParaRPr lang="en-US" dirty="0"/>
          </a:p>
        </p:txBody>
      </p:sp>
      <p:sp>
        <p:nvSpPr>
          <p:cNvPr id="3" name="Content Placeholder 2"/>
          <p:cNvSpPr>
            <a:spLocks noGrp="1"/>
          </p:cNvSpPr>
          <p:nvPr>
            <p:ph idx="1"/>
          </p:nvPr>
        </p:nvSpPr>
        <p:spPr/>
        <p:txBody>
          <a:bodyPr/>
          <a:lstStyle/>
          <a:p>
            <a:r>
              <a:rPr lang="en-GB" dirty="0" smtClean="0"/>
              <a:t> The solution of all sub-problems is finally merged in order to obtain the solution of an original problem.</a:t>
            </a:r>
            <a:endParaRPr lang="en-US" dirty="0" smtClean="0"/>
          </a:p>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752600" y="3276600"/>
            <a:ext cx="5495925" cy="337185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DIVIDE AND CONQUER(STEPS)</a:t>
            </a:r>
            <a:endParaRPr lang="en-US" dirty="0"/>
          </a:p>
        </p:txBody>
      </p:sp>
      <p:sp>
        <p:nvSpPr>
          <p:cNvPr id="3" name="Content Placeholder 2"/>
          <p:cNvSpPr>
            <a:spLocks noGrp="1"/>
          </p:cNvSpPr>
          <p:nvPr>
            <p:ph idx="1"/>
          </p:nvPr>
        </p:nvSpPr>
        <p:spPr/>
        <p:txBody>
          <a:bodyPr>
            <a:normAutofit lnSpcReduction="10000"/>
          </a:bodyPr>
          <a:lstStyle/>
          <a:p>
            <a:r>
              <a:rPr lang="en-GB" dirty="0" smtClean="0"/>
              <a:t>Broadly, we can understand </a:t>
            </a:r>
            <a:r>
              <a:rPr lang="en-GB" b="1" dirty="0" smtClean="0"/>
              <a:t>divide-and-conquer</a:t>
            </a:r>
            <a:r>
              <a:rPr lang="en-GB" dirty="0" smtClean="0"/>
              <a:t> approach in a three-step process.</a:t>
            </a:r>
          </a:p>
          <a:p>
            <a:r>
              <a:rPr lang="en-GB" b="1" dirty="0" smtClean="0"/>
              <a:t>1) Divide/Break</a:t>
            </a:r>
            <a:endParaRPr lang="en-GB" b="1" dirty="0" smtClean="0"/>
          </a:p>
          <a:p>
            <a:r>
              <a:rPr lang="en-GB" dirty="0" smtClean="0"/>
              <a:t>This step involves breaking the problem into smaller sub-problems. Sub-problems should represent a part of the original problem. This step generally takes a recursive approach to divide the problem until no sub-problem is further divisible</a:t>
            </a:r>
            <a:r>
              <a:rPr lang="en-GB" dirty="0" smtClean="0"/>
              <a:t>.</a:t>
            </a:r>
            <a:endParaRPr lang="en-GB"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DIVIDE AND CONQUER(STEPS)</a:t>
            </a:r>
            <a:endParaRPr lang="en-US" dirty="0"/>
          </a:p>
        </p:txBody>
      </p:sp>
      <p:sp>
        <p:nvSpPr>
          <p:cNvPr id="3" name="Content Placeholder 2"/>
          <p:cNvSpPr>
            <a:spLocks noGrp="1"/>
          </p:cNvSpPr>
          <p:nvPr>
            <p:ph idx="1"/>
          </p:nvPr>
        </p:nvSpPr>
        <p:spPr/>
        <p:txBody>
          <a:bodyPr>
            <a:normAutofit fontScale="92500" lnSpcReduction="20000"/>
          </a:bodyPr>
          <a:lstStyle/>
          <a:p>
            <a:r>
              <a:rPr lang="en-GB" b="1" dirty="0" smtClean="0"/>
              <a:t>2) Conquer/Solve</a:t>
            </a:r>
            <a:endParaRPr lang="en-GB" b="1" dirty="0" smtClean="0"/>
          </a:p>
          <a:p>
            <a:r>
              <a:rPr lang="en-GB" dirty="0" smtClean="0"/>
              <a:t>This step receives a lot of smaller sub-problems to be solved. Generally, at this level, the problems are considered 'solved' on their own.</a:t>
            </a:r>
          </a:p>
          <a:p>
            <a:r>
              <a:rPr lang="en-GB" b="1" dirty="0" smtClean="0"/>
              <a:t>3) Merge/Combine</a:t>
            </a:r>
            <a:endParaRPr lang="en-GB" b="1" dirty="0" smtClean="0"/>
          </a:p>
          <a:p>
            <a:r>
              <a:rPr lang="en-GB" dirty="0" smtClean="0"/>
              <a:t>When the smaller sub-problems are solved, this stage recursively combines them until they formulate a solution of the original problem. This algorithmic approach works recursively and conquer &amp; merge steps works so close that they appear as one.</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DIVIDE AND CONQUER(EXAMPLES)</a:t>
            </a:r>
            <a:endParaRPr lang="en-US" dirty="0"/>
          </a:p>
        </p:txBody>
      </p:sp>
      <p:sp>
        <p:nvSpPr>
          <p:cNvPr id="3" name="Content Placeholder 2"/>
          <p:cNvSpPr>
            <a:spLocks noGrp="1"/>
          </p:cNvSpPr>
          <p:nvPr>
            <p:ph idx="1"/>
          </p:nvPr>
        </p:nvSpPr>
        <p:spPr/>
        <p:txBody>
          <a:bodyPr/>
          <a:lstStyle/>
          <a:p>
            <a:r>
              <a:rPr lang="en-GB" dirty="0" smtClean="0"/>
              <a:t>The following </a:t>
            </a:r>
            <a:r>
              <a:rPr lang="en-GB" dirty="0" smtClean="0"/>
              <a:t>algorithms </a:t>
            </a:r>
            <a:r>
              <a:rPr lang="en-GB" dirty="0" smtClean="0"/>
              <a:t>are based on </a:t>
            </a:r>
            <a:r>
              <a:rPr lang="en-GB" b="1" dirty="0" smtClean="0"/>
              <a:t>divide-and-conquer</a:t>
            </a:r>
            <a:r>
              <a:rPr lang="en-GB" dirty="0" smtClean="0"/>
              <a:t> programming approach −</a:t>
            </a:r>
          </a:p>
          <a:p>
            <a:r>
              <a:rPr lang="en-GB" dirty="0" smtClean="0"/>
              <a:t>Merge Sort</a:t>
            </a:r>
          </a:p>
          <a:p>
            <a:r>
              <a:rPr lang="en-GB" dirty="0" smtClean="0"/>
              <a:t>Quick Sort</a:t>
            </a:r>
          </a:p>
          <a:p>
            <a:r>
              <a:rPr lang="en-GB" dirty="0" smtClean="0"/>
              <a:t>Binary Search</a:t>
            </a:r>
          </a:p>
          <a:p>
            <a:r>
              <a:rPr lang="en-GB" dirty="0" err="1" smtClean="0"/>
              <a:t>Strassen's</a:t>
            </a:r>
            <a:r>
              <a:rPr lang="en-GB" dirty="0" smtClean="0"/>
              <a:t> Matrix Multiplication</a:t>
            </a:r>
          </a:p>
          <a:p>
            <a:r>
              <a:rPr lang="en-GB" dirty="0" smtClean="0"/>
              <a:t>Closest pair (points)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DIVIDE AND CONQUER (PROBLEM)</a:t>
            </a:r>
            <a:endParaRPr lang="en-US" dirty="0"/>
          </a:p>
        </p:txBody>
      </p:sp>
      <p:sp>
        <p:nvSpPr>
          <p:cNvPr id="3" name="Content Placeholder 2"/>
          <p:cNvSpPr>
            <a:spLocks noGrp="1"/>
          </p:cNvSpPr>
          <p:nvPr>
            <p:ph idx="1"/>
          </p:nvPr>
        </p:nvSpPr>
        <p:spPr/>
        <p:txBody>
          <a:bodyPr>
            <a:normAutofit lnSpcReduction="10000"/>
          </a:bodyPr>
          <a:lstStyle/>
          <a:p>
            <a:r>
              <a:rPr lang="en-IN" dirty="0" smtClean="0"/>
              <a:t>Sorting given array using merge sort technique.</a:t>
            </a:r>
          </a:p>
          <a:p>
            <a:r>
              <a:rPr lang="en-GB" dirty="0" smtClean="0"/>
              <a:t>The </a:t>
            </a:r>
            <a:r>
              <a:rPr lang="en-GB" dirty="0" err="1" smtClean="0"/>
              <a:t>MergeSort</a:t>
            </a:r>
            <a:r>
              <a:rPr lang="en-GB" dirty="0" smtClean="0"/>
              <a:t> function repeatedly divides the array into two halves until we reach a stage where we try to perform </a:t>
            </a:r>
            <a:r>
              <a:rPr lang="en-GB" dirty="0" err="1" smtClean="0"/>
              <a:t>MergeSort</a:t>
            </a:r>
            <a:r>
              <a:rPr lang="en-GB" dirty="0" smtClean="0"/>
              <a:t> on a </a:t>
            </a:r>
            <a:r>
              <a:rPr lang="en-GB" dirty="0" err="1" smtClean="0"/>
              <a:t>subarray</a:t>
            </a:r>
            <a:r>
              <a:rPr lang="en-GB" dirty="0" smtClean="0"/>
              <a:t> of size </a:t>
            </a:r>
            <a:r>
              <a:rPr lang="en-GB" dirty="0" smtClean="0"/>
              <a:t>1.</a:t>
            </a:r>
            <a:endParaRPr lang="en-GB" dirty="0" smtClean="0"/>
          </a:p>
          <a:p>
            <a:r>
              <a:rPr lang="en-GB" dirty="0" smtClean="0"/>
              <a:t>After that, the merge function comes into play and combines the sorted arrays into larger arrays until the whole array is merged.</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MERGE SORT ALGORITHM AND EXAMPLE </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381000" y="1600200"/>
            <a:ext cx="3992420" cy="2667000"/>
          </a:xfrm>
          <a:prstGeom prst="rect">
            <a:avLst/>
          </a:prstGeom>
          <a:noFill/>
          <a:ln w="9525">
            <a:noFill/>
            <a:miter lim="800000"/>
            <a:headEnd/>
            <a:tailEnd/>
          </a:ln>
          <a:effectLst/>
        </p:spPr>
      </p:pic>
      <p:pic>
        <p:nvPicPr>
          <p:cNvPr id="5" name="Picture 4" descr="merge-sort-example_0.png"/>
          <p:cNvPicPr>
            <a:picLocks noChangeAspect="1"/>
          </p:cNvPicPr>
          <p:nvPr/>
        </p:nvPicPr>
        <p:blipFill>
          <a:blip r:embed="rId3" cstate="print"/>
          <a:stretch>
            <a:fillRect/>
          </a:stretch>
        </p:blipFill>
        <p:spPr>
          <a:xfrm>
            <a:off x="4496295" y="1600200"/>
            <a:ext cx="4647705" cy="472440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9</TotalTime>
  <Words>669</Words>
  <Application>Microsoft Office PowerPoint</Application>
  <PresentationFormat>On-screen Show (4:3)</PresentationFormat>
  <Paragraphs>93</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Foundry</vt:lpstr>
      <vt:lpstr>DESIGN AND ANALYSIS OF ALGORITHMS</vt:lpstr>
      <vt:lpstr>ASSIGNMENT</vt:lpstr>
      <vt:lpstr>DIVIDE AND CONQUER</vt:lpstr>
      <vt:lpstr>DIVIDE AND CONQUER(CONT.)</vt:lpstr>
      <vt:lpstr>DIVIDE AND CONQUER(STEPS)</vt:lpstr>
      <vt:lpstr>DIVIDE AND CONQUER(STEPS)</vt:lpstr>
      <vt:lpstr>DIVIDE AND CONQUER(EXAMPLES)</vt:lpstr>
      <vt:lpstr>DIVIDE AND CONQUER (PROBLEM)</vt:lpstr>
      <vt:lpstr>MERGE SORT ALGORITHM AND EXAMPLE </vt:lpstr>
      <vt:lpstr>BACK TRACKING</vt:lpstr>
      <vt:lpstr>BACKTRACKING ALGORITHM</vt:lpstr>
      <vt:lpstr>BACKTRACKING EXAMPLES</vt:lpstr>
      <vt:lpstr>BACKTRACKINGPROBLEM       (N-QUEEN PROBLEM)</vt:lpstr>
      <vt:lpstr>DYNAMIC PROGRAMMING</vt:lpstr>
      <vt:lpstr>DYNAMIC PROGRAMMING(CONT.)</vt:lpstr>
      <vt:lpstr>DYNAMIC PROGRAMMING(EXAMPLES)</vt:lpstr>
      <vt:lpstr>DYNAMIC PROGRAMMING PROBLEM(FIBONACCI SERIES)</vt:lpstr>
      <vt:lpstr>FIBONACCI SERIES</vt:lpstr>
      <vt:lpstr>GREEDY METHOD</vt:lpstr>
      <vt:lpstr>GREEDY METHOD(EXAMPLES)</vt:lpstr>
      <vt:lpstr>GREEDY METHOD(PROBLEM)</vt:lpstr>
      <vt:lpstr>BRANCH AND BOUND</vt:lpstr>
      <vt:lpstr>BRANCH AND BOUND</vt:lpstr>
      <vt:lpstr>BRANCH AND BOUND (EXAMPLES)</vt:lpstr>
      <vt:lpstr>BRANCH AND BOUND (PROBLEM)</vt:lpstr>
      <vt:lpstr>Codes are attached in repository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ALGORITHMS</dc:title>
  <dc:creator>SRI CHARAN AKI</dc:creator>
  <cp:lastModifiedBy>Windows User</cp:lastModifiedBy>
  <cp:revision>2</cp:revision>
  <dcterms:created xsi:type="dcterms:W3CDTF">2006-08-16T00:00:00Z</dcterms:created>
  <dcterms:modified xsi:type="dcterms:W3CDTF">2020-04-17T16:48:44Z</dcterms:modified>
</cp:coreProperties>
</file>