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42C2-34F7-4113-B7AD-579515E8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11" y="171450"/>
            <a:ext cx="9936163" cy="2971801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DESIGN  AND  ANALYSIS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OF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0EB67-93DD-4AAA-A636-AE366EFED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564313" cy="2366433"/>
          </a:xfrm>
        </p:spPr>
        <p:txBody>
          <a:bodyPr/>
          <a:lstStyle/>
          <a:p>
            <a:r>
              <a:rPr lang="en-IN" dirty="0"/>
              <a:t> 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SUBMITTED BY: MAYANK</a:t>
            </a:r>
          </a:p>
          <a:p>
            <a:r>
              <a:rPr lang="en-IN" sz="2000" dirty="0">
                <a:solidFill>
                  <a:schemeClr val="tx1"/>
                </a:solidFill>
              </a:rPr>
              <a:t>ROLL NO.:181210029</a:t>
            </a:r>
          </a:p>
          <a:p>
            <a:r>
              <a:rPr lang="en-IN" sz="2000" dirty="0">
                <a:solidFill>
                  <a:schemeClr val="tx1"/>
                </a:solidFill>
              </a:rPr>
              <a:t>SUBMITTED TO: DR. CHANDRESH KUMAR MAURYA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638A-16AC-40B5-B26F-12995936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2" y="172507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062FC5-9343-4CB3-BE70-812C26373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9105"/>
            <a:ext cx="4457701" cy="65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4DFF-7668-4CBF-A22F-9FCE80C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86782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Picture 2" descr="Breadth First Search">
            <a:extLst>
              <a:ext uri="{FF2B5EF4-FFF2-40B4-BE49-F238E27FC236}">
                <a16:creationId xmlns:a16="http://schemas.microsoft.com/office/drawing/2014/main" id="{F085DA5B-5F02-4544-83B3-31EB1D95E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340221"/>
            <a:ext cx="7048500" cy="63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4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5E0-C602-4AC9-90A6-E43C196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53482"/>
            <a:ext cx="8534400" cy="1507067"/>
          </a:xfrm>
        </p:spPr>
        <p:txBody>
          <a:bodyPr/>
          <a:lstStyle/>
          <a:p>
            <a:r>
              <a:rPr lang="en-US" dirty="0"/>
              <a:t>DEPTH FIRST SEARCH:-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A5C9-6888-4D6E-8085-3DF472DF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7" y="2324100"/>
            <a:ext cx="8534400" cy="361526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strategy followed by depth-first search is, as its name implies, to search </a:t>
            </a:r>
            <a:r>
              <a:rPr lang="en-US" sz="2800" b="1" i="1" dirty="0">
                <a:solidFill>
                  <a:schemeClr val="tx1"/>
                </a:solidFill>
              </a:rPr>
              <a:t>deeper </a:t>
            </a:r>
            <a:r>
              <a:rPr lang="en-US" sz="2800" dirty="0">
                <a:solidFill>
                  <a:schemeClr val="tx1"/>
                </a:solidFill>
              </a:rPr>
              <a:t>in the graph whenever possible.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DEPTH-FIRST SEARCH TRAVERSAL (DFS):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Depth-first search explores edges out of the most recently discovered vertex v that still has un-explored edges leaving it.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Once all of v’s edges have been explored, the search “backtracks” to explore edges leaving the vertex from which v was discovered.</a:t>
            </a:r>
            <a:endParaRPr lang="en-IN" sz="28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4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2B0-8177-4FF0-BC9B-0F573857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8232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B5ED6-EA6D-4159-8240-8219FCDB0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24" y="1143000"/>
            <a:ext cx="7480935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2B0-8177-4FF0-BC9B-0F573857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8232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8ECCE-A557-41CE-9292-E6E21F67E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50" y="737115"/>
            <a:ext cx="7007400" cy="60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4495E-5C5B-4128-AC1A-F62DCD46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2" y="2010832"/>
            <a:ext cx="8534400" cy="1507067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2813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2B0-8177-4FF0-BC9B-0F573857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8232"/>
            <a:ext cx="8534400" cy="1507067"/>
          </a:xfrm>
        </p:spPr>
        <p:txBody>
          <a:bodyPr/>
          <a:lstStyle/>
          <a:p>
            <a:r>
              <a:rPr lang="en-US" dirty="0"/>
              <a:t>MINIMUM SPANNING TREE:-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A415-ED3C-49A3-91B5-0B14C14E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676526"/>
            <a:ext cx="9945688" cy="37009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 </a:t>
            </a:r>
            <a:r>
              <a:rPr lang="en-US" sz="2800" b="1" dirty="0">
                <a:solidFill>
                  <a:schemeClr val="tx1"/>
                </a:solidFill>
              </a:rPr>
              <a:t>minimum spanning tree</a:t>
            </a:r>
            <a:r>
              <a:rPr lang="en-US" sz="2800" dirty="0">
                <a:solidFill>
                  <a:schemeClr val="tx1"/>
                </a:solidFill>
              </a:rPr>
              <a:t> (MST) or </a:t>
            </a:r>
            <a:r>
              <a:rPr lang="en-US" sz="2800" b="1" dirty="0">
                <a:solidFill>
                  <a:schemeClr val="tx1"/>
                </a:solidFill>
              </a:rPr>
              <a:t>minimum</a:t>
            </a:r>
            <a:r>
              <a:rPr lang="en-US" sz="2800" dirty="0">
                <a:solidFill>
                  <a:schemeClr val="tx1"/>
                </a:solidFill>
              </a:rPr>
              <a:t> weight </a:t>
            </a:r>
            <a:r>
              <a:rPr lang="en-US" sz="2800" b="1" dirty="0">
                <a:solidFill>
                  <a:schemeClr val="tx1"/>
                </a:solidFill>
              </a:rPr>
              <a:t>spanning tree</a:t>
            </a:r>
            <a:r>
              <a:rPr lang="en-US" sz="2800" dirty="0">
                <a:solidFill>
                  <a:schemeClr val="tx1"/>
                </a:solidFill>
              </a:rPr>
              <a:t> is a subset of the edges of a connected, edge-weighted undirected graph that connects all the vertices together, without any cycles and with the </a:t>
            </a:r>
            <a:r>
              <a:rPr lang="en-US" sz="2800" b="1" dirty="0">
                <a:solidFill>
                  <a:schemeClr val="tx1"/>
                </a:solidFill>
              </a:rPr>
              <a:t>minimum</a:t>
            </a:r>
            <a:r>
              <a:rPr lang="en-US" sz="2800" dirty="0">
                <a:solidFill>
                  <a:schemeClr val="tx1"/>
                </a:solidFill>
              </a:rPr>
              <a:t> possible total edge weight.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07B-066C-40C6-9372-D329E27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7" y="24870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METHODS TO FIND MINIMUM 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109A-4129-42DF-9055-740A26FA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2" y="2686051"/>
            <a:ext cx="8534400" cy="37200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minimum spanning tree has (V – 1) edges where V is the number of vertices in the given graph.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mainly two methods used to find minimum spanning out of a connected weighted graph :-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Prim’s     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</a:rPr>
              <a:t>  Kruskal’s  algorithm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2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07B-066C-40C6-9372-D329E27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7" y="24870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PRIM’S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109A-4129-42DF-9055-740A26FA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7" y="1524000"/>
            <a:ext cx="8534400" cy="4634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Prim’s algorithm is also a Greedy algorithm. </a:t>
            </a:r>
          </a:p>
          <a:p>
            <a:r>
              <a:rPr lang="en-US" dirty="0">
                <a:solidFill>
                  <a:schemeClr val="tx1"/>
                </a:solidFill>
              </a:rPr>
              <a:t>It starts with an empty spanning tree. The idea is to maintain two sets of vertices. </a:t>
            </a:r>
          </a:p>
          <a:p>
            <a:r>
              <a:rPr lang="en-US" dirty="0">
                <a:solidFill>
                  <a:schemeClr val="tx1"/>
                </a:solidFill>
              </a:rPr>
              <a:t>The first set contains the vertices already included in the MST, the other set contains the vertices not yet included.</a:t>
            </a:r>
          </a:p>
          <a:p>
            <a:r>
              <a:rPr lang="en-US" dirty="0">
                <a:solidFill>
                  <a:schemeClr val="tx1"/>
                </a:solidFill>
              </a:rPr>
              <a:t> At every step, it considers all the edges that connect the two sets, and picks the minimum weight edge from these edges. </a:t>
            </a:r>
          </a:p>
          <a:p>
            <a:r>
              <a:rPr lang="en-US" dirty="0">
                <a:solidFill>
                  <a:schemeClr val="tx1"/>
                </a:solidFill>
              </a:rPr>
              <a:t>After picking the edge, it moves the other endpoint of the edge to the set containing MST.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D517-B614-42E3-862A-2CD1DF6C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420157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95222-0E08-4D32-B9CC-4FDFA311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94844"/>
            <a:ext cx="5847815" cy="50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0964B-2AA5-4FBE-A1CF-62A6CFF9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62" y="2677582"/>
            <a:ext cx="8534400" cy="1507067"/>
          </a:xfrm>
        </p:spPr>
        <p:txBody>
          <a:bodyPr/>
          <a:lstStyle/>
          <a:p>
            <a:r>
              <a:rPr lang="en-US" spc="-5" dirty="0">
                <a:latin typeface="Verdana"/>
                <a:cs typeface="Verdana"/>
              </a:rPr>
              <a:t>Elementary Graph</a:t>
            </a:r>
            <a:r>
              <a:rPr lang="en-US" spc="-3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Algorithms</a:t>
            </a:r>
            <a:br>
              <a:rPr lang="en-US" dirty="0">
                <a:latin typeface="Verdana"/>
                <a:cs typeface="Verdan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2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D542-7F24-4A02-A417-15DC1750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505882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CD418-7A87-4C90-896D-E5C1C2096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74" y="486018"/>
            <a:ext cx="5791576" cy="59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964D-3E9B-4A19-97FB-5C5623A7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7" y="220132"/>
            <a:ext cx="8534400" cy="1507067"/>
          </a:xfrm>
        </p:spPr>
        <p:txBody>
          <a:bodyPr/>
          <a:lstStyle/>
          <a:p>
            <a:r>
              <a:rPr lang="en-US" dirty="0"/>
              <a:t>KRUSKAL’S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6C5E-B529-40B5-A9E1-9350EBD4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7" y="2419350"/>
            <a:ext cx="8534400" cy="36152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Kruskal's algorithm</a:t>
            </a:r>
            <a:r>
              <a:rPr lang="en-US" sz="1600" dirty="0">
                <a:solidFill>
                  <a:schemeClr val="tx1"/>
                </a:solidFill>
              </a:rPr>
              <a:t> is a minimum-spanning-tree </a:t>
            </a:r>
            <a:r>
              <a:rPr lang="en-US" sz="1600" b="1" dirty="0">
                <a:solidFill>
                  <a:schemeClr val="tx1"/>
                </a:solidFill>
              </a:rPr>
              <a:t>algorithm</a:t>
            </a:r>
            <a:r>
              <a:rPr lang="en-US" sz="1600" dirty="0">
                <a:solidFill>
                  <a:schemeClr val="tx1"/>
                </a:solidFill>
              </a:rPr>
              <a:t> which finds an edge of the least possible weight that connects any two trees in the forest. It is a greedy </a:t>
            </a:r>
            <a:r>
              <a:rPr lang="en-US" sz="1600" b="1" dirty="0">
                <a:solidFill>
                  <a:schemeClr val="tx1"/>
                </a:solidFill>
              </a:rPr>
              <a:t>algorithm</a:t>
            </a:r>
            <a:r>
              <a:rPr lang="en-US" sz="1600" dirty="0">
                <a:solidFill>
                  <a:schemeClr val="tx1"/>
                </a:solidFill>
              </a:rPr>
              <a:t> in graph theory as it finds a minimum spanning tree for a connected weighted graph adding increasing cost arcs at each step.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Below are the steps for finding MST using Kruskal’s algorithm 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 Sort all the edges in non-decreasing order of their weight.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600" i="1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tx1"/>
                </a:solidFill>
              </a:rPr>
              <a:t>Pick the smallest edge. Check if it forms a cycle with the spanning tree formed so far. If cycle is not formed, include this edge. Else, discard it.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600" i="1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tx1"/>
                </a:solidFill>
              </a:rPr>
              <a:t>Repeat step#2 until there are (V-1) edges in the spanning tree.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9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967C-58BE-4C74-80C9-46EF2741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8650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BE936-1A2F-457A-9FF4-24100459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5" y="2533650"/>
            <a:ext cx="9467691" cy="41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967C-58BE-4C74-80C9-46EF2741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8650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E6C46-B14B-4D73-A4D4-48BB9405D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86" y="704270"/>
            <a:ext cx="7180814" cy="60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D4E52-E2F6-4D05-9C90-91997E87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7" y="1991782"/>
            <a:ext cx="8534400" cy="1507067"/>
          </a:xfrm>
        </p:spPr>
        <p:txBody>
          <a:bodyPr/>
          <a:lstStyle/>
          <a:p>
            <a:r>
              <a:rPr lang="en-IN" dirty="0"/>
              <a:t>Single-source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8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0A39D0-0223-4BAF-93AB-EDDD1F58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410632"/>
            <a:ext cx="8534400" cy="1507067"/>
          </a:xfrm>
        </p:spPr>
        <p:txBody>
          <a:bodyPr/>
          <a:lstStyle/>
          <a:p>
            <a:r>
              <a:rPr lang="en-IN" dirty="0"/>
              <a:t>Single-source shortest path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31765-2079-4ED4-AB9E-4D1645E8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2" y="2409825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dirty="0">
                <a:solidFill>
                  <a:schemeClr val="tx1"/>
                </a:solidFill>
              </a:rPr>
              <a:t>source shortest path</a:t>
            </a:r>
            <a:r>
              <a:rPr lang="en-US" dirty="0">
                <a:solidFill>
                  <a:schemeClr val="tx1"/>
                </a:solidFill>
              </a:rPr>
              <a:t> problem, in which we have to find </a:t>
            </a:r>
            <a:r>
              <a:rPr lang="en-US" b="1" dirty="0">
                <a:solidFill>
                  <a:schemeClr val="tx1"/>
                </a:solidFill>
              </a:rPr>
              <a:t>shortest paths</a:t>
            </a:r>
            <a:r>
              <a:rPr lang="en-US" dirty="0">
                <a:solidFill>
                  <a:schemeClr val="tx1"/>
                </a:solidFill>
              </a:rPr>
              <a:t> from a </a:t>
            </a:r>
            <a:r>
              <a:rPr lang="en-US" b="1" dirty="0">
                <a:solidFill>
                  <a:schemeClr val="tx1"/>
                </a:solidFill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 vertex v to all other vertices in the graph. </a:t>
            </a:r>
          </a:p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-destination </a:t>
            </a:r>
            <a:r>
              <a:rPr lang="en-US" b="1" dirty="0">
                <a:solidFill>
                  <a:schemeClr val="tx1"/>
                </a:solidFill>
              </a:rPr>
              <a:t>shortest path</a:t>
            </a:r>
            <a:r>
              <a:rPr lang="en-US" dirty="0">
                <a:solidFill>
                  <a:schemeClr val="tx1"/>
                </a:solidFill>
              </a:rPr>
              <a:t> problem, in which we have to find </a:t>
            </a:r>
            <a:r>
              <a:rPr lang="en-US" b="1" dirty="0">
                <a:solidFill>
                  <a:schemeClr val="tx1"/>
                </a:solidFill>
              </a:rPr>
              <a:t>shortest paths</a:t>
            </a:r>
            <a:r>
              <a:rPr lang="en-US" dirty="0">
                <a:solidFill>
                  <a:schemeClr val="tx1"/>
                </a:solidFill>
              </a:rPr>
              <a:t> from all vertices in the directed graph to a </a:t>
            </a:r>
            <a:r>
              <a:rPr lang="en-US" b="1" dirty="0">
                <a:solidFill>
                  <a:schemeClr val="tx1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 destination vertex v.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3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356-5335-44E9-A5DC-6676F463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229657"/>
            <a:ext cx="8534400" cy="1507067"/>
          </a:xfrm>
        </p:spPr>
        <p:txBody>
          <a:bodyPr/>
          <a:lstStyle/>
          <a:p>
            <a:r>
              <a:rPr lang="en-US" b="1" dirty="0"/>
              <a:t>SINGLE  SOURCE  SHORTEST  PATH-DIJKS</a:t>
            </a:r>
            <a:r>
              <a:rPr lang="en-US" b="1" spc="5" dirty="0"/>
              <a:t>T</a:t>
            </a:r>
            <a:r>
              <a:rPr lang="en-US" b="1" dirty="0"/>
              <a:t>RA</a:t>
            </a:r>
            <a:r>
              <a:rPr lang="en-US" b="1" spc="-135" dirty="0"/>
              <a:t>’</a:t>
            </a:r>
            <a:r>
              <a:rPr lang="en-US" b="1" dirty="0"/>
              <a:t>S</a:t>
            </a:r>
            <a:r>
              <a:rPr lang="en-US" b="1" spc="-204" dirty="0"/>
              <a:t>   </a:t>
            </a:r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A96-3CE8-4D88-95B3-CFCA3CC6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2362200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generate a</a:t>
            </a:r>
            <a:r>
              <a:rPr lang="en-US" i="1" dirty="0">
                <a:solidFill>
                  <a:schemeClr val="tx1"/>
                </a:solidFill>
              </a:rPr>
              <a:t> SPT (shortest path tree)</a:t>
            </a:r>
            <a:r>
              <a:rPr lang="en-US" dirty="0">
                <a:solidFill>
                  <a:schemeClr val="tx1"/>
                </a:solidFill>
              </a:rPr>
              <a:t> with given source as root. </a:t>
            </a:r>
          </a:p>
          <a:p>
            <a:r>
              <a:rPr lang="en-US" dirty="0">
                <a:solidFill>
                  <a:schemeClr val="tx1"/>
                </a:solidFill>
              </a:rPr>
              <a:t>We maintain two sets, one set contains vertices included in shortest path tree, other set includes vertices not yet included in shortest path tree.</a:t>
            </a:r>
          </a:p>
          <a:p>
            <a:r>
              <a:rPr lang="en-US" dirty="0">
                <a:solidFill>
                  <a:schemeClr val="tx1"/>
                </a:solidFill>
              </a:rPr>
              <a:t> At every step of the algorithm, we find a vertex which is in the other set (set of not yet included) and has a minimum distance from the source.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7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9BFD-FE1F-4EDF-890D-823EFCDC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229657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A5D3B-FB1A-4003-80FA-C634E113F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9182"/>
            <a:ext cx="5385050" cy="37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9BFD-FE1F-4EDF-890D-823EFCDC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229657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7" name="Picture 2" descr="Dijkstra's Algorithm">
            <a:extLst>
              <a:ext uri="{FF2B5EF4-FFF2-40B4-BE49-F238E27FC236}">
                <a16:creationId xmlns:a16="http://schemas.microsoft.com/office/drawing/2014/main" id="{DACDF7F0-E6B0-468D-A220-869B36BC6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635745"/>
            <a:ext cx="4210050" cy="59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8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4F76-3C31-49E7-8543-94B1FE7F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45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  SOURCE  SHORTEST  PATH-BELLMAN  FORD</a:t>
            </a:r>
            <a:r>
              <a:rPr lang="en-US" b="1" spc="-204" dirty="0"/>
              <a:t>   </a:t>
            </a:r>
            <a:r>
              <a:rPr lang="en-US" b="1" dirty="0"/>
              <a:t>ALGORITHM</a:t>
            </a:r>
            <a:br>
              <a:rPr lang="en-US" sz="4800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C35E-0024-48AD-9617-71445F0F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7" y="2409825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Dijkstra doesn’t work for Graphs with negative weight edges.</a:t>
            </a:r>
          </a:p>
          <a:p>
            <a:r>
              <a:rPr lang="en-US" i="1" dirty="0">
                <a:solidFill>
                  <a:schemeClr val="tx1"/>
                </a:solidFill>
              </a:rPr>
              <a:t> Bellman-Ford works for such graphs. Bellman-Ford is also simpler than Dijkstra and suites well for distributed systems.</a:t>
            </a:r>
          </a:p>
          <a:p>
            <a:r>
              <a:rPr lang="en-US" i="1" dirty="0">
                <a:solidFill>
                  <a:schemeClr val="tx1"/>
                </a:solidFill>
              </a:rPr>
              <a:t> But time complexity of Bellman-Ford is O(VE), which is more than Dijkstra.</a:t>
            </a:r>
          </a:p>
          <a:p>
            <a:r>
              <a:rPr lang="en-US" sz="1900" dirty="0">
                <a:solidFill>
                  <a:schemeClr val="tx1"/>
                </a:solidFill>
              </a:rPr>
              <a:t>Negative weight edges might seem useless at first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but they can explain a lot of phenomena like  : -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Cash flow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Heat released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Heat absorbed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0CD78C-4219-4C6B-9951-BBBF1260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505882"/>
            <a:ext cx="8534400" cy="1507067"/>
          </a:xfrm>
        </p:spPr>
        <p:txBody>
          <a:bodyPr/>
          <a:lstStyle/>
          <a:p>
            <a:r>
              <a:rPr lang="en-US" dirty="0"/>
              <a:t>GRAPH:-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82F91-48D2-4E3C-8A4C-670AD4B4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2676525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A graph G = (V, E) 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                                </a:t>
            </a:r>
            <a:r>
              <a:rPr lang="en-IN" dirty="0">
                <a:solidFill>
                  <a:schemeClr val="tx1"/>
                </a:solidFill>
              </a:rPr>
              <a:t>where, V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set of vertices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E  set of edges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2" descr="Graph Data Structure And Algorithms - GeeksforGeeks">
            <a:extLst>
              <a:ext uri="{FF2B5EF4-FFF2-40B4-BE49-F238E27FC236}">
                <a16:creationId xmlns:a16="http://schemas.microsoft.com/office/drawing/2014/main" id="{69D72F3C-8F86-4A6E-B137-7052818B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60" y="4381500"/>
            <a:ext cx="3985234" cy="1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A0A9-6D55-4D7D-BC66-DB8E00BD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48707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8FCFE-9F2F-4A16-A92E-40662698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14" y="1645991"/>
            <a:ext cx="6183561" cy="44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0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A0A9-6D55-4D7D-BC66-DB8E00BD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48707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Picture 2" descr="Bellman Ford's Algorithm">
            <a:extLst>
              <a:ext uri="{FF2B5EF4-FFF2-40B4-BE49-F238E27FC236}">
                <a16:creationId xmlns:a16="http://schemas.microsoft.com/office/drawing/2014/main" id="{6D6C61F9-F763-4828-9261-798A025FC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20" y="349144"/>
            <a:ext cx="4416279" cy="627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0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026DB-CEFF-4337-9288-1B26B29B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062" y="2382307"/>
            <a:ext cx="8534400" cy="1507067"/>
          </a:xfrm>
        </p:spPr>
        <p:txBody>
          <a:bodyPr/>
          <a:lstStyle/>
          <a:p>
            <a:r>
              <a:rPr lang="en-IN" dirty="0"/>
              <a:t>ALL PAIR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30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B49E9-961B-45D6-B5D9-F6AB4504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" y="363007"/>
            <a:ext cx="8534400" cy="1507067"/>
          </a:xfrm>
        </p:spPr>
        <p:txBody>
          <a:bodyPr/>
          <a:lstStyle/>
          <a:p>
            <a:r>
              <a:rPr lang="en-IN" dirty="0"/>
              <a:t>ALL PAIR SHORTEST PATH(FLOYD-WARSHALL’S ALGORITHM): WORKING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B227-3BE0-4FE9-A679-95574D72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2390774"/>
            <a:ext cx="9840913" cy="4200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dirty="0">
                <a:solidFill>
                  <a:schemeClr val="tx1"/>
                </a:solidFill>
              </a:rPr>
              <a:t>We will apply dynamic programming to solve the all pairs shortest path.</a:t>
            </a:r>
          </a:p>
          <a:p>
            <a:r>
              <a:rPr lang="en-US" dirty="0">
                <a:solidFill>
                  <a:schemeClr val="tx1"/>
                </a:solidFill>
              </a:rPr>
              <a:t>In all pair shortest path algorithm, we first decomposed the given problem into sub problems.</a:t>
            </a:r>
          </a:p>
          <a:p>
            <a:r>
              <a:rPr lang="en-US" dirty="0">
                <a:solidFill>
                  <a:schemeClr val="tx1"/>
                </a:solidFill>
              </a:rPr>
              <a:t>In this principle of optimally is used for solving the problem.</a:t>
            </a:r>
          </a:p>
          <a:p>
            <a:r>
              <a:rPr lang="en-US" dirty="0">
                <a:solidFill>
                  <a:schemeClr val="tx1"/>
                </a:solidFill>
              </a:rPr>
              <a:t>It means any sub path of shortest path is a shortest path between the end nodes.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66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8FA-BE77-4F1D-9E44-2AA15FD3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229657"/>
            <a:ext cx="8534400" cy="150706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187BF2-00D1-4E12-8C88-450B6ADD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513" y="2228851"/>
            <a:ext cx="7943342" cy="40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8FA-BE77-4F1D-9E44-2AA15FD3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229657"/>
            <a:ext cx="8534400" cy="150706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DEFA5-0163-4EC1-B7D7-9D01A4610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908619"/>
            <a:ext cx="5067300" cy="43159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8CEFC-61B0-49C3-95DF-964DB73F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22366"/>
            <a:ext cx="5534025" cy="65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7CA2F-A7AB-4BB5-83C1-8C1CE11D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862" y="2334682"/>
            <a:ext cx="8534400" cy="15070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46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F577-04FD-40CE-95F5-6E6BBDEB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86857"/>
            <a:ext cx="8534400" cy="1507067"/>
          </a:xfrm>
        </p:spPr>
        <p:txBody>
          <a:bodyPr/>
          <a:lstStyle/>
          <a:p>
            <a:r>
              <a:rPr lang="en-US" spc="-5" dirty="0"/>
              <a:t>Graph</a:t>
            </a:r>
            <a:r>
              <a:rPr lang="en-US" spc="-50" dirty="0"/>
              <a:t> </a:t>
            </a:r>
            <a:r>
              <a:rPr lang="en-US" spc="-5" dirty="0"/>
              <a:t>Representation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0519-F82B-433A-9861-1E86A6B8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7" y="2343151"/>
            <a:ext cx="8534400" cy="4005792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Given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a graph G = (V,</a:t>
            </a:r>
            <a:r>
              <a:rPr lang="en-US" sz="3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E)</a:t>
            </a: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graph may be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directed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or</a:t>
            </a:r>
            <a:r>
              <a:rPr lang="en-US" sz="32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undirected</a:t>
            </a: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3779"/>
              </a:lnSpc>
              <a:spcBef>
                <a:spcPts val="2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There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are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two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common ways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z="32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represent  graphs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lang="en-US" sz="3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Arial"/>
                <a:cs typeface="Arial"/>
              </a:rPr>
              <a:t>algorithms:</a:t>
            </a: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5650" lvl="1">
              <a:spcBef>
                <a:spcPts val="12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Adjacency</a:t>
            </a: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lists.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5650" lvl="1"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Adjacency</a:t>
            </a: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matrix.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3D44-9EAB-4458-9E54-4BB71E15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286807"/>
            <a:ext cx="8534400" cy="1507067"/>
          </a:xfrm>
        </p:spPr>
        <p:txBody>
          <a:bodyPr/>
          <a:lstStyle/>
          <a:p>
            <a:r>
              <a:rPr lang="en-US" spc="-5" dirty="0"/>
              <a:t>Adjacency</a:t>
            </a:r>
            <a:r>
              <a:rPr lang="en-US" spc="-55" dirty="0"/>
              <a:t> </a:t>
            </a:r>
            <a:r>
              <a:rPr lang="en-US" spc="-5" dirty="0"/>
              <a:t>Lists:-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7639-2CA2-427A-872F-8A62CE37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2447925"/>
            <a:ext cx="8534400" cy="36152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Array Adj of |V|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lists,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one per</a:t>
            </a:r>
            <a:r>
              <a:rPr lang="en-US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vertex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Vertex </a:t>
            </a:r>
            <a:r>
              <a:rPr lang="en-US" spc="-55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pc="-550" dirty="0">
                <a:solidFill>
                  <a:schemeClr val="tx1"/>
                </a:solidFill>
                <a:latin typeface="AoyagiKouzanFontT"/>
                <a:cs typeface="AoyagiKouzanFontT"/>
              </a:rPr>
              <a:t>’</a:t>
            </a:r>
            <a:r>
              <a:rPr lang="en-US" spc="-550" dirty="0">
                <a:solidFill>
                  <a:schemeClr val="tx1"/>
                </a:solidFill>
                <a:latin typeface="Arial"/>
                <a:cs typeface="Arial"/>
              </a:rPr>
              <a:t>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list has all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vertices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v such</a:t>
            </a:r>
            <a:r>
              <a:rPr lang="en-US" spc="-1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400" i="1" spc="10" dirty="0">
                <a:solidFill>
                  <a:schemeClr val="tx1"/>
                </a:solidFill>
                <a:latin typeface="Times New Roman"/>
                <a:cs typeface="Times New Roman"/>
              </a:rPr>
              <a:t>u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US" sz="2400" spc="-4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2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US" sz="2400" spc="25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lang="en-US" sz="2400" spc="-4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Symbol"/>
                <a:cs typeface="Symbol"/>
              </a:rPr>
              <a:t></a:t>
            </a:r>
            <a:r>
              <a:rPr lang="en-US" sz="2400" spc="-3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059-80C9-4390-892A-13F534B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7" y="505882"/>
            <a:ext cx="8534400" cy="1507067"/>
          </a:xfrm>
        </p:spPr>
        <p:txBody>
          <a:bodyPr/>
          <a:lstStyle/>
          <a:p>
            <a:r>
              <a:rPr lang="en-US" dirty="0"/>
              <a:t>ADJACENCY MATRIX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B192-D617-4940-BFCD-F3457538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7" y="2409825"/>
            <a:ext cx="8534400" cy="361526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adjacency-matrix representation</a:t>
            </a:r>
            <a:r>
              <a:rPr lang="en-US" dirty="0">
                <a:solidFill>
                  <a:schemeClr val="tx1"/>
                </a:solidFill>
              </a:rPr>
              <a:t> of a graph G consists of a V×V matrix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baseline="-25000" dirty="0" err="1">
                <a:solidFill>
                  <a:schemeClr val="tx1"/>
                </a:solidFill>
              </a:rPr>
              <a:t>ij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                              such that :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sz="2400" b="1" dirty="0" err="1">
                <a:solidFill>
                  <a:schemeClr val="tx1"/>
                </a:solidFill>
              </a:rPr>
              <a:t>A</a:t>
            </a:r>
            <a:r>
              <a:rPr lang="en-US" sz="2400" b="1" baseline="-25000" dirty="0" err="1">
                <a:solidFill>
                  <a:schemeClr val="tx1"/>
                </a:solidFill>
              </a:rPr>
              <a:t>ij</a:t>
            </a:r>
            <a:r>
              <a:rPr lang="en-US" sz="2400" b="1" baseline="-250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  <a:r>
              <a:rPr lang="en-IN" sz="2400" b="1" dirty="0">
                <a:solidFill>
                  <a:schemeClr val="tx1"/>
                </a:solidFill>
              </a:rPr>
              <a:t>1,     if (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, j) </a:t>
            </a:r>
            <a:r>
              <a:rPr lang="el-GR" sz="2400" b="1" dirty="0">
                <a:solidFill>
                  <a:schemeClr val="tx1"/>
                </a:solidFill>
              </a:rPr>
              <a:t>ϵ</a:t>
            </a:r>
            <a:r>
              <a:rPr lang="en-IN" sz="2400" b="1" dirty="0">
                <a:solidFill>
                  <a:schemeClr val="tx1"/>
                </a:solidFill>
              </a:rPr>
              <a:t> 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>
                <a:solidFill>
                  <a:schemeClr val="tx1"/>
                </a:solidFill>
              </a:rPr>
              <a:t>                                                               0,     otherwise</a:t>
            </a:r>
            <a:endParaRPr lang="en-IN" sz="24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1123-653C-4CD2-9452-824306D2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467782"/>
            <a:ext cx="8534400" cy="1507067"/>
          </a:xfrm>
        </p:spPr>
        <p:txBody>
          <a:bodyPr/>
          <a:lstStyle/>
          <a:p>
            <a:r>
              <a:rPr lang="en-US" dirty="0"/>
              <a:t>EXAMPLE:-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54E3D1-789E-4432-941F-6F0AE46DA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5" y="1062867"/>
            <a:ext cx="6230897" cy="51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1E4B-773A-4D1F-867F-4134A26C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8257"/>
            <a:ext cx="8534400" cy="1507067"/>
          </a:xfrm>
        </p:spPr>
        <p:txBody>
          <a:bodyPr/>
          <a:lstStyle/>
          <a:p>
            <a:r>
              <a:rPr lang="en-US" dirty="0"/>
              <a:t>GRAPH SEARCH ALGORITHMS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267A-F60C-40E6-AA99-939D69AF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1" y="2505075"/>
            <a:ext cx="9097963" cy="3924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two type of searching algorithms </a:t>
            </a:r>
          </a:p>
          <a:p>
            <a:r>
              <a:rPr lang="en-US" dirty="0">
                <a:solidFill>
                  <a:schemeClr val="tx1"/>
                </a:solidFill>
              </a:rPr>
              <a:t>1. breadth first search </a:t>
            </a:r>
          </a:p>
          <a:p>
            <a:r>
              <a:rPr lang="en-US" dirty="0">
                <a:solidFill>
                  <a:schemeClr val="tx1"/>
                </a:solidFill>
              </a:rPr>
              <a:t>2.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32206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6334-0004-4E94-9FC1-B8EA8BC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172507"/>
            <a:ext cx="8534400" cy="1507067"/>
          </a:xfrm>
        </p:spPr>
        <p:txBody>
          <a:bodyPr/>
          <a:lstStyle/>
          <a:p>
            <a:r>
              <a:rPr lang="en-US" dirty="0"/>
              <a:t>BREADTH FIRST SEARCH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BAF3-68BF-43C3-86AE-8E2F2114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1" y="1485900"/>
            <a:ext cx="8888413" cy="452966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Breadth-first search</a:t>
            </a:r>
            <a:r>
              <a:rPr lang="en-US" sz="2400" dirty="0">
                <a:solidFill>
                  <a:schemeClr val="tx1"/>
                </a:solidFill>
              </a:rPr>
              <a:t> (</a:t>
            </a:r>
            <a:r>
              <a:rPr lang="en-US" sz="2400" b="1" dirty="0">
                <a:solidFill>
                  <a:schemeClr val="tx1"/>
                </a:solidFill>
              </a:rPr>
              <a:t>BFS</a:t>
            </a:r>
            <a:r>
              <a:rPr lang="en-US" sz="2400" dirty="0">
                <a:solidFill>
                  <a:schemeClr val="tx1"/>
                </a:solidFill>
              </a:rPr>
              <a:t>) is an algorithm for traversing or searching tree or graph data structures. We need to know two important terminology to understand the process of BFS traversal.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</a:rPr>
              <a:t>Visiting a Vertex : This mean we are currently present on that    vertex in the graph or tree.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800" dirty="0">
                <a:solidFill>
                  <a:schemeClr val="tx1"/>
                </a:solidFill>
              </a:rPr>
              <a:t>  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</a:rPr>
              <a:t>Exploration of a Vertex : This refers to visiting all the adjacent vertices of the source vertex or the visiting vertex. 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97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1024</Words>
  <Application>Microsoft Office PowerPoint</Application>
  <PresentationFormat>Widescreen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AoyagiKouzanFontT</vt:lpstr>
      <vt:lpstr>Arial</vt:lpstr>
      <vt:lpstr>Century Gothic</vt:lpstr>
      <vt:lpstr>Symbol</vt:lpstr>
      <vt:lpstr>Times New Roman</vt:lpstr>
      <vt:lpstr>Verdana</vt:lpstr>
      <vt:lpstr>Wingdings</vt:lpstr>
      <vt:lpstr>Wingdings 3</vt:lpstr>
      <vt:lpstr>Slice</vt:lpstr>
      <vt:lpstr>DESIGN  AND  ANALYSIS  OF ALGORITHMS</vt:lpstr>
      <vt:lpstr>Elementary Graph Algorithms </vt:lpstr>
      <vt:lpstr>GRAPH:-</vt:lpstr>
      <vt:lpstr>Graph Representation :-</vt:lpstr>
      <vt:lpstr>Adjacency Lists:-</vt:lpstr>
      <vt:lpstr>ADJACENCY MATRIX :-</vt:lpstr>
      <vt:lpstr>EXAMPLE:-</vt:lpstr>
      <vt:lpstr>GRAPH SEARCH ALGORITHMS :-</vt:lpstr>
      <vt:lpstr>BREADTH FIRST SEARCH :-</vt:lpstr>
      <vt:lpstr>ALGORITHM :-</vt:lpstr>
      <vt:lpstr>EXAMPLE :-</vt:lpstr>
      <vt:lpstr>DEPTH FIRST SEARCH:-</vt:lpstr>
      <vt:lpstr>ALGORITHM :-</vt:lpstr>
      <vt:lpstr>EXAMPLE :-</vt:lpstr>
      <vt:lpstr>MINIMUM SPANNING TREE</vt:lpstr>
      <vt:lpstr>MINIMUM SPANNING TREE:-</vt:lpstr>
      <vt:lpstr>METHODS TO FIND MINIMUM SPANNING TREE :-</vt:lpstr>
      <vt:lpstr>PRIM’S ALGORITHM :-</vt:lpstr>
      <vt:lpstr>ALGORITHM :-</vt:lpstr>
      <vt:lpstr>EXAMPLE :-</vt:lpstr>
      <vt:lpstr>KRUSKAL’S ALGORITHM :-</vt:lpstr>
      <vt:lpstr>ALGORITHM :-</vt:lpstr>
      <vt:lpstr>EXAMPLE :-</vt:lpstr>
      <vt:lpstr>Single-source shortest path</vt:lpstr>
      <vt:lpstr>Single-source shortest path</vt:lpstr>
      <vt:lpstr>SINGLE  SOURCE  SHORTEST  PATH-DIJKSTRA’S   ALGORITHM</vt:lpstr>
      <vt:lpstr>ALGORITHM :-</vt:lpstr>
      <vt:lpstr>EXAMPLE :-</vt:lpstr>
      <vt:lpstr>SINGLE  SOURCE  SHORTEST  PATH-BELLMAN  FORD   ALGORITHM </vt:lpstr>
      <vt:lpstr>ALGORITHM :-</vt:lpstr>
      <vt:lpstr>EXAMPLE :-</vt:lpstr>
      <vt:lpstr>ALL PAIR SHORTEST PATH</vt:lpstr>
      <vt:lpstr>ALL PAIR SHORTEST PATH(FLOYD-WARSHALL’S ALGORITHM): WORKING</vt:lpstr>
      <vt:lpstr>ALGORITHM :-</vt:lpstr>
      <vt:lpstr>EXAMPLE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 AND  ANALYSIS  OF ALGORITHMS</dc:title>
  <dc:creator>dimpal kataniya</dc:creator>
  <cp:lastModifiedBy>dimpal kataniya</cp:lastModifiedBy>
  <cp:revision>5</cp:revision>
  <dcterms:created xsi:type="dcterms:W3CDTF">2020-04-27T16:39:53Z</dcterms:created>
  <dcterms:modified xsi:type="dcterms:W3CDTF">2020-04-27T17:16:15Z</dcterms:modified>
</cp:coreProperties>
</file>