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929EE-E363-4898-ABE7-B1C830FCF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6301" y="200025"/>
            <a:ext cx="11039474" cy="333375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Verdana" panose="020B0604030504040204" pitchFamily="34" charset="0"/>
                <a:ea typeface="Verdana" panose="020B0604030504040204" pitchFamily="34" charset="0"/>
              </a:rPr>
              <a:t>Single-Source Shortest Path,</a:t>
            </a:r>
            <a:br>
              <a:rPr lang="en-US" sz="5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5400" dirty="0">
                <a:latin typeface="Verdana" panose="020B0604030504040204" pitchFamily="34" charset="0"/>
                <a:ea typeface="Verdana" panose="020B0604030504040204" pitchFamily="34" charset="0"/>
              </a:rPr>
              <a:t> All pair Shortest Path</a:t>
            </a:r>
            <a:br>
              <a:rPr lang="en-IN" sz="5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900AC-7403-43EC-A0ED-14FFAFFA4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4924" y="3619500"/>
            <a:ext cx="9375267" cy="2872740"/>
          </a:xfrm>
        </p:spPr>
        <p:txBody>
          <a:bodyPr/>
          <a:lstStyle/>
          <a:p>
            <a:r>
              <a:rPr lang="en-US" dirty="0"/>
              <a:t>SUBMITTED BY :- ABHINAV SINGH</a:t>
            </a:r>
          </a:p>
          <a:p>
            <a:r>
              <a:rPr lang="en-US" dirty="0"/>
              <a:t>ROLL NO. – 181210001</a:t>
            </a:r>
          </a:p>
          <a:p>
            <a:r>
              <a:rPr lang="en-US" dirty="0"/>
              <a:t>CSE 2</a:t>
            </a:r>
            <a:r>
              <a:rPr lang="en-US" baseline="30000" dirty="0"/>
              <a:t>ND</a:t>
            </a:r>
            <a:r>
              <a:rPr lang="en-US" dirty="0"/>
              <a:t> YEAR (GROUP-1)</a:t>
            </a:r>
          </a:p>
        </p:txBody>
      </p:sp>
    </p:spTree>
    <p:extLst>
      <p:ext uri="{BB962C8B-B14F-4D97-AF65-F5344CB8AC3E}">
        <p14:creationId xmlns:p14="http://schemas.microsoft.com/office/powerpoint/2010/main" val="758849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6D6A-34E7-42CD-991A-03EC7C683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99160"/>
            <a:ext cx="9692640" cy="1325562"/>
          </a:xfrm>
        </p:spPr>
        <p:txBody>
          <a:bodyPr/>
          <a:lstStyle/>
          <a:p>
            <a:r>
              <a:rPr lang="en-US" dirty="0"/>
              <a:t>TIME COMPLEXITY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15EA-3D54-48B3-A5CC-E12CA6BA9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419351"/>
            <a:ext cx="10963275" cy="4438650"/>
          </a:xfrm>
        </p:spPr>
        <p:txBody>
          <a:bodyPr>
            <a:normAutofit/>
          </a:bodyPr>
          <a:lstStyle/>
          <a:p>
            <a:r>
              <a:rPr lang="en-US" sz="2400" dirty="0"/>
              <a:t>The Bellman-Ford algorithm runs in time O(VE).</a:t>
            </a:r>
          </a:p>
          <a:p>
            <a:r>
              <a:rPr lang="en-US" sz="2400" dirty="0"/>
              <a:t>Since the initialization in line 1 takes O(V) time.</a:t>
            </a:r>
          </a:p>
          <a:p>
            <a:r>
              <a:rPr lang="en-US" sz="2400" dirty="0"/>
              <a:t>Each of the |V| -1 passes over the edges in lines 2–4 takes O(E) time,</a:t>
            </a:r>
          </a:p>
          <a:p>
            <a:r>
              <a:rPr lang="en-US" sz="2400" dirty="0"/>
              <a:t>And the for loop of lines 5–7 takes O(E) time.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1E85F6-F72E-4703-88A6-B2B4EB365B9F}"/>
              </a:ext>
            </a:extLst>
          </p:cNvPr>
          <p:cNvSpPr/>
          <p:nvPr/>
        </p:nvSpPr>
        <p:spPr>
          <a:xfrm>
            <a:off x="0" y="0"/>
            <a:ext cx="11306175" cy="80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SINGLE  SOURCE  SHORTEST  PATH - BELLMAN  FORD</a:t>
            </a:r>
            <a:r>
              <a:rPr lang="en-US" b="1" spc="-204" dirty="0">
                <a:solidFill>
                  <a:schemeClr val="bg1"/>
                </a:solidFill>
              </a:rPr>
              <a:t>   </a:t>
            </a:r>
            <a:r>
              <a:rPr lang="en-US" b="1" dirty="0">
                <a:solidFill>
                  <a:schemeClr val="bg1"/>
                </a:solidFill>
              </a:rPr>
              <a:t>ALGORITHM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914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044E5-230C-45E0-9B00-4E768E1E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22" y="1184910"/>
            <a:ext cx="9692640" cy="1325562"/>
          </a:xfrm>
        </p:spPr>
        <p:txBody>
          <a:bodyPr/>
          <a:lstStyle/>
          <a:p>
            <a:r>
              <a:rPr lang="en-US" dirty="0"/>
              <a:t>ALL PAIR SHORTEST PATH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386A-17DF-4DD1-9114-BF4F2459E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" y="2762250"/>
            <a:ext cx="11158728" cy="3998912"/>
          </a:xfrm>
        </p:spPr>
        <p:txBody>
          <a:bodyPr>
            <a:normAutofit/>
          </a:bodyPr>
          <a:lstStyle/>
          <a:p>
            <a:r>
              <a:rPr lang="en-US" sz="2400" b="1" i="1" dirty="0"/>
              <a:t> All Pair Shortest Path Problem : </a:t>
            </a:r>
            <a:r>
              <a:rPr lang="en-US" sz="2400" dirty="0"/>
              <a:t>Find a shortest path from u to v for every pair of vertices of u and</a:t>
            </a:r>
            <a:r>
              <a:rPr lang="en-US" sz="2400" b="1" i="1" dirty="0"/>
              <a:t> </a:t>
            </a:r>
            <a:r>
              <a:rPr lang="en-US" sz="2400" dirty="0"/>
              <a:t>v.  Although we can solve this problem by running a single-source algorithm once from each vertex, we usually can solve it faster.</a:t>
            </a:r>
          </a:p>
          <a:p>
            <a:r>
              <a:rPr lang="en-US" sz="2400" dirty="0"/>
              <a:t>The all pair shortest path algorithm is also known as Floyd-</a:t>
            </a:r>
            <a:r>
              <a:rPr lang="en-US" sz="2400" dirty="0" err="1"/>
              <a:t>Warshall</a:t>
            </a:r>
            <a:r>
              <a:rPr lang="en-US" sz="2400" dirty="0"/>
              <a:t> algorithm is used to find all pair shortest path problem from a given weighted graph.</a:t>
            </a:r>
          </a:p>
          <a:p>
            <a:r>
              <a:rPr lang="en-US" sz="2400" dirty="0"/>
              <a:t> As a result of this algorithm, it will generate a matrix, which will represent the minimum distance from any node to all other nodes in the graph.</a:t>
            </a:r>
            <a:br>
              <a:rPr lang="en-US" sz="2400" dirty="0"/>
            </a:br>
            <a:endParaRPr lang="en-US" sz="2400" b="1" i="1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B2071D-47A9-4E22-81EF-14CA02D1D857}"/>
              </a:ext>
            </a:extLst>
          </p:cNvPr>
          <p:cNvSpPr/>
          <p:nvPr/>
        </p:nvSpPr>
        <p:spPr>
          <a:xfrm>
            <a:off x="0" y="0"/>
            <a:ext cx="11306175" cy="80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PAIR SHORTEST PATH </a:t>
            </a:r>
          </a:p>
        </p:txBody>
      </p:sp>
    </p:spTree>
    <p:extLst>
      <p:ext uri="{BB962C8B-B14F-4D97-AF65-F5344CB8AC3E}">
        <p14:creationId xmlns:p14="http://schemas.microsoft.com/office/powerpoint/2010/main" val="593110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EDE8-0D7C-4D79-9BC9-D625E4812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885824"/>
            <a:ext cx="9692640" cy="881697"/>
          </a:xfrm>
        </p:spPr>
        <p:txBody>
          <a:bodyPr>
            <a:normAutofit fontScale="90000"/>
          </a:bodyPr>
          <a:lstStyle/>
          <a:p>
            <a:r>
              <a:rPr lang="en-IN" dirty="0"/>
              <a:t>FLOYD-WARSHALL ALGORITHM :-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8F21A-7C37-45D4-88A3-2D07E9BC0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771" y="2190750"/>
            <a:ext cx="9663303" cy="4332287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In all pair shortest path, when a weighted graph is represented by its weight matrix W then objective is to find the distance between every pair of nodes.</a:t>
            </a:r>
          </a:p>
          <a:p>
            <a:r>
              <a:rPr lang="en-US" sz="2400" dirty="0"/>
              <a:t>We will apply dynamic programming to solve the all pairs shortest path.</a:t>
            </a:r>
          </a:p>
          <a:p>
            <a:r>
              <a:rPr lang="en-US" sz="2400" dirty="0"/>
              <a:t>In all pair shortest path algorithm, we first decomposed the given problem into sub problems.</a:t>
            </a:r>
          </a:p>
          <a:p>
            <a:r>
              <a:rPr lang="en-US" sz="2400" dirty="0"/>
              <a:t>In this principle of optimally is used for solving the problem.</a:t>
            </a:r>
          </a:p>
          <a:p>
            <a:r>
              <a:rPr lang="en-US" sz="2400" dirty="0"/>
              <a:t>It means any sub path of shortest path is a shortest path between the end nodes.</a:t>
            </a:r>
            <a:br>
              <a:rPr lang="en-US" sz="2400" dirty="0"/>
            </a:br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36459A-89BF-4BDE-90D6-547DB06809EB}"/>
              </a:ext>
            </a:extLst>
          </p:cNvPr>
          <p:cNvSpPr/>
          <p:nvPr/>
        </p:nvSpPr>
        <p:spPr>
          <a:xfrm>
            <a:off x="0" y="0"/>
            <a:ext cx="11306175" cy="80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PAIR SHORTEST PATH - </a:t>
            </a:r>
            <a:r>
              <a:rPr lang="en-IN" dirty="0"/>
              <a:t>FLOYD-WARSHALL ALGORITHM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8520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EAF3D-F322-416C-91D5-CDB481D3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72" y="956310"/>
            <a:ext cx="9692640" cy="1325562"/>
          </a:xfrm>
        </p:spPr>
        <p:txBody>
          <a:bodyPr/>
          <a:lstStyle/>
          <a:p>
            <a:r>
              <a:rPr lang="en-US" dirty="0"/>
              <a:t>ALGORITHM 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381E7D-88DE-4092-BE57-9341E4D86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04" y="2695575"/>
            <a:ext cx="7107366" cy="35901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F1EB1D-6161-441C-9115-3BE096E75E2C}"/>
              </a:ext>
            </a:extLst>
          </p:cNvPr>
          <p:cNvSpPr/>
          <p:nvPr/>
        </p:nvSpPr>
        <p:spPr>
          <a:xfrm>
            <a:off x="0" y="0"/>
            <a:ext cx="11306175" cy="80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PAIR SHORTEST PATH - </a:t>
            </a:r>
            <a:r>
              <a:rPr lang="en-IN" dirty="0"/>
              <a:t>FLOYD-WARSHALL ALGORITHM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2577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EAF3D-F322-416C-91D5-CDB481D3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72" y="956310"/>
            <a:ext cx="9692640" cy="1325562"/>
          </a:xfrm>
        </p:spPr>
        <p:txBody>
          <a:bodyPr/>
          <a:lstStyle/>
          <a:p>
            <a:r>
              <a:rPr lang="en-US" dirty="0"/>
              <a:t>EXAMPLE 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C5CB24-BDFA-47F0-8026-D2149162B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0275" y="826843"/>
            <a:ext cx="5105400" cy="60085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F1EB1D-6161-441C-9115-3BE096E75E2C}"/>
              </a:ext>
            </a:extLst>
          </p:cNvPr>
          <p:cNvSpPr/>
          <p:nvPr/>
        </p:nvSpPr>
        <p:spPr>
          <a:xfrm>
            <a:off x="0" y="0"/>
            <a:ext cx="11306175" cy="80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PAIR SHORTEST PATH - </a:t>
            </a:r>
            <a:r>
              <a:rPr lang="en-IN" dirty="0"/>
              <a:t>FLOYD-WARSHALL ALGORITHM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24B3B2-C9C9-47A3-AB43-5E21CF8BA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5" y="2952750"/>
            <a:ext cx="35909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51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EAF3D-F322-416C-91D5-CDB481D3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7" y="1000124"/>
            <a:ext cx="9692640" cy="1034097"/>
          </a:xfrm>
        </p:spPr>
        <p:txBody>
          <a:bodyPr/>
          <a:lstStyle/>
          <a:p>
            <a:r>
              <a:rPr lang="en-US" dirty="0"/>
              <a:t>TIME COMPLEXITY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70C54-82E4-4FD0-A118-1443FAC2D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46" y="2506663"/>
            <a:ext cx="10311003" cy="4351337"/>
          </a:xfrm>
        </p:spPr>
        <p:txBody>
          <a:bodyPr>
            <a:normAutofit/>
          </a:bodyPr>
          <a:lstStyle/>
          <a:p>
            <a:r>
              <a:rPr lang="en-US" sz="2400" dirty="0"/>
              <a:t>The running time of the Floyd-</a:t>
            </a:r>
            <a:r>
              <a:rPr lang="en-US" sz="2400" dirty="0" err="1"/>
              <a:t>Warshall</a:t>
            </a:r>
            <a:r>
              <a:rPr lang="en-US" sz="2400" dirty="0"/>
              <a:t> algorithm is determined by the triply nested for loops of lines 3–7. </a:t>
            </a:r>
          </a:p>
          <a:p>
            <a:r>
              <a:rPr lang="en-US" sz="2400" dirty="0"/>
              <a:t>Because each execution of line 7 takes O(1) time, the algorithm runs in time O(n^3).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F1EB1D-6161-441C-9115-3BE096E75E2C}"/>
              </a:ext>
            </a:extLst>
          </p:cNvPr>
          <p:cNvSpPr/>
          <p:nvPr/>
        </p:nvSpPr>
        <p:spPr>
          <a:xfrm>
            <a:off x="0" y="0"/>
            <a:ext cx="11306175" cy="80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PAIR SHORTEST PATH - </a:t>
            </a:r>
            <a:r>
              <a:rPr lang="en-IN" dirty="0"/>
              <a:t>FLOYD-WARSHALL ALGORITHM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207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DD23E-CE10-4E09-AD70-EB5644F7D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1" y="1028700"/>
            <a:ext cx="10711053" cy="910272"/>
          </a:xfrm>
        </p:spPr>
        <p:txBody>
          <a:bodyPr/>
          <a:lstStyle/>
          <a:p>
            <a:r>
              <a:rPr lang="en-IN" dirty="0"/>
              <a:t>SINGLE-SOURCE SHORTEST PATH:-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596C0-C487-4A13-A965-630224E03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22" y="2200275"/>
            <a:ext cx="11025378" cy="4295775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b="1" i="1" dirty="0"/>
              <a:t>Single Destination Shortest Path Problem : </a:t>
            </a:r>
            <a:r>
              <a:rPr lang="en-US" sz="2400" dirty="0"/>
              <a:t>Find a shortest path from the given destination vertex t to the vertex v. By reversing the direction of each edge in the graph we can reduce each problem to single-source problem.</a:t>
            </a:r>
          </a:p>
          <a:p>
            <a:pPr lvl="1" indent="0" algn="just">
              <a:buNone/>
            </a:pPr>
            <a:endParaRPr lang="en-US" sz="24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b="1" i="1" dirty="0"/>
              <a:t> Single Pair Shortest Path Problem : </a:t>
            </a:r>
            <a:r>
              <a:rPr lang="en-US" sz="2400" dirty="0"/>
              <a:t>Find a shortest path from u to v for given vertices u and v. If we solve the single-source problem with source vertex u, we solve this problem also.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F18C03-E395-4F62-A0E6-C17B27EF1541}"/>
              </a:ext>
            </a:extLst>
          </p:cNvPr>
          <p:cNvSpPr/>
          <p:nvPr/>
        </p:nvSpPr>
        <p:spPr>
          <a:xfrm>
            <a:off x="0" y="0"/>
            <a:ext cx="11306175" cy="80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SINGLE-SOURCE SHORTEST PATH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2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E4D9-72E1-4B41-B711-A7C7E5A3F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3950"/>
            <a:ext cx="9692640" cy="681672"/>
          </a:xfrm>
        </p:spPr>
        <p:txBody>
          <a:bodyPr>
            <a:normAutofit fontScale="90000"/>
          </a:bodyPr>
          <a:lstStyle/>
          <a:p>
            <a:r>
              <a:rPr lang="en-US" dirty="0"/>
              <a:t>DIJKS</a:t>
            </a:r>
            <a:r>
              <a:rPr lang="en-US" spc="5" dirty="0"/>
              <a:t>T</a:t>
            </a:r>
            <a:r>
              <a:rPr lang="en-US" dirty="0"/>
              <a:t>RA</a:t>
            </a:r>
            <a:r>
              <a:rPr lang="en-US" spc="-135" dirty="0"/>
              <a:t>’</a:t>
            </a:r>
            <a:r>
              <a:rPr lang="en-US" dirty="0"/>
              <a:t>S</a:t>
            </a:r>
            <a:r>
              <a:rPr lang="en-US" spc="-204" dirty="0"/>
              <a:t>   </a:t>
            </a:r>
            <a:r>
              <a:rPr lang="en-US" dirty="0"/>
              <a:t>ALGORITHM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64BFE-86D7-4318-8559-9CFD6CC8B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76475"/>
            <a:ext cx="11258550" cy="4581525"/>
          </a:xfrm>
        </p:spPr>
        <p:txBody>
          <a:bodyPr>
            <a:normAutofit/>
          </a:bodyPr>
          <a:lstStyle/>
          <a:p>
            <a:r>
              <a:rPr lang="en-US" sz="2400" dirty="0"/>
              <a:t>Dijkstra’s algorithm solves the single-source shortest-paths problem on a weighted, directed graph G = (V,E)  for the case in which all edge weights are nonnegative.</a:t>
            </a:r>
          </a:p>
          <a:p>
            <a:r>
              <a:rPr lang="en-US" sz="2400" dirty="0"/>
              <a:t>Dijkstra’s algorithm maintains a set S of vertices whose ﬁnal shortest-path weights from the source s have already been determined.</a:t>
            </a:r>
          </a:p>
          <a:p>
            <a:r>
              <a:rPr lang="en-US" sz="2400" dirty="0"/>
              <a:t> The algorithm repeatedly selects the vertex u </a:t>
            </a:r>
            <a:r>
              <a:rPr lang="az-Cyrl-AZ" sz="2400" dirty="0">
                <a:latin typeface="Century Gothic" panose="020B0502020202020204" pitchFamily="34" charset="0"/>
              </a:rPr>
              <a:t>є</a:t>
            </a:r>
            <a:r>
              <a:rPr lang="en-US" sz="2400" dirty="0"/>
              <a:t> V - S with the minimum shortest-path estimate, adds u to S, and relaxes all edges leaving u.</a:t>
            </a:r>
          </a:p>
          <a:p>
            <a:r>
              <a:rPr lang="en-US" sz="2400" dirty="0"/>
              <a:t> In the following implementation, we use a min-priority queue Q of vertices, keyed by their d values.</a:t>
            </a:r>
          </a:p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5DC34A-3CA1-4B0C-907F-B9339C6D8CA7}"/>
              </a:ext>
            </a:extLst>
          </p:cNvPr>
          <p:cNvSpPr/>
          <p:nvPr/>
        </p:nvSpPr>
        <p:spPr>
          <a:xfrm>
            <a:off x="0" y="0"/>
            <a:ext cx="11306175" cy="80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SINGLE  SOURCE  SHORTEST  PATH-DIJKS</a:t>
            </a:r>
            <a:r>
              <a:rPr lang="en-US" spc="5" dirty="0">
                <a:solidFill>
                  <a:schemeClr val="bg1"/>
                </a:solidFill>
              </a:rPr>
              <a:t>T</a:t>
            </a:r>
            <a:r>
              <a:rPr lang="en-US" dirty="0">
                <a:solidFill>
                  <a:schemeClr val="bg1"/>
                </a:solidFill>
              </a:rPr>
              <a:t>RA</a:t>
            </a:r>
            <a:r>
              <a:rPr lang="en-US" spc="-135" dirty="0">
                <a:solidFill>
                  <a:schemeClr val="bg1"/>
                </a:solidFill>
              </a:rPr>
              <a:t>’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spc="-204" dirty="0">
                <a:solidFill>
                  <a:schemeClr val="bg1"/>
                </a:solidFill>
              </a:rPr>
              <a:t>   </a:t>
            </a:r>
            <a:r>
              <a:rPr lang="en-US" dirty="0">
                <a:solidFill>
                  <a:schemeClr val="bg1"/>
                </a:solidFill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863916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BE456-A9D3-4354-86A3-8A96291D8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22" y="861060"/>
            <a:ext cx="9692640" cy="1325562"/>
          </a:xfrm>
        </p:spPr>
        <p:txBody>
          <a:bodyPr/>
          <a:lstStyle/>
          <a:p>
            <a:r>
              <a:rPr lang="en-US" dirty="0"/>
              <a:t>ALGORITHM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8B92-C81E-4864-B100-923ECFE8D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47" y="2390775"/>
            <a:ext cx="8595360" cy="4351337"/>
          </a:xfrm>
        </p:spPr>
        <p:txBody>
          <a:bodyPr/>
          <a:lstStyle/>
          <a:p>
            <a:r>
              <a:rPr lang="en-US" dirty="0"/>
              <a:t>DIJKSTRA(</a:t>
            </a:r>
            <a:r>
              <a:rPr lang="en-US" dirty="0" err="1"/>
              <a:t>G,w,s</a:t>
            </a:r>
            <a:r>
              <a:rPr lang="en-US" dirty="0"/>
              <a:t>) </a:t>
            </a:r>
          </a:p>
          <a:p>
            <a:r>
              <a:rPr lang="en-US" dirty="0"/>
              <a:t>INITIALIZE-SINGLE-SOURCE(G,s)</a:t>
            </a:r>
          </a:p>
          <a:p>
            <a:r>
              <a:rPr lang="en-US" dirty="0"/>
              <a:t> S = </a:t>
            </a:r>
            <a:r>
              <a:rPr lang="en-US" dirty="0">
                <a:latin typeface="Century Gothic" panose="020B0502020202020204" pitchFamily="34" charset="0"/>
              </a:rPr>
              <a:t></a:t>
            </a:r>
            <a:endParaRPr lang="en-US" dirty="0"/>
          </a:p>
          <a:p>
            <a:r>
              <a:rPr lang="en-US" dirty="0"/>
              <a:t>Q = G.V </a:t>
            </a:r>
          </a:p>
          <a:p>
            <a:r>
              <a:rPr lang="en-US" dirty="0"/>
              <a:t> while Q != </a:t>
            </a:r>
            <a:r>
              <a:rPr lang="en-US" dirty="0">
                <a:latin typeface="Century Gothic" panose="020B0502020202020204" pitchFamily="34" charset="0"/>
              </a:rPr>
              <a:t></a:t>
            </a:r>
          </a:p>
          <a:p>
            <a:r>
              <a:rPr lang="en-US" dirty="0">
                <a:latin typeface="Century Gothic" panose="020B0502020202020204" pitchFamily="34" charset="0"/>
              </a:rPr>
              <a:t> 	</a:t>
            </a:r>
            <a:r>
              <a:rPr lang="en-US" dirty="0"/>
              <a:t> u = EXTRACT-MIN(Q)</a:t>
            </a:r>
          </a:p>
          <a:p>
            <a:r>
              <a:rPr lang="en-US" dirty="0"/>
              <a:t> 	 S = S U {u} </a:t>
            </a:r>
          </a:p>
          <a:p>
            <a:r>
              <a:rPr lang="en-US" dirty="0"/>
              <a:t> 	 for each vertex v </a:t>
            </a:r>
            <a:r>
              <a:rPr lang="en-US" dirty="0">
                <a:latin typeface="Century Gothic" panose="020B0502020202020204" pitchFamily="34" charset="0"/>
              </a:rPr>
              <a:t>є</a:t>
            </a:r>
            <a:r>
              <a:rPr lang="en-US" dirty="0"/>
              <a:t> </a:t>
            </a:r>
            <a:r>
              <a:rPr lang="en-US" dirty="0" err="1"/>
              <a:t>G.Adj</a:t>
            </a:r>
            <a:r>
              <a:rPr lang="en-US" dirty="0"/>
              <a:t>[u]</a:t>
            </a:r>
          </a:p>
          <a:p>
            <a:r>
              <a:rPr lang="en-US" dirty="0"/>
              <a:t> 	 RELAX(</a:t>
            </a:r>
            <a:r>
              <a:rPr lang="en-US" dirty="0" err="1"/>
              <a:t>u,v,w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C6FDC5-26C2-421B-83C4-3A4B2547A3F6}"/>
              </a:ext>
            </a:extLst>
          </p:cNvPr>
          <p:cNvSpPr/>
          <p:nvPr/>
        </p:nvSpPr>
        <p:spPr>
          <a:xfrm>
            <a:off x="0" y="0"/>
            <a:ext cx="11306175" cy="80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SINGLE  SOURCE  SHORTEST  PATH-DIJKS</a:t>
            </a:r>
            <a:r>
              <a:rPr lang="en-US" spc="5" dirty="0">
                <a:solidFill>
                  <a:schemeClr val="bg1"/>
                </a:solidFill>
              </a:rPr>
              <a:t>T</a:t>
            </a:r>
            <a:r>
              <a:rPr lang="en-US" dirty="0">
                <a:solidFill>
                  <a:schemeClr val="bg1"/>
                </a:solidFill>
              </a:rPr>
              <a:t>RA</a:t>
            </a:r>
            <a:r>
              <a:rPr lang="en-US" spc="-135" dirty="0">
                <a:solidFill>
                  <a:schemeClr val="bg1"/>
                </a:solidFill>
              </a:rPr>
              <a:t>’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spc="-204" dirty="0">
                <a:solidFill>
                  <a:schemeClr val="bg1"/>
                </a:solidFill>
              </a:rPr>
              <a:t>   </a:t>
            </a:r>
            <a:r>
              <a:rPr lang="en-US" dirty="0">
                <a:solidFill>
                  <a:schemeClr val="bg1"/>
                </a:solidFill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256934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169ED-66C2-48DC-8FFD-8F9367F4C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2975"/>
            <a:ext cx="9692640" cy="986472"/>
          </a:xfrm>
        </p:spPr>
        <p:txBody>
          <a:bodyPr/>
          <a:lstStyle/>
          <a:p>
            <a:r>
              <a:rPr lang="en-US" dirty="0"/>
              <a:t>EXAMPLE 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D6F1A6-DA5A-4164-8EA0-FDB339C39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0613" y="1962150"/>
            <a:ext cx="9374281" cy="48291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22412D2-5560-4D5C-A81F-50C6BD3A03B5}"/>
              </a:ext>
            </a:extLst>
          </p:cNvPr>
          <p:cNvSpPr/>
          <p:nvPr/>
        </p:nvSpPr>
        <p:spPr>
          <a:xfrm>
            <a:off x="0" y="0"/>
            <a:ext cx="11306175" cy="80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SINGLE  SOURCE  SHORTEST  PATH-DIJKS</a:t>
            </a:r>
            <a:r>
              <a:rPr lang="en-US" spc="5" dirty="0">
                <a:solidFill>
                  <a:schemeClr val="bg1"/>
                </a:solidFill>
              </a:rPr>
              <a:t>T</a:t>
            </a:r>
            <a:r>
              <a:rPr lang="en-US" dirty="0">
                <a:solidFill>
                  <a:schemeClr val="bg1"/>
                </a:solidFill>
              </a:rPr>
              <a:t>RA</a:t>
            </a:r>
            <a:r>
              <a:rPr lang="en-US" spc="-135" dirty="0">
                <a:solidFill>
                  <a:schemeClr val="bg1"/>
                </a:solidFill>
              </a:rPr>
              <a:t>’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spc="-204" dirty="0">
                <a:solidFill>
                  <a:schemeClr val="bg1"/>
                </a:solidFill>
              </a:rPr>
              <a:t>   </a:t>
            </a:r>
            <a:r>
              <a:rPr lang="en-US" dirty="0">
                <a:solidFill>
                  <a:schemeClr val="bg1"/>
                </a:solidFill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297311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43D25-9264-43B3-BCEB-97BE50A09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7" y="942975"/>
            <a:ext cx="9692640" cy="1024572"/>
          </a:xfrm>
        </p:spPr>
        <p:txBody>
          <a:bodyPr/>
          <a:lstStyle/>
          <a:p>
            <a:r>
              <a:rPr lang="en-US" dirty="0"/>
              <a:t>TIME COMPLEXITY :-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B46B72-8479-41CF-AAA2-EF291A51FE6B}"/>
              </a:ext>
            </a:extLst>
          </p:cNvPr>
          <p:cNvSpPr/>
          <p:nvPr/>
        </p:nvSpPr>
        <p:spPr>
          <a:xfrm>
            <a:off x="0" y="0"/>
            <a:ext cx="11306175" cy="80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SINGLE  SOURCE  SHORTEST  PATH-DIJKS</a:t>
            </a:r>
            <a:r>
              <a:rPr lang="en-US" spc="5" dirty="0">
                <a:solidFill>
                  <a:schemeClr val="bg1"/>
                </a:solidFill>
              </a:rPr>
              <a:t>T</a:t>
            </a:r>
            <a:r>
              <a:rPr lang="en-US" dirty="0">
                <a:solidFill>
                  <a:schemeClr val="bg1"/>
                </a:solidFill>
              </a:rPr>
              <a:t>RA</a:t>
            </a:r>
            <a:r>
              <a:rPr lang="en-US" spc="-135" dirty="0">
                <a:solidFill>
                  <a:schemeClr val="bg1"/>
                </a:solidFill>
              </a:rPr>
              <a:t>’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spc="-204" dirty="0">
                <a:solidFill>
                  <a:schemeClr val="bg1"/>
                </a:solidFill>
              </a:rPr>
              <a:t>   </a:t>
            </a:r>
            <a:r>
              <a:rPr lang="en-US" dirty="0">
                <a:solidFill>
                  <a:schemeClr val="bg1"/>
                </a:solidFill>
              </a:rPr>
              <a:t>ALGORITHM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07497F1-B323-4060-B9E7-FDC6C17355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2429663"/>
            <a:ext cx="1061085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Dijkstra's algorithm visits every node once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in"/>
                <a:cs typeface="Arial" panose="020B0604020202020204" pitchFamily="34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th-italic"/>
                <a:cs typeface="Arial" panose="020B0604020202020204" pitchFamily="34" charset="0"/>
              </a:rPr>
              <a:t>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in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th-italic"/>
                <a:cs typeface="Arial" panose="020B0604020202020204" pitchFamily="34" charset="0"/>
              </a:rPr>
              <a:t>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in"/>
                <a:cs typeface="Arial" panose="020B0604020202020204" pitchFamily="34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),and tries to relax all adjacent nodes via the edges.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Therefore it iterates over each edge exactly twice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in"/>
                <a:cs typeface="Arial" panose="020B0604020202020204" pitchFamily="34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th-italic"/>
                <a:cs typeface="Arial" panose="020B0604020202020204" pitchFamily="34" charset="0"/>
              </a:rPr>
              <a:t>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in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th-italic"/>
                <a:cs typeface="Arial" panose="020B0604020202020204" pitchFamily="34" charset="0"/>
              </a:rPr>
              <a:t>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in"/>
                <a:cs typeface="Arial" panose="020B0604020202020204" pitchFamily="34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), each time accessing the priority queue up to two times in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th-italic"/>
                <a:cs typeface="Arial" panose="020B0604020202020204" pitchFamily="34" charset="0"/>
              </a:rPr>
              <a:t>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in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MathJax_Main"/>
                <a:cs typeface="Arial" panose="020B0604020202020204" pitchFamily="34" charset="0"/>
              </a:rPr>
              <a:t>log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MathJax_Math-italic"/>
                <a:cs typeface="Arial" panose="020B0604020202020204" pitchFamily="34" charset="0"/>
              </a:rPr>
              <a:t>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in"/>
                <a:cs typeface="Arial" panose="020B0604020202020204" pitchFamily="34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Therefore the complexity is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th-italic"/>
                <a:cs typeface="Arial" panose="020B0604020202020204" pitchFamily="34" charset="0"/>
              </a:rPr>
              <a:t>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in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MathJax_Math-italic"/>
                <a:cs typeface="Arial" panose="020B0604020202020204" pitchFamily="34" charset="0"/>
              </a:rPr>
              <a:t>E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MathJax_Main"/>
                <a:cs typeface="Arial" panose="020B0604020202020204" pitchFamily="34" charset="0"/>
              </a:rPr>
              <a:t>log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MathJax_Math-italic"/>
                <a:cs typeface="Arial" panose="020B0604020202020204" pitchFamily="34" charset="0"/>
              </a:rPr>
              <a:t>V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MathJax_Main"/>
                <a:cs typeface="Arial" panose="020B0604020202020204" pitchFamily="34" charset="0"/>
              </a:rPr>
              <a:t>+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MathJax_Math-italic"/>
                <a:cs typeface="Arial" panose="020B0604020202020204" pitchFamily="34" charset="0"/>
              </a:rPr>
              <a:t>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in"/>
                <a:cs typeface="Arial" panose="020B0604020202020204" pitchFamily="34" charset="0"/>
              </a:rPr>
              <a:t>)</a:t>
            </a:r>
            <a:r>
              <a:rPr lang="en-US" altLang="en-US" sz="2400" dirty="0">
                <a:solidFill>
                  <a:srgbClr val="242729"/>
                </a:solidFill>
                <a:latin typeface="inherit"/>
                <a:cs typeface="Arial" panose="020B060402020202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3355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9C3C-BCCA-4E11-A449-C1C2B4A2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8710"/>
            <a:ext cx="9692640" cy="1101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BELLMAN FORD</a:t>
            </a:r>
            <a:r>
              <a:rPr lang="en-US" b="1" spc="-204" dirty="0"/>
              <a:t> </a:t>
            </a:r>
            <a:r>
              <a:rPr lang="en-US" b="1" dirty="0"/>
              <a:t>ALGORITHM :-</a:t>
            </a:r>
            <a:br>
              <a:rPr lang="en-US" sz="6000" b="1" dirty="0">
                <a:solidFill>
                  <a:srgbClr val="FFFF00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67088-84C0-4C5B-A205-D3133514F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66901"/>
            <a:ext cx="10744200" cy="49911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The Bellman-Ford algorithm solves the single-source shortest-paths problem in the general case in which edge weights may be negative.</a:t>
            </a:r>
          </a:p>
          <a:p>
            <a:r>
              <a:rPr lang="en-US" sz="2400" dirty="0"/>
              <a:t>Like other Dynamic Programming Problems, the algorithm calculates shortest paths in a bottom-up manner. </a:t>
            </a:r>
          </a:p>
          <a:p>
            <a:r>
              <a:rPr lang="en-US" sz="2400" dirty="0"/>
              <a:t>It first calculates the shortest distances which have at-most one edge in the path.</a:t>
            </a:r>
          </a:p>
          <a:p>
            <a:r>
              <a:rPr lang="en-US" sz="2400" dirty="0"/>
              <a:t> Then, it calculates the shortest paths with at-most 2 edges, and so on.</a:t>
            </a:r>
          </a:p>
          <a:p>
            <a:r>
              <a:rPr lang="en-US" sz="2400" dirty="0"/>
              <a:t> After the </a:t>
            </a:r>
            <a:r>
              <a:rPr lang="en-US" sz="2400" dirty="0" err="1"/>
              <a:t>i-th</a:t>
            </a:r>
            <a:r>
              <a:rPr lang="en-US" sz="2400" dirty="0"/>
              <a:t> iteration of the outer loop, the shortest paths with at most </a:t>
            </a:r>
            <a:r>
              <a:rPr lang="en-US" sz="2400" dirty="0" err="1"/>
              <a:t>i</a:t>
            </a:r>
            <a:r>
              <a:rPr lang="en-US" sz="2400" dirty="0"/>
              <a:t> edges are calculated. </a:t>
            </a:r>
          </a:p>
          <a:p>
            <a:r>
              <a:rPr lang="en-US" sz="2400" dirty="0"/>
              <a:t>There can be maximum |V| – 1 edges in any simple path, that is why the outer loop runs |v| – 1 times.</a:t>
            </a:r>
          </a:p>
          <a:p>
            <a:r>
              <a:rPr lang="en-US" sz="2400" dirty="0"/>
              <a:t> The idea is, assuming that there is no negative weight cycle, if we have calculated shortest paths with at most </a:t>
            </a:r>
            <a:r>
              <a:rPr lang="en-US" sz="2400" dirty="0" err="1"/>
              <a:t>i</a:t>
            </a:r>
            <a:r>
              <a:rPr lang="en-US" sz="2400" dirty="0"/>
              <a:t> edges, then an iteration over all edges guarantees to give shortest path with at-most (i+1) edges </a:t>
            </a:r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B95CFD-FCA4-4A84-B168-0F8B179CDF93}"/>
              </a:ext>
            </a:extLst>
          </p:cNvPr>
          <p:cNvSpPr/>
          <p:nvPr/>
        </p:nvSpPr>
        <p:spPr>
          <a:xfrm>
            <a:off x="0" y="0"/>
            <a:ext cx="11306175" cy="80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SINGLE  SOURCE  SHORTEST  PATH - BELLMAN  FORD</a:t>
            </a:r>
            <a:r>
              <a:rPr lang="en-US" b="1" spc="-204" dirty="0">
                <a:solidFill>
                  <a:schemeClr val="bg1"/>
                </a:solidFill>
              </a:rPr>
              <a:t>   </a:t>
            </a:r>
            <a:r>
              <a:rPr lang="en-US" b="1" dirty="0">
                <a:solidFill>
                  <a:schemeClr val="bg1"/>
                </a:solidFill>
              </a:rPr>
              <a:t>ALGORITHM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076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1B398-C397-4357-92E2-0CC2249A9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597" y="889635"/>
            <a:ext cx="9692640" cy="1325562"/>
          </a:xfrm>
        </p:spPr>
        <p:txBody>
          <a:bodyPr/>
          <a:lstStyle/>
          <a:p>
            <a:r>
              <a:rPr lang="en-US" dirty="0"/>
              <a:t>ALGORITHM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8F059-55A5-41D5-A5C2-BC52251DF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271" y="2457450"/>
            <a:ext cx="9434703" cy="4322762"/>
          </a:xfrm>
        </p:spPr>
        <p:txBody>
          <a:bodyPr/>
          <a:lstStyle/>
          <a:p>
            <a:r>
              <a:rPr lang="en-US" dirty="0"/>
              <a:t>BELLMAN-FORD(</a:t>
            </a:r>
            <a:r>
              <a:rPr lang="en-US" dirty="0" err="1"/>
              <a:t>G,w,s</a:t>
            </a:r>
            <a:r>
              <a:rPr lang="en-US" dirty="0"/>
              <a:t>)</a:t>
            </a:r>
          </a:p>
          <a:p>
            <a:r>
              <a:rPr lang="en-US" dirty="0"/>
              <a:t>INITIALIZE-SINGLE-SOURCE(G,s) </a:t>
            </a:r>
          </a:p>
          <a:p>
            <a:r>
              <a:rPr lang="en-US" dirty="0"/>
              <a:t> for </a:t>
            </a:r>
            <a:r>
              <a:rPr lang="en-US" dirty="0" err="1"/>
              <a:t>i</a:t>
            </a:r>
            <a:r>
              <a:rPr lang="en-US" dirty="0"/>
              <a:t> = 1 to |G.V|-1 </a:t>
            </a:r>
          </a:p>
          <a:p>
            <a:r>
              <a:rPr lang="en-US" dirty="0"/>
              <a:t> 	for each edge (</a:t>
            </a:r>
            <a:r>
              <a:rPr lang="en-US" dirty="0" err="1"/>
              <a:t>u,v</a:t>
            </a:r>
            <a:r>
              <a:rPr lang="en-US" dirty="0"/>
              <a:t>) </a:t>
            </a:r>
            <a:r>
              <a:rPr lang="az-Cyrl-AZ" dirty="0">
                <a:latin typeface="Century Gothic" panose="020B0502020202020204" pitchFamily="34" charset="0"/>
              </a:rPr>
              <a:t>є</a:t>
            </a:r>
            <a:r>
              <a:rPr lang="en-US" dirty="0"/>
              <a:t> G.E </a:t>
            </a:r>
          </a:p>
          <a:p>
            <a:r>
              <a:rPr lang="en-US" dirty="0"/>
              <a:t> 		RELAX(</a:t>
            </a:r>
            <a:r>
              <a:rPr lang="en-US" dirty="0" err="1"/>
              <a:t>u,v,w</a:t>
            </a:r>
            <a:r>
              <a:rPr lang="en-US" dirty="0"/>
              <a:t>) </a:t>
            </a:r>
          </a:p>
          <a:p>
            <a:r>
              <a:rPr lang="en-US" dirty="0"/>
              <a:t> for each edge (</a:t>
            </a:r>
            <a:r>
              <a:rPr lang="en-US" dirty="0" err="1"/>
              <a:t>u,v</a:t>
            </a:r>
            <a:r>
              <a:rPr lang="en-US" dirty="0"/>
              <a:t>) </a:t>
            </a:r>
            <a:r>
              <a:rPr lang="az-Cyrl-AZ" dirty="0">
                <a:latin typeface="Century Gothic" panose="020B0502020202020204" pitchFamily="34" charset="0"/>
              </a:rPr>
              <a:t>є</a:t>
            </a:r>
            <a:r>
              <a:rPr lang="en-US" dirty="0"/>
              <a:t> G.E</a:t>
            </a:r>
          </a:p>
          <a:p>
            <a:r>
              <a:rPr lang="en-US" dirty="0"/>
              <a:t> 	 if </a:t>
            </a:r>
            <a:r>
              <a:rPr lang="en-US" dirty="0" err="1"/>
              <a:t>v.d</a:t>
            </a:r>
            <a:r>
              <a:rPr lang="en-US" dirty="0"/>
              <a:t> &gt; </a:t>
            </a:r>
            <a:r>
              <a:rPr lang="en-US" dirty="0" err="1"/>
              <a:t>u.d</a:t>
            </a:r>
            <a:r>
              <a:rPr lang="en-US" dirty="0"/>
              <a:t> + w(</a:t>
            </a:r>
            <a:r>
              <a:rPr lang="en-US" dirty="0" err="1"/>
              <a:t>u,v</a:t>
            </a:r>
            <a:r>
              <a:rPr lang="en-US" dirty="0"/>
              <a:t>)</a:t>
            </a:r>
          </a:p>
          <a:p>
            <a:r>
              <a:rPr lang="en-US" dirty="0"/>
              <a:t> 		return FALSE</a:t>
            </a:r>
          </a:p>
          <a:p>
            <a:r>
              <a:rPr lang="en-US" dirty="0"/>
              <a:t> return TRUE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EFBEF-E076-4169-83C1-7777760E9558}"/>
              </a:ext>
            </a:extLst>
          </p:cNvPr>
          <p:cNvSpPr/>
          <p:nvPr/>
        </p:nvSpPr>
        <p:spPr>
          <a:xfrm>
            <a:off x="0" y="0"/>
            <a:ext cx="11306175" cy="80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SINGLE  SOURCE  SHORTEST  PATH - BELLMAN  FORD</a:t>
            </a:r>
            <a:r>
              <a:rPr lang="en-US" b="1" spc="-204" dirty="0">
                <a:solidFill>
                  <a:schemeClr val="bg1"/>
                </a:solidFill>
              </a:rPr>
              <a:t>   </a:t>
            </a:r>
            <a:r>
              <a:rPr lang="en-US" b="1" dirty="0">
                <a:solidFill>
                  <a:schemeClr val="bg1"/>
                </a:solidFill>
              </a:rPr>
              <a:t>ALGORITHM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956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BE601-B1D6-4D16-88BC-135899A0B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" y="994410"/>
            <a:ext cx="9692640" cy="1325562"/>
          </a:xfrm>
        </p:spPr>
        <p:txBody>
          <a:bodyPr/>
          <a:lstStyle/>
          <a:p>
            <a:r>
              <a:rPr lang="en-US" dirty="0"/>
              <a:t>EXAMPLE :-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EC98DA-BB5C-496C-8ADB-5CFE76E462CD}"/>
              </a:ext>
            </a:extLst>
          </p:cNvPr>
          <p:cNvSpPr/>
          <p:nvPr/>
        </p:nvSpPr>
        <p:spPr>
          <a:xfrm>
            <a:off x="0" y="0"/>
            <a:ext cx="11306175" cy="80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SINGLE  SOURCE  SHORTEST  PATH - BELLMAN  FORD</a:t>
            </a:r>
            <a:r>
              <a:rPr lang="en-US" b="1" spc="-204" dirty="0">
                <a:solidFill>
                  <a:schemeClr val="bg1"/>
                </a:solidFill>
              </a:rPr>
              <a:t>   </a:t>
            </a:r>
            <a:r>
              <a:rPr lang="en-US" b="1" dirty="0">
                <a:solidFill>
                  <a:schemeClr val="bg1"/>
                </a:solidFill>
              </a:rPr>
              <a:t>ALGORITHM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ED5268-A87D-4EB3-B636-BFB698840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975" y="1219200"/>
            <a:ext cx="7144181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942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255</TotalTime>
  <Words>1022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Century Gothic</vt:lpstr>
      <vt:lpstr>Century Schoolbook</vt:lpstr>
      <vt:lpstr>inherit</vt:lpstr>
      <vt:lpstr>MathJax_Main</vt:lpstr>
      <vt:lpstr>MathJax_Math-italic</vt:lpstr>
      <vt:lpstr>Verdana</vt:lpstr>
      <vt:lpstr>Wingdings</vt:lpstr>
      <vt:lpstr>Wingdings 2</vt:lpstr>
      <vt:lpstr>View</vt:lpstr>
      <vt:lpstr>Single-Source Shortest Path,  All pair Shortest Path </vt:lpstr>
      <vt:lpstr>SINGLE-SOURCE SHORTEST PATH:- </vt:lpstr>
      <vt:lpstr>DIJKSTRA’S   ALGORITHM :-</vt:lpstr>
      <vt:lpstr>ALGORITHM :-</vt:lpstr>
      <vt:lpstr>EXAMPLE :-</vt:lpstr>
      <vt:lpstr>TIME COMPLEXITY :-</vt:lpstr>
      <vt:lpstr>BELLMAN FORD ALGORITHM :- </vt:lpstr>
      <vt:lpstr>ALGORITHM :-</vt:lpstr>
      <vt:lpstr>EXAMPLE :-</vt:lpstr>
      <vt:lpstr>TIME COMPLEXITY :-</vt:lpstr>
      <vt:lpstr>ALL PAIR SHORTEST PATH :-</vt:lpstr>
      <vt:lpstr>FLOYD-WARSHALL ALGORITHM :-</vt:lpstr>
      <vt:lpstr>ALGORITHM :-</vt:lpstr>
      <vt:lpstr>EXAMPLE :-</vt:lpstr>
      <vt:lpstr>TIME COMPLEXITY 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Single-Source Shortest Path,  All pair Shortest Path </dc:title>
  <dc:creator>dimpal kataniya</dc:creator>
  <cp:lastModifiedBy>dimpal kataniya</cp:lastModifiedBy>
  <cp:revision>8</cp:revision>
  <dcterms:created xsi:type="dcterms:W3CDTF">2020-04-27T07:10:31Z</dcterms:created>
  <dcterms:modified xsi:type="dcterms:W3CDTF">2020-04-27T11:26:09Z</dcterms:modified>
</cp:coreProperties>
</file>