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7" r:id="rId2"/>
    <p:sldId id="258" r:id="rId3"/>
    <p:sldId id="283" r:id="rId4"/>
    <p:sldId id="284" r:id="rId5"/>
    <p:sldId id="285" r:id="rId6"/>
    <p:sldId id="286" r:id="rId7"/>
    <p:sldId id="287" r:id="rId8"/>
    <p:sldId id="288" r:id="rId9"/>
    <p:sldId id="289" r:id="rId10"/>
    <p:sldId id="262" r:id="rId11"/>
    <p:sldId id="259" r:id="rId12"/>
    <p:sldId id="273" r:id="rId13"/>
    <p:sldId id="274" r:id="rId14"/>
    <p:sldId id="275" r:id="rId15"/>
    <p:sldId id="276" r:id="rId16"/>
    <p:sldId id="277" r:id="rId17"/>
    <p:sldId id="278" r:id="rId18"/>
    <p:sldId id="279" r:id="rId19"/>
    <p:sldId id="280" r:id="rId20"/>
    <p:sldId id="281" r:id="rId21"/>
    <p:sldId id="282" r:id="rId22"/>
    <p:sldId id="260" r:id="rId23"/>
    <p:sldId id="261" r:id="rId24"/>
    <p:sldId id="263" r:id="rId25"/>
    <p:sldId id="264" r:id="rId26"/>
    <p:sldId id="265" r:id="rId27"/>
    <p:sldId id="266" r:id="rId28"/>
    <p:sldId id="267" r:id="rId29"/>
    <p:sldId id="268" r:id="rId30"/>
    <p:sldId id="269" r:id="rId31"/>
    <p:sldId id="270" r:id="rId32"/>
    <p:sldId id="27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78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ECD5AF-24AD-46D9-B1C7-20EEC870A8BA}" type="datetimeFigureOut">
              <a:rPr lang="en-US" smtClean="0"/>
              <a:t>4/12/2020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0FCED6-6AEC-48DD-B0EA-319EBAB1D715}" type="slidenum">
              <a:rPr lang="en-US" smtClean="0"/>
              <a:t>‹#›</a:t>
            </a:fld>
            <a:endParaRPr lang="en-US"/>
          </a:p>
        </p:txBody>
      </p:sp>
    </p:spTree>
    <p:extLst>
      <p:ext uri="{BB962C8B-B14F-4D97-AF65-F5344CB8AC3E}">
        <p14:creationId xmlns:p14="http://schemas.microsoft.com/office/powerpoint/2010/main" val="4117287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887F48-1AF4-453C-AEF9-2609308F1EF4}" type="slidenum">
              <a:rPr lang="en-US" smtClean="0"/>
              <a:t>4</a:t>
            </a:fld>
            <a:endParaRPr lang="en-US"/>
          </a:p>
        </p:txBody>
      </p:sp>
    </p:spTree>
    <p:extLst>
      <p:ext uri="{BB962C8B-B14F-4D97-AF65-F5344CB8AC3E}">
        <p14:creationId xmlns:p14="http://schemas.microsoft.com/office/powerpoint/2010/main" val="4059828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AAB69-65E9-4F1B-8BAA-E39A5204B2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DDF3D0-0793-47CF-926F-3E7CFC17AF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F31E6F-D6CE-4827-BD6A-887AE8E62A0C}"/>
              </a:ext>
            </a:extLst>
          </p:cNvPr>
          <p:cNvSpPr>
            <a:spLocks noGrp="1"/>
          </p:cNvSpPr>
          <p:nvPr>
            <p:ph type="dt" sz="half" idx="10"/>
          </p:nvPr>
        </p:nvSpPr>
        <p:spPr/>
        <p:txBody>
          <a:bodyPr/>
          <a:lstStyle/>
          <a:p>
            <a:fld id="{7B21D009-2322-4166-B3A6-8F4E789C8C24}" type="datetimeFigureOut">
              <a:rPr lang="en-US" smtClean="0"/>
              <a:t>4/12/2020</a:t>
            </a:fld>
            <a:endParaRPr lang="en-US"/>
          </a:p>
        </p:txBody>
      </p:sp>
      <p:sp>
        <p:nvSpPr>
          <p:cNvPr id="5" name="Footer Placeholder 4">
            <a:extLst>
              <a:ext uri="{FF2B5EF4-FFF2-40B4-BE49-F238E27FC236}">
                <a16:creationId xmlns:a16="http://schemas.microsoft.com/office/drawing/2014/main" id="{3AFD7D0C-3E55-45F5-8C20-19E6D6D56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7B4D5D-E212-4AB8-B287-6254CCAABFD8}"/>
              </a:ext>
            </a:extLst>
          </p:cNvPr>
          <p:cNvSpPr>
            <a:spLocks noGrp="1"/>
          </p:cNvSpPr>
          <p:nvPr>
            <p:ph type="sldNum" sz="quarter" idx="12"/>
          </p:nvPr>
        </p:nvSpPr>
        <p:spPr/>
        <p:txBody>
          <a:bodyPr/>
          <a:lstStyle/>
          <a:p>
            <a:fld id="{17AFDC2A-065B-4A37-889B-51CCD392A0E9}" type="slidenum">
              <a:rPr lang="en-US" smtClean="0"/>
              <a:t>‹#›</a:t>
            </a:fld>
            <a:endParaRPr lang="en-US"/>
          </a:p>
        </p:txBody>
      </p:sp>
    </p:spTree>
    <p:extLst>
      <p:ext uri="{BB962C8B-B14F-4D97-AF65-F5344CB8AC3E}">
        <p14:creationId xmlns:p14="http://schemas.microsoft.com/office/powerpoint/2010/main" val="3752684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832B1-5DA4-4607-B524-977B2A8972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6C94D0-1BF8-4D7C-A198-76634723F4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CAA515-C2D3-479F-B04A-C43E4E66CF27}"/>
              </a:ext>
            </a:extLst>
          </p:cNvPr>
          <p:cNvSpPr>
            <a:spLocks noGrp="1"/>
          </p:cNvSpPr>
          <p:nvPr>
            <p:ph type="dt" sz="half" idx="10"/>
          </p:nvPr>
        </p:nvSpPr>
        <p:spPr/>
        <p:txBody>
          <a:bodyPr/>
          <a:lstStyle/>
          <a:p>
            <a:fld id="{7B21D009-2322-4166-B3A6-8F4E789C8C24}" type="datetimeFigureOut">
              <a:rPr lang="en-US" smtClean="0"/>
              <a:t>4/12/2020</a:t>
            </a:fld>
            <a:endParaRPr lang="en-US"/>
          </a:p>
        </p:txBody>
      </p:sp>
      <p:sp>
        <p:nvSpPr>
          <p:cNvPr id="5" name="Footer Placeholder 4">
            <a:extLst>
              <a:ext uri="{FF2B5EF4-FFF2-40B4-BE49-F238E27FC236}">
                <a16:creationId xmlns:a16="http://schemas.microsoft.com/office/drawing/2014/main" id="{5AF50614-B879-4344-B1AF-060F41502B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470B66-36A4-4F5D-BF50-7452EDF853AC}"/>
              </a:ext>
            </a:extLst>
          </p:cNvPr>
          <p:cNvSpPr>
            <a:spLocks noGrp="1"/>
          </p:cNvSpPr>
          <p:nvPr>
            <p:ph type="sldNum" sz="quarter" idx="12"/>
          </p:nvPr>
        </p:nvSpPr>
        <p:spPr/>
        <p:txBody>
          <a:bodyPr/>
          <a:lstStyle/>
          <a:p>
            <a:fld id="{17AFDC2A-065B-4A37-889B-51CCD392A0E9}" type="slidenum">
              <a:rPr lang="en-US" smtClean="0"/>
              <a:t>‹#›</a:t>
            </a:fld>
            <a:endParaRPr lang="en-US"/>
          </a:p>
        </p:txBody>
      </p:sp>
    </p:spTree>
    <p:extLst>
      <p:ext uri="{BB962C8B-B14F-4D97-AF65-F5344CB8AC3E}">
        <p14:creationId xmlns:p14="http://schemas.microsoft.com/office/powerpoint/2010/main" val="1846039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A9F363-0C35-445A-8CCC-E3141F78A7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3F856D-2095-449D-994F-0DCAE12651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A2CD7D-8C02-4094-80F4-CF7242F52B85}"/>
              </a:ext>
            </a:extLst>
          </p:cNvPr>
          <p:cNvSpPr>
            <a:spLocks noGrp="1"/>
          </p:cNvSpPr>
          <p:nvPr>
            <p:ph type="dt" sz="half" idx="10"/>
          </p:nvPr>
        </p:nvSpPr>
        <p:spPr/>
        <p:txBody>
          <a:bodyPr/>
          <a:lstStyle/>
          <a:p>
            <a:fld id="{7B21D009-2322-4166-B3A6-8F4E789C8C24}" type="datetimeFigureOut">
              <a:rPr lang="en-US" smtClean="0"/>
              <a:t>4/12/2020</a:t>
            </a:fld>
            <a:endParaRPr lang="en-US"/>
          </a:p>
        </p:txBody>
      </p:sp>
      <p:sp>
        <p:nvSpPr>
          <p:cNvPr id="5" name="Footer Placeholder 4">
            <a:extLst>
              <a:ext uri="{FF2B5EF4-FFF2-40B4-BE49-F238E27FC236}">
                <a16:creationId xmlns:a16="http://schemas.microsoft.com/office/drawing/2014/main" id="{026DF58B-32FE-4EF6-AC69-98724C778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84BDC4-EB8E-4E3F-B28D-89056FC93EDD}"/>
              </a:ext>
            </a:extLst>
          </p:cNvPr>
          <p:cNvSpPr>
            <a:spLocks noGrp="1"/>
          </p:cNvSpPr>
          <p:nvPr>
            <p:ph type="sldNum" sz="quarter" idx="12"/>
          </p:nvPr>
        </p:nvSpPr>
        <p:spPr/>
        <p:txBody>
          <a:bodyPr/>
          <a:lstStyle/>
          <a:p>
            <a:fld id="{17AFDC2A-065B-4A37-889B-51CCD392A0E9}" type="slidenum">
              <a:rPr lang="en-US" smtClean="0"/>
              <a:t>‹#›</a:t>
            </a:fld>
            <a:endParaRPr lang="en-US"/>
          </a:p>
        </p:txBody>
      </p:sp>
    </p:spTree>
    <p:extLst>
      <p:ext uri="{BB962C8B-B14F-4D97-AF65-F5344CB8AC3E}">
        <p14:creationId xmlns:p14="http://schemas.microsoft.com/office/powerpoint/2010/main" val="3947037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E12B5-1F13-4142-AEFC-9321DD5EBA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5ED4DD-871B-4A33-928A-4A1207EF8C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7015F5-FD3B-42A1-8F6A-2B220F346B6D}"/>
              </a:ext>
            </a:extLst>
          </p:cNvPr>
          <p:cNvSpPr>
            <a:spLocks noGrp="1"/>
          </p:cNvSpPr>
          <p:nvPr>
            <p:ph type="dt" sz="half" idx="10"/>
          </p:nvPr>
        </p:nvSpPr>
        <p:spPr/>
        <p:txBody>
          <a:bodyPr/>
          <a:lstStyle/>
          <a:p>
            <a:fld id="{7B21D009-2322-4166-B3A6-8F4E789C8C24}" type="datetimeFigureOut">
              <a:rPr lang="en-US" smtClean="0"/>
              <a:t>4/12/2020</a:t>
            </a:fld>
            <a:endParaRPr lang="en-US"/>
          </a:p>
        </p:txBody>
      </p:sp>
      <p:sp>
        <p:nvSpPr>
          <p:cNvPr id="5" name="Footer Placeholder 4">
            <a:extLst>
              <a:ext uri="{FF2B5EF4-FFF2-40B4-BE49-F238E27FC236}">
                <a16:creationId xmlns:a16="http://schemas.microsoft.com/office/drawing/2014/main" id="{477C3B3D-4038-4ADD-8111-71EDF15A61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B8FDE3-6D7E-4C75-BE2E-D8E50AF11A25}"/>
              </a:ext>
            </a:extLst>
          </p:cNvPr>
          <p:cNvSpPr>
            <a:spLocks noGrp="1"/>
          </p:cNvSpPr>
          <p:nvPr>
            <p:ph type="sldNum" sz="quarter" idx="12"/>
          </p:nvPr>
        </p:nvSpPr>
        <p:spPr/>
        <p:txBody>
          <a:bodyPr/>
          <a:lstStyle/>
          <a:p>
            <a:fld id="{17AFDC2A-065B-4A37-889B-51CCD392A0E9}" type="slidenum">
              <a:rPr lang="en-US" smtClean="0"/>
              <a:t>‹#›</a:t>
            </a:fld>
            <a:endParaRPr lang="en-US"/>
          </a:p>
        </p:txBody>
      </p:sp>
    </p:spTree>
    <p:extLst>
      <p:ext uri="{BB962C8B-B14F-4D97-AF65-F5344CB8AC3E}">
        <p14:creationId xmlns:p14="http://schemas.microsoft.com/office/powerpoint/2010/main" val="618896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33977-99B8-4196-AE76-4BC323C42B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531091C-0A2D-4DF9-A25C-90C7E1B0BD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5E6392-40DB-4A69-9B5F-A5B2DF5F9B13}"/>
              </a:ext>
            </a:extLst>
          </p:cNvPr>
          <p:cNvSpPr>
            <a:spLocks noGrp="1"/>
          </p:cNvSpPr>
          <p:nvPr>
            <p:ph type="dt" sz="half" idx="10"/>
          </p:nvPr>
        </p:nvSpPr>
        <p:spPr/>
        <p:txBody>
          <a:bodyPr/>
          <a:lstStyle/>
          <a:p>
            <a:fld id="{7B21D009-2322-4166-B3A6-8F4E789C8C24}" type="datetimeFigureOut">
              <a:rPr lang="en-US" smtClean="0"/>
              <a:t>4/12/2020</a:t>
            </a:fld>
            <a:endParaRPr lang="en-US"/>
          </a:p>
        </p:txBody>
      </p:sp>
      <p:sp>
        <p:nvSpPr>
          <p:cNvPr id="5" name="Footer Placeholder 4">
            <a:extLst>
              <a:ext uri="{FF2B5EF4-FFF2-40B4-BE49-F238E27FC236}">
                <a16:creationId xmlns:a16="http://schemas.microsoft.com/office/drawing/2014/main" id="{5E8DB207-1E88-46D1-A9DF-AC6B319F76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EEEAEF-72E4-456F-8C0A-234358FFD93E}"/>
              </a:ext>
            </a:extLst>
          </p:cNvPr>
          <p:cNvSpPr>
            <a:spLocks noGrp="1"/>
          </p:cNvSpPr>
          <p:nvPr>
            <p:ph type="sldNum" sz="quarter" idx="12"/>
          </p:nvPr>
        </p:nvSpPr>
        <p:spPr/>
        <p:txBody>
          <a:bodyPr/>
          <a:lstStyle/>
          <a:p>
            <a:fld id="{17AFDC2A-065B-4A37-889B-51CCD392A0E9}" type="slidenum">
              <a:rPr lang="en-US" smtClean="0"/>
              <a:t>‹#›</a:t>
            </a:fld>
            <a:endParaRPr lang="en-US"/>
          </a:p>
        </p:txBody>
      </p:sp>
    </p:spTree>
    <p:extLst>
      <p:ext uri="{BB962C8B-B14F-4D97-AF65-F5344CB8AC3E}">
        <p14:creationId xmlns:p14="http://schemas.microsoft.com/office/powerpoint/2010/main" val="391159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78CF8-5CB4-47FB-990D-56935AF302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4B0FD1-E6D2-47AD-A78E-7E505711E0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FCB6B24-5961-49E5-8C31-82C55DCFA6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2133EF-B9A9-47DC-8899-DCCCD0609A4C}"/>
              </a:ext>
            </a:extLst>
          </p:cNvPr>
          <p:cNvSpPr>
            <a:spLocks noGrp="1"/>
          </p:cNvSpPr>
          <p:nvPr>
            <p:ph type="dt" sz="half" idx="10"/>
          </p:nvPr>
        </p:nvSpPr>
        <p:spPr/>
        <p:txBody>
          <a:bodyPr/>
          <a:lstStyle/>
          <a:p>
            <a:fld id="{7B21D009-2322-4166-B3A6-8F4E789C8C24}" type="datetimeFigureOut">
              <a:rPr lang="en-US" smtClean="0"/>
              <a:t>4/12/2020</a:t>
            </a:fld>
            <a:endParaRPr lang="en-US"/>
          </a:p>
        </p:txBody>
      </p:sp>
      <p:sp>
        <p:nvSpPr>
          <p:cNvPr id="6" name="Footer Placeholder 5">
            <a:extLst>
              <a:ext uri="{FF2B5EF4-FFF2-40B4-BE49-F238E27FC236}">
                <a16:creationId xmlns:a16="http://schemas.microsoft.com/office/drawing/2014/main" id="{445CA0F1-6E62-4271-998B-7C3245D99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40DA1-DEF8-4607-AA8E-106BB2142ECE}"/>
              </a:ext>
            </a:extLst>
          </p:cNvPr>
          <p:cNvSpPr>
            <a:spLocks noGrp="1"/>
          </p:cNvSpPr>
          <p:nvPr>
            <p:ph type="sldNum" sz="quarter" idx="12"/>
          </p:nvPr>
        </p:nvSpPr>
        <p:spPr/>
        <p:txBody>
          <a:bodyPr/>
          <a:lstStyle/>
          <a:p>
            <a:fld id="{17AFDC2A-065B-4A37-889B-51CCD392A0E9}" type="slidenum">
              <a:rPr lang="en-US" smtClean="0"/>
              <a:t>‹#›</a:t>
            </a:fld>
            <a:endParaRPr lang="en-US"/>
          </a:p>
        </p:txBody>
      </p:sp>
    </p:spTree>
    <p:extLst>
      <p:ext uri="{BB962C8B-B14F-4D97-AF65-F5344CB8AC3E}">
        <p14:creationId xmlns:p14="http://schemas.microsoft.com/office/powerpoint/2010/main" val="4294045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65B03-AF91-4A7C-879B-F438A14BD48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46EF6DF-3E3E-4DEB-854B-7BAB027A54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795C88-28A2-4E24-9362-D0B8484687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B04D3E3-F324-41F8-A24C-E21B07EC4D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6B1D2B-C7A8-488E-9672-128FDC2B48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81394C9-FE96-42FD-BD16-0AF8171ADB1F}"/>
              </a:ext>
            </a:extLst>
          </p:cNvPr>
          <p:cNvSpPr>
            <a:spLocks noGrp="1"/>
          </p:cNvSpPr>
          <p:nvPr>
            <p:ph type="dt" sz="half" idx="10"/>
          </p:nvPr>
        </p:nvSpPr>
        <p:spPr/>
        <p:txBody>
          <a:bodyPr/>
          <a:lstStyle/>
          <a:p>
            <a:fld id="{7B21D009-2322-4166-B3A6-8F4E789C8C24}" type="datetimeFigureOut">
              <a:rPr lang="en-US" smtClean="0"/>
              <a:t>4/12/2020</a:t>
            </a:fld>
            <a:endParaRPr lang="en-US"/>
          </a:p>
        </p:txBody>
      </p:sp>
      <p:sp>
        <p:nvSpPr>
          <p:cNvPr id="8" name="Footer Placeholder 7">
            <a:extLst>
              <a:ext uri="{FF2B5EF4-FFF2-40B4-BE49-F238E27FC236}">
                <a16:creationId xmlns:a16="http://schemas.microsoft.com/office/drawing/2014/main" id="{78CCBCD6-33E2-4638-A19D-658073B456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2188D38-9A16-47B9-A00B-94E0F9CD4B8E}"/>
              </a:ext>
            </a:extLst>
          </p:cNvPr>
          <p:cNvSpPr>
            <a:spLocks noGrp="1"/>
          </p:cNvSpPr>
          <p:nvPr>
            <p:ph type="sldNum" sz="quarter" idx="12"/>
          </p:nvPr>
        </p:nvSpPr>
        <p:spPr/>
        <p:txBody>
          <a:bodyPr/>
          <a:lstStyle/>
          <a:p>
            <a:fld id="{17AFDC2A-065B-4A37-889B-51CCD392A0E9}" type="slidenum">
              <a:rPr lang="en-US" smtClean="0"/>
              <a:t>‹#›</a:t>
            </a:fld>
            <a:endParaRPr lang="en-US"/>
          </a:p>
        </p:txBody>
      </p:sp>
    </p:spTree>
    <p:extLst>
      <p:ext uri="{BB962C8B-B14F-4D97-AF65-F5344CB8AC3E}">
        <p14:creationId xmlns:p14="http://schemas.microsoft.com/office/powerpoint/2010/main" val="1852112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A357-3685-4B90-A960-F613F4BDE6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4E6FBCB-7D8D-423E-B55F-1DB266274971}"/>
              </a:ext>
            </a:extLst>
          </p:cNvPr>
          <p:cNvSpPr>
            <a:spLocks noGrp="1"/>
          </p:cNvSpPr>
          <p:nvPr>
            <p:ph type="dt" sz="half" idx="10"/>
          </p:nvPr>
        </p:nvSpPr>
        <p:spPr/>
        <p:txBody>
          <a:bodyPr/>
          <a:lstStyle/>
          <a:p>
            <a:fld id="{7B21D009-2322-4166-B3A6-8F4E789C8C24}" type="datetimeFigureOut">
              <a:rPr lang="en-US" smtClean="0"/>
              <a:t>4/12/2020</a:t>
            </a:fld>
            <a:endParaRPr lang="en-US"/>
          </a:p>
        </p:txBody>
      </p:sp>
      <p:sp>
        <p:nvSpPr>
          <p:cNvPr id="4" name="Footer Placeholder 3">
            <a:extLst>
              <a:ext uri="{FF2B5EF4-FFF2-40B4-BE49-F238E27FC236}">
                <a16:creationId xmlns:a16="http://schemas.microsoft.com/office/drawing/2014/main" id="{74F202C3-5F0F-4D76-BBDC-AB9AA2B6B4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E512BBC-69A6-464E-83FC-110CDE172D58}"/>
              </a:ext>
            </a:extLst>
          </p:cNvPr>
          <p:cNvSpPr>
            <a:spLocks noGrp="1"/>
          </p:cNvSpPr>
          <p:nvPr>
            <p:ph type="sldNum" sz="quarter" idx="12"/>
          </p:nvPr>
        </p:nvSpPr>
        <p:spPr/>
        <p:txBody>
          <a:bodyPr/>
          <a:lstStyle/>
          <a:p>
            <a:fld id="{17AFDC2A-065B-4A37-889B-51CCD392A0E9}" type="slidenum">
              <a:rPr lang="en-US" smtClean="0"/>
              <a:t>‹#›</a:t>
            </a:fld>
            <a:endParaRPr lang="en-US"/>
          </a:p>
        </p:txBody>
      </p:sp>
    </p:spTree>
    <p:extLst>
      <p:ext uri="{BB962C8B-B14F-4D97-AF65-F5344CB8AC3E}">
        <p14:creationId xmlns:p14="http://schemas.microsoft.com/office/powerpoint/2010/main" val="3324903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BC069F-F60E-47E0-B2F5-F195AFEB0B57}"/>
              </a:ext>
            </a:extLst>
          </p:cNvPr>
          <p:cNvSpPr>
            <a:spLocks noGrp="1"/>
          </p:cNvSpPr>
          <p:nvPr>
            <p:ph type="dt" sz="half" idx="10"/>
          </p:nvPr>
        </p:nvSpPr>
        <p:spPr/>
        <p:txBody>
          <a:bodyPr/>
          <a:lstStyle/>
          <a:p>
            <a:fld id="{7B21D009-2322-4166-B3A6-8F4E789C8C24}" type="datetimeFigureOut">
              <a:rPr lang="en-US" smtClean="0"/>
              <a:t>4/12/2020</a:t>
            </a:fld>
            <a:endParaRPr lang="en-US"/>
          </a:p>
        </p:txBody>
      </p:sp>
      <p:sp>
        <p:nvSpPr>
          <p:cNvPr id="3" name="Footer Placeholder 2">
            <a:extLst>
              <a:ext uri="{FF2B5EF4-FFF2-40B4-BE49-F238E27FC236}">
                <a16:creationId xmlns:a16="http://schemas.microsoft.com/office/drawing/2014/main" id="{43C5885A-1395-4B6B-8175-6B63D4D98E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74D884-C52D-4E32-9A01-760D579A7446}"/>
              </a:ext>
            </a:extLst>
          </p:cNvPr>
          <p:cNvSpPr>
            <a:spLocks noGrp="1"/>
          </p:cNvSpPr>
          <p:nvPr>
            <p:ph type="sldNum" sz="quarter" idx="12"/>
          </p:nvPr>
        </p:nvSpPr>
        <p:spPr/>
        <p:txBody>
          <a:bodyPr/>
          <a:lstStyle/>
          <a:p>
            <a:fld id="{17AFDC2A-065B-4A37-889B-51CCD392A0E9}" type="slidenum">
              <a:rPr lang="en-US" smtClean="0"/>
              <a:t>‹#›</a:t>
            </a:fld>
            <a:endParaRPr lang="en-US"/>
          </a:p>
        </p:txBody>
      </p:sp>
    </p:spTree>
    <p:extLst>
      <p:ext uri="{BB962C8B-B14F-4D97-AF65-F5344CB8AC3E}">
        <p14:creationId xmlns:p14="http://schemas.microsoft.com/office/powerpoint/2010/main" val="2494171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4E675-40F8-4D40-8345-333DCD632F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933C3E-34A9-4AF6-9D3F-5DF2D9D61E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5EB7552-4A53-4394-B610-C5C7AEA15F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D5C70A-E7F5-43E8-A28C-900E4C225787}"/>
              </a:ext>
            </a:extLst>
          </p:cNvPr>
          <p:cNvSpPr>
            <a:spLocks noGrp="1"/>
          </p:cNvSpPr>
          <p:nvPr>
            <p:ph type="dt" sz="half" idx="10"/>
          </p:nvPr>
        </p:nvSpPr>
        <p:spPr/>
        <p:txBody>
          <a:bodyPr/>
          <a:lstStyle/>
          <a:p>
            <a:fld id="{7B21D009-2322-4166-B3A6-8F4E789C8C24}" type="datetimeFigureOut">
              <a:rPr lang="en-US" smtClean="0"/>
              <a:t>4/12/2020</a:t>
            </a:fld>
            <a:endParaRPr lang="en-US"/>
          </a:p>
        </p:txBody>
      </p:sp>
      <p:sp>
        <p:nvSpPr>
          <p:cNvPr id="6" name="Footer Placeholder 5">
            <a:extLst>
              <a:ext uri="{FF2B5EF4-FFF2-40B4-BE49-F238E27FC236}">
                <a16:creationId xmlns:a16="http://schemas.microsoft.com/office/drawing/2014/main" id="{B9E88A5A-BE66-4704-9458-D9C504A8E5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2613A6-A713-4166-A238-11C0CDB3BCBC}"/>
              </a:ext>
            </a:extLst>
          </p:cNvPr>
          <p:cNvSpPr>
            <a:spLocks noGrp="1"/>
          </p:cNvSpPr>
          <p:nvPr>
            <p:ph type="sldNum" sz="quarter" idx="12"/>
          </p:nvPr>
        </p:nvSpPr>
        <p:spPr/>
        <p:txBody>
          <a:bodyPr/>
          <a:lstStyle/>
          <a:p>
            <a:fld id="{17AFDC2A-065B-4A37-889B-51CCD392A0E9}" type="slidenum">
              <a:rPr lang="en-US" smtClean="0"/>
              <a:t>‹#›</a:t>
            </a:fld>
            <a:endParaRPr lang="en-US"/>
          </a:p>
        </p:txBody>
      </p:sp>
    </p:spTree>
    <p:extLst>
      <p:ext uri="{BB962C8B-B14F-4D97-AF65-F5344CB8AC3E}">
        <p14:creationId xmlns:p14="http://schemas.microsoft.com/office/powerpoint/2010/main" val="3559340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6E7BE-D0AE-41EA-9CA8-D413ABCA45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00744D-0FF8-4CEC-9BE7-E4022C4599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484CE3D-0FDE-4129-9F83-3F09B3D8FE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1317F0-3AAE-41C1-8CE8-E7012FE7EB81}"/>
              </a:ext>
            </a:extLst>
          </p:cNvPr>
          <p:cNvSpPr>
            <a:spLocks noGrp="1"/>
          </p:cNvSpPr>
          <p:nvPr>
            <p:ph type="dt" sz="half" idx="10"/>
          </p:nvPr>
        </p:nvSpPr>
        <p:spPr/>
        <p:txBody>
          <a:bodyPr/>
          <a:lstStyle/>
          <a:p>
            <a:fld id="{7B21D009-2322-4166-B3A6-8F4E789C8C24}" type="datetimeFigureOut">
              <a:rPr lang="en-US" smtClean="0"/>
              <a:t>4/12/2020</a:t>
            </a:fld>
            <a:endParaRPr lang="en-US"/>
          </a:p>
        </p:txBody>
      </p:sp>
      <p:sp>
        <p:nvSpPr>
          <p:cNvPr id="6" name="Footer Placeholder 5">
            <a:extLst>
              <a:ext uri="{FF2B5EF4-FFF2-40B4-BE49-F238E27FC236}">
                <a16:creationId xmlns:a16="http://schemas.microsoft.com/office/drawing/2014/main" id="{80DA1A70-BC90-4114-B230-E447053E2C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D358AB-A0C6-4D86-8177-0B80680F7C3B}"/>
              </a:ext>
            </a:extLst>
          </p:cNvPr>
          <p:cNvSpPr>
            <a:spLocks noGrp="1"/>
          </p:cNvSpPr>
          <p:nvPr>
            <p:ph type="sldNum" sz="quarter" idx="12"/>
          </p:nvPr>
        </p:nvSpPr>
        <p:spPr/>
        <p:txBody>
          <a:bodyPr/>
          <a:lstStyle/>
          <a:p>
            <a:fld id="{17AFDC2A-065B-4A37-889B-51CCD392A0E9}" type="slidenum">
              <a:rPr lang="en-US" smtClean="0"/>
              <a:t>‹#›</a:t>
            </a:fld>
            <a:endParaRPr lang="en-US"/>
          </a:p>
        </p:txBody>
      </p:sp>
    </p:spTree>
    <p:extLst>
      <p:ext uri="{BB962C8B-B14F-4D97-AF65-F5344CB8AC3E}">
        <p14:creationId xmlns:p14="http://schemas.microsoft.com/office/powerpoint/2010/main" val="1962789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74EB76-2C2E-4369-A0C0-66F99F096F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8033AF2-504C-46DF-A0CD-6B6B290F2C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7DCA29-BD68-456F-B7F6-2BC641F2A0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21D009-2322-4166-B3A6-8F4E789C8C24}" type="datetimeFigureOut">
              <a:rPr lang="en-US" smtClean="0"/>
              <a:t>4/12/2020</a:t>
            </a:fld>
            <a:endParaRPr lang="en-US"/>
          </a:p>
        </p:txBody>
      </p:sp>
      <p:sp>
        <p:nvSpPr>
          <p:cNvPr id="5" name="Footer Placeholder 4">
            <a:extLst>
              <a:ext uri="{FF2B5EF4-FFF2-40B4-BE49-F238E27FC236}">
                <a16:creationId xmlns:a16="http://schemas.microsoft.com/office/drawing/2014/main" id="{86BE4F6B-3292-4E09-9871-4493AE931D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064C4BD-DEA1-4CA7-80F2-4B21AF8C02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AFDC2A-065B-4A37-889B-51CCD392A0E9}" type="slidenum">
              <a:rPr lang="en-US" smtClean="0"/>
              <a:t>‹#›</a:t>
            </a:fld>
            <a:endParaRPr lang="en-US"/>
          </a:p>
        </p:txBody>
      </p:sp>
    </p:spTree>
    <p:extLst>
      <p:ext uri="{BB962C8B-B14F-4D97-AF65-F5344CB8AC3E}">
        <p14:creationId xmlns:p14="http://schemas.microsoft.com/office/powerpoint/2010/main" val="1523001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BEDB2E0-7597-40F4-9950-366AC06204CB}"/>
              </a:ext>
            </a:extLst>
          </p:cNvPr>
          <p:cNvSpPr>
            <a:spLocks noGrp="1"/>
          </p:cNvSpPr>
          <p:nvPr>
            <p:ph type="subTitle" idx="1"/>
          </p:nvPr>
        </p:nvSpPr>
        <p:spPr>
          <a:xfrm>
            <a:off x="1524000" y="3790950"/>
            <a:ext cx="9144000" cy="2362200"/>
          </a:xfrm>
        </p:spPr>
        <p:txBody>
          <a:bodyPr>
            <a:normAutofit/>
          </a:bodyPr>
          <a:lstStyle/>
          <a:p>
            <a:r>
              <a:rPr lang="en-US" sz="3200" dirty="0"/>
              <a:t>ABHINAV SINGH</a:t>
            </a:r>
          </a:p>
          <a:p>
            <a:r>
              <a:rPr lang="en-US" sz="3200" dirty="0"/>
              <a:t>Roll no. - 181210001</a:t>
            </a:r>
          </a:p>
          <a:p>
            <a:r>
              <a:rPr lang="en-US" sz="3200" dirty="0"/>
              <a:t>CSE 2</a:t>
            </a:r>
            <a:r>
              <a:rPr lang="en-US" sz="3200" baseline="30000" dirty="0"/>
              <a:t>ND</a:t>
            </a:r>
            <a:r>
              <a:rPr lang="en-US" sz="3200" dirty="0"/>
              <a:t> YEAR</a:t>
            </a:r>
          </a:p>
          <a:p>
            <a:endParaRPr lang="en-US" sz="3200" dirty="0"/>
          </a:p>
        </p:txBody>
      </p:sp>
      <p:sp>
        <p:nvSpPr>
          <p:cNvPr id="5" name="Title 4">
            <a:extLst>
              <a:ext uri="{FF2B5EF4-FFF2-40B4-BE49-F238E27FC236}">
                <a16:creationId xmlns:a16="http://schemas.microsoft.com/office/drawing/2014/main" id="{BD375924-0D23-4F33-BC74-D6F447745C90}"/>
              </a:ext>
            </a:extLst>
          </p:cNvPr>
          <p:cNvSpPr>
            <a:spLocks noGrp="1"/>
          </p:cNvSpPr>
          <p:nvPr>
            <p:ph type="ctrTitle"/>
          </p:nvPr>
        </p:nvSpPr>
        <p:spPr>
          <a:xfrm>
            <a:off x="1466850" y="903288"/>
            <a:ext cx="9144000" cy="238760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lumMod val="50000"/>
                  </a:schemeClr>
                </a:solidFill>
              </a:rPr>
              <a:t>GREEDY METHODS </a:t>
            </a:r>
            <a:endParaRPr lang="en-US" dirty="0">
              <a:solidFill>
                <a:schemeClr val="accent6">
                  <a:lumMod val="50000"/>
                </a:schemeClr>
              </a:solidFill>
            </a:endParaRPr>
          </a:p>
        </p:txBody>
      </p:sp>
    </p:spTree>
    <p:extLst>
      <p:ext uri="{BB962C8B-B14F-4D97-AF65-F5344CB8AC3E}">
        <p14:creationId xmlns:p14="http://schemas.microsoft.com/office/powerpoint/2010/main" val="40266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E2F88-F227-4284-8A58-681DEF2A5A50}"/>
              </a:ext>
            </a:extLst>
          </p:cNvPr>
          <p:cNvSpPr>
            <a:spLocks noGrp="1"/>
          </p:cNvSpPr>
          <p:nvPr>
            <p:ph type="title"/>
          </p:nvPr>
        </p:nvSpPr>
        <p:spPr>
          <a:xfrm>
            <a:off x="180975" y="933450"/>
            <a:ext cx="10515600" cy="1438275"/>
          </a:xfrm>
        </p:spPr>
        <p:txBody>
          <a:bodyPr/>
          <a:lstStyle/>
          <a:p>
            <a:r>
              <a:rPr lang="en-US" sz="3600" b="1" u="sng" dirty="0"/>
              <a:t>Time complexity:</a:t>
            </a:r>
            <a:endParaRPr lang="en-US" dirty="0"/>
          </a:p>
        </p:txBody>
      </p:sp>
      <p:sp>
        <p:nvSpPr>
          <p:cNvPr id="3" name="Content Placeholder 2">
            <a:extLst>
              <a:ext uri="{FF2B5EF4-FFF2-40B4-BE49-F238E27FC236}">
                <a16:creationId xmlns:a16="http://schemas.microsoft.com/office/drawing/2014/main" id="{84AF5C35-1FC5-48C0-BC95-19EC1E15F40A}"/>
              </a:ext>
            </a:extLst>
          </p:cNvPr>
          <p:cNvSpPr>
            <a:spLocks noGrp="1"/>
          </p:cNvSpPr>
          <p:nvPr>
            <p:ph idx="1"/>
          </p:nvPr>
        </p:nvSpPr>
        <p:spPr>
          <a:xfrm>
            <a:off x="180975" y="2371725"/>
            <a:ext cx="11077575" cy="5072063"/>
          </a:xfrm>
        </p:spPr>
        <p:txBody>
          <a:bodyPr/>
          <a:lstStyle/>
          <a:p>
            <a:r>
              <a:rPr lang="en-US" dirty="0"/>
              <a:t>For computing pi/</a:t>
            </a:r>
            <a:r>
              <a:rPr lang="en-US" dirty="0" err="1"/>
              <a:t>wi</a:t>
            </a:r>
            <a:r>
              <a:rPr lang="en-US" dirty="0"/>
              <a:t> = O(n)</a:t>
            </a:r>
          </a:p>
          <a:p>
            <a:r>
              <a:rPr lang="en-US" dirty="0"/>
              <a:t>For sorting in decreasing order of pi/</a:t>
            </a:r>
            <a:r>
              <a:rPr lang="en-US" dirty="0" err="1"/>
              <a:t>wi</a:t>
            </a:r>
            <a:r>
              <a:rPr lang="en-US" dirty="0"/>
              <a:t> = O(</a:t>
            </a:r>
            <a:r>
              <a:rPr lang="en-US" dirty="0" err="1"/>
              <a:t>nlogn</a:t>
            </a:r>
            <a:r>
              <a:rPr lang="en-US" dirty="0"/>
              <a:t>)</a:t>
            </a:r>
          </a:p>
          <a:p>
            <a:r>
              <a:rPr lang="en-US" dirty="0"/>
              <a:t>For putting </a:t>
            </a:r>
            <a:r>
              <a:rPr lang="en-US" dirty="0" err="1"/>
              <a:t>weigths</a:t>
            </a:r>
            <a:r>
              <a:rPr lang="en-US" dirty="0"/>
              <a:t> in knap sack  = O(n)</a:t>
            </a:r>
          </a:p>
          <a:p>
            <a:pPr marL="0" indent="0">
              <a:buNone/>
            </a:pPr>
            <a:r>
              <a:rPr lang="en-US" dirty="0"/>
              <a:t>So time complexity for knap sack algorithm is O(</a:t>
            </a:r>
            <a:r>
              <a:rPr lang="en-US" dirty="0" err="1"/>
              <a:t>nlogn</a:t>
            </a:r>
            <a:r>
              <a:rPr lang="en-US" dirty="0"/>
              <a:t>).</a:t>
            </a:r>
          </a:p>
        </p:txBody>
      </p:sp>
      <p:sp>
        <p:nvSpPr>
          <p:cNvPr id="4" name="Rectangle 3">
            <a:extLst>
              <a:ext uri="{FF2B5EF4-FFF2-40B4-BE49-F238E27FC236}">
                <a16:creationId xmlns:a16="http://schemas.microsoft.com/office/drawing/2014/main" id="{FDCE02A7-5112-4487-AD4E-4CC4A4AE7B5C}"/>
              </a:ext>
            </a:extLst>
          </p:cNvPr>
          <p:cNvSpPr/>
          <p:nvPr/>
        </p:nvSpPr>
        <p:spPr>
          <a:xfrm>
            <a:off x="0" y="-1"/>
            <a:ext cx="12192000" cy="77152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Greedy methods – knap sack algorithm</a:t>
            </a:r>
          </a:p>
        </p:txBody>
      </p:sp>
    </p:spTree>
    <p:extLst>
      <p:ext uri="{BB962C8B-B14F-4D97-AF65-F5344CB8AC3E}">
        <p14:creationId xmlns:p14="http://schemas.microsoft.com/office/powerpoint/2010/main" val="3940466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40BB-1C54-45B8-BBB3-AED77553572C}"/>
              </a:ext>
            </a:extLst>
          </p:cNvPr>
          <p:cNvSpPr>
            <a:spLocks noGrp="1"/>
          </p:cNvSpPr>
          <p:nvPr>
            <p:ph type="title"/>
          </p:nvPr>
        </p:nvSpPr>
        <p:spPr>
          <a:xfrm>
            <a:off x="115330" y="200033"/>
            <a:ext cx="11238470" cy="2228842"/>
          </a:xfrm>
        </p:spPr>
        <p:txBody>
          <a:bodyPr>
            <a:normAutofit/>
          </a:bodyPr>
          <a:lstStyle/>
          <a:p>
            <a:r>
              <a:rPr lang="en-US" sz="3600" b="1" u="sng" dirty="0"/>
              <a:t>(2.)Huffman codes algorithm:</a:t>
            </a:r>
          </a:p>
        </p:txBody>
      </p:sp>
      <p:sp>
        <p:nvSpPr>
          <p:cNvPr id="3" name="Content Placeholder 2">
            <a:extLst>
              <a:ext uri="{FF2B5EF4-FFF2-40B4-BE49-F238E27FC236}">
                <a16:creationId xmlns:a16="http://schemas.microsoft.com/office/drawing/2014/main" id="{8D09BA28-ACAA-40D8-A522-2A721BFF0994}"/>
              </a:ext>
            </a:extLst>
          </p:cNvPr>
          <p:cNvSpPr>
            <a:spLocks noGrp="1"/>
          </p:cNvSpPr>
          <p:nvPr>
            <p:ph idx="1"/>
          </p:nvPr>
        </p:nvSpPr>
        <p:spPr>
          <a:xfrm>
            <a:off x="115330" y="1752599"/>
            <a:ext cx="12192000" cy="5105399"/>
          </a:xfrm>
        </p:spPr>
        <p:txBody>
          <a:bodyPr/>
          <a:lstStyle/>
          <a:p>
            <a:r>
              <a:rPr lang="en-US" dirty="0"/>
              <a:t>We do require Huffman algorithm for compression of data so it could be transmitted over internet and other transmission channels properly.</a:t>
            </a:r>
          </a:p>
          <a:p>
            <a:r>
              <a:rPr lang="en-US" dirty="0"/>
              <a:t>Huffman algorithms work on binary trees.</a:t>
            </a:r>
          </a:p>
          <a:p>
            <a:r>
              <a:rPr lang="en-US" dirty="0"/>
              <a:t>Huffman code is a method for the construction of minimum redundancy codes.</a:t>
            </a:r>
          </a:p>
          <a:p>
            <a:r>
              <a:rPr lang="en-US" dirty="0"/>
              <a:t>Each code is a binary string that is used for transmission of corresponding message.</a:t>
            </a:r>
          </a:p>
          <a:p>
            <a:r>
              <a:rPr lang="en-US" dirty="0"/>
              <a:t>For example:-</a:t>
            </a:r>
          </a:p>
          <a:p>
            <a:pPr marL="0" indent="0">
              <a:buNone/>
            </a:pPr>
            <a:r>
              <a:rPr lang="en-US" dirty="0"/>
              <a:t>			BAGGAGE                100 11 0 0 11 0 101</a:t>
            </a:r>
          </a:p>
          <a:p>
            <a:pPr marL="0" indent="0">
              <a:buNone/>
            </a:pPr>
            <a:endParaRPr lang="en-US" dirty="0"/>
          </a:p>
          <a:p>
            <a:endParaRPr lang="en-US" dirty="0"/>
          </a:p>
        </p:txBody>
      </p:sp>
      <p:sp>
        <p:nvSpPr>
          <p:cNvPr id="4" name="Arrow: Right 3">
            <a:extLst>
              <a:ext uri="{FF2B5EF4-FFF2-40B4-BE49-F238E27FC236}">
                <a16:creationId xmlns:a16="http://schemas.microsoft.com/office/drawing/2014/main" id="{897F8C91-6C49-4E85-AFB7-AA08876C2D4B}"/>
              </a:ext>
            </a:extLst>
          </p:cNvPr>
          <p:cNvSpPr/>
          <p:nvPr/>
        </p:nvSpPr>
        <p:spPr>
          <a:xfrm>
            <a:off x="1304894" y="6042083"/>
            <a:ext cx="978408" cy="484632"/>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50000"/>
                  </a:schemeClr>
                </a:solidFill>
              </a:rPr>
              <a:t>data</a:t>
            </a:r>
          </a:p>
        </p:txBody>
      </p:sp>
      <p:sp>
        <p:nvSpPr>
          <p:cNvPr id="5" name="Rectangle 4">
            <a:extLst>
              <a:ext uri="{FF2B5EF4-FFF2-40B4-BE49-F238E27FC236}">
                <a16:creationId xmlns:a16="http://schemas.microsoft.com/office/drawing/2014/main" id="{44C6CEB4-5423-4A89-9F36-4AC5E2EA749E}"/>
              </a:ext>
            </a:extLst>
          </p:cNvPr>
          <p:cNvSpPr/>
          <p:nvPr/>
        </p:nvSpPr>
        <p:spPr>
          <a:xfrm>
            <a:off x="2826608" y="5765415"/>
            <a:ext cx="2232454" cy="103796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50000"/>
                  </a:schemeClr>
                </a:solidFill>
              </a:rPr>
              <a:t>Huffman algorithm</a:t>
            </a:r>
          </a:p>
        </p:txBody>
      </p:sp>
      <p:sp>
        <p:nvSpPr>
          <p:cNvPr id="6" name="Arrow: Right 5">
            <a:extLst>
              <a:ext uri="{FF2B5EF4-FFF2-40B4-BE49-F238E27FC236}">
                <a16:creationId xmlns:a16="http://schemas.microsoft.com/office/drawing/2014/main" id="{D785F47B-AA03-4A25-9F51-0B5BA0A3F0E1}"/>
              </a:ext>
            </a:extLst>
          </p:cNvPr>
          <p:cNvSpPr/>
          <p:nvPr/>
        </p:nvSpPr>
        <p:spPr>
          <a:xfrm>
            <a:off x="5458257" y="5983717"/>
            <a:ext cx="1991662" cy="601363"/>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50000"/>
                  </a:schemeClr>
                </a:solidFill>
              </a:rPr>
              <a:t>Huffman code</a:t>
            </a:r>
          </a:p>
        </p:txBody>
      </p:sp>
      <p:cxnSp>
        <p:nvCxnSpPr>
          <p:cNvPr id="11" name="Straight Arrow Connector 10">
            <a:extLst>
              <a:ext uri="{FF2B5EF4-FFF2-40B4-BE49-F238E27FC236}">
                <a16:creationId xmlns:a16="http://schemas.microsoft.com/office/drawing/2014/main" id="{64BFFB9F-E97B-45B8-A44A-EC732CD77BCD}"/>
              </a:ext>
            </a:extLst>
          </p:cNvPr>
          <p:cNvCxnSpPr>
            <a:cxnSpLocks/>
          </p:cNvCxnSpPr>
          <p:nvPr/>
        </p:nvCxnSpPr>
        <p:spPr>
          <a:xfrm>
            <a:off x="4523345" y="5285860"/>
            <a:ext cx="1112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76424F98-4873-4C38-A994-8CC4BBEBEF43}"/>
              </a:ext>
            </a:extLst>
          </p:cNvPr>
          <p:cNvSpPr/>
          <p:nvPr/>
        </p:nvSpPr>
        <p:spPr>
          <a:xfrm>
            <a:off x="0" y="0"/>
            <a:ext cx="12192000" cy="6096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Greedy methods – Huffman codes algorithm</a:t>
            </a:r>
          </a:p>
        </p:txBody>
      </p:sp>
    </p:spTree>
    <p:extLst>
      <p:ext uri="{BB962C8B-B14F-4D97-AF65-F5344CB8AC3E}">
        <p14:creationId xmlns:p14="http://schemas.microsoft.com/office/powerpoint/2010/main" val="3954673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80FFB-05D0-428A-B1F0-79CA99B88409}"/>
              </a:ext>
            </a:extLst>
          </p:cNvPr>
          <p:cNvSpPr>
            <a:spLocks noGrp="1"/>
          </p:cNvSpPr>
          <p:nvPr>
            <p:ph type="title"/>
          </p:nvPr>
        </p:nvSpPr>
        <p:spPr>
          <a:xfrm>
            <a:off x="0" y="962025"/>
            <a:ext cx="11353800" cy="728663"/>
          </a:xfrm>
        </p:spPr>
        <p:txBody>
          <a:bodyPr>
            <a:normAutofit/>
          </a:bodyPr>
          <a:lstStyle/>
          <a:p>
            <a:r>
              <a:rPr lang="en-US" sz="4000" b="1" u="sng" dirty="0"/>
              <a:t>Example problem:</a:t>
            </a:r>
          </a:p>
        </p:txBody>
      </p:sp>
      <p:sp>
        <p:nvSpPr>
          <p:cNvPr id="3" name="Content Placeholder 2">
            <a:extLst>
              <a:ext uri="{FF2B5EF4-FFF2-40B4-BE49-F238E27FC236}">
                <a16:creationId xmlns:a16="http://schemas.microsoft.com/office/drawing/2014/main" id="{86625452-2E6C-49E5-9F68-2C92D309A8EF}"/>
              </a:ext>
            </a:extLst>
          </p:cNvPr>
          <p:cNvSpPr>
            <a:spLocks noGrp="1"/>
          </p:cNvSpPr>
          <p:nvPr>
            <p:ph idx="1"/>
          </p:nvPr>
        </p:nvSpPr>
        <p:spPr>
          <a:xfrm>
            <a:off x="0" y="2043113"/>
            <a:ext cx="11353800" cy="4133850"/>
          </a:xfrm>
        </p:spPr>
        <p:txBody>
          <a:bodyPr/>
          <a:lstStyle/>
          <a:p>
            <a:pPr marL="0" indent="0" fontAlgn="base">
              <a:buNone/>
            </a:pPr>
            <a:r>
              <a:rPr lang="en-US" dirty="0"/>
              <a:t>A file contains the following characters with the frequencies as shown. If Huffman Coding is used for data compression, determine-</a:t>
            </a:r>
          </a:p>
          <a:p>
            <a:pPr fontAlgn="base"/>
            <a:r>
              <a:rPr lang="en-US" dirty="0"/>
              <a:t>Huffman Code for each character</a:t>
            </a:r>
          </a:p>
          <a:p>
            <a:pPr fontAlgn="base"/>
            <a:r>
              <a:rPr lang="en-US" dirty="0"/>
              <a:t>Average code length</a:t>
            </a:r>
          </a:p>
          <a:p>
            <a:pPr fontAlgn="base"/>
            <a:r>
              <a:rPr lang="en-US" dirty="0"/>
              <a:t>Length of Huffman encoded message (in bits)</a:t>
            </a:r>
          </a:p>
          <a:p>
            <a:pPr marL="0" indent="0">
              <a:buNone/>
            </a:pPr>
            <a:endParaRPr lang="en-US" dirty="0"/>
          </a:p>
        </p:txBody>
      </p:sp>
      <p:sp>
        <p:nvSpPr>
          <p:cNvPr id="4" name="Rectangle 3">
            <a:extLst>
              <a:ext uri="{FF2B5EF4-FFF2-40B4-BE49-F238E27FC236}">
                <a16:creationId xmlns:a16="http://schemas.microsoft.com/office/drawing/2014/main" id="{AE3CDFBC-47C6-42FC-9F6F-A08F010D0E6F}"/>
              </a:ext>
            </a:extLst>
          </p:cNvPr>
          <p:cNvSpPr/>
          <p:nvPr/>
        </p:nvSpPr>
        <p:spPr>
          <a:xfrm>
            <a:off x="0" y="0"/>
            <a:ext cx="12192000" cy="6096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Greedy methods – Huffman codes algorithm</a:t>
            </a:r>
          </a:p>
        </p:txBody>
      </p:sp>
      <p:graphicFrame>
        <p:nvGraphicFramePr>
          <p:cNvPr id="5" name="Table 4">
            <a:extLst>
              <a:ext uri="{FF2B5EF4-FFF2-40B4-BE49-F238E27FC236}">
                <a16:creationId xmlns:a16="http://schemas.microsoft.com/office/drawing/2014/main" id="{93DEB7E3-50F1-442F-A439-497FA236440F}"/>
              </a:ext>
            </a:extLst>
          </p:cNvPr>
          <p:cNvGraphicFramePr>
            <a:graphicFrameLocks noGrp="1"/>
          </p:cNvGraphicFramePr>
          <p:nvPr/>
        </p:nvGraphicFramePr>
        <p:xfrm>
          <a:off x="7200900" y="3333750"/>
          <a:ext cx="4448174" cy="3305171"/>
        </p:xfrm>
        <a:graphic>
          <a:graphicData uri="http://schemas.openxmlformats.org/drawingml/2006/table">
            <a:tbl>
              <a:tblPr/>
              <a:tblGrid>
                <a:gridCol w="2169247">
                  <a:extLst>
                    <a:ext uri="{9D8B030D-6E8A-4147-A177-3AD203B41FA5}">
                      <a16:colId xmlns:a16="http://schemas.microsoft.com/office/drawing/2014/main" val="2747812915"/>
                    </a:ext>
                  </a:extLst>
                </a:gridCol>
                <a:gridCol w="2278927">
                  <a:extLst>
                    <a:ext uri="{9D8B030D-6E8A-4147-A177-3AD203B41FA5}">
                      <a16:colId xmlns:a16="http://schemas.microsoft.com/office/drawing/2014/main" val="2793427708"/>
                    </a:ext>
                  </a:extLst>
                </a:gridCol>
              </a:tblGrid>
              <a:tr h="327245">
                <a:tc>
                  <a:txBody>
                    <a:bodyPr/>
                    <a:lstStyle/>
                    <a:p>
                      <a:pPr algn="ctr"/>
                      <a:r>
                        <a:rPr lang="en-US" sz="1200" b="1">
                          <a:effectLst/>
                        </a:rPr>
                        <a:t>Characters</a:t>
                      </a:r>
                      <a:endParaRPr lang="en-US">
                        <a:effectLst/>
                      </a:endParaRP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sz="1200" b="1">
                          <a:effectLst/>
                        </a:rPr>
                        <a:t>Frequencies</a:t>
                      </a:r>
                      <a:endParaRPr lang="en-US">
                        <a:effectLst/>
                      </a:endParaRP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2712283309"/>
                  </a:ext>
                </a:extLst>
              </a:tr>
              <a:tr h="425418">
                <a:tc>
                  <a:txBody>
                    <a:bodyPr/>
                    <a:lstStyle/>
                    <a:p>
                      <a:pPr algn="ctr"/>
                      <a:r>
                        <a:rPr lang="en-US">
                          <a:effectLst/>
                        </a:rPr>
                        <a:t>a</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dirty="0">
                          <a:effectLst/>
                        </a:rPr>
                        <a:t>10</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836643392"/>
                  </a:ext>
                </a:extLst>
              </a:tr>
              <a:tr h="425418">
                <a:tc>
                  <a:txBody>
                    <a:bodyPr/>
                    <a:lstStyle/>
                    <a:p>
                      <a:pPr algn="ctr"/>
                      <a:r>
                        <a:rPr lang="en-US">
                          <a:effectLst/>
                        </a:rPr>
                        <a:t>e</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a:effectLst/>
                        </a:rPr>
                        <a:t>15</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597328462"/>
                  </a:ext>
                </a:extLst>
              </a:tr>
              <a:tr h="425418">
                <a:tc>
                  <a:txBody>
                    <a:bodyPr/>
                    <a:lstStyle/>
                    <a:p>
                      <a:pPr algn="ctr"/>
                      <a:r>
                        <a:rPr lang="en-US" dirty="0">
                          <a:effectLst/>
                        </a:rPr>
                        <a:t>i</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a:effectLst/>
                        </a:rPr>
                        <a:t>12</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4137865507"/>
                  </a:ext>
                </a:extLst>
              </a:tr>
              <a:tr h="425418">
                <a:tc>
                  <a:txBody>
                    <a:bodyPr/>
                    <a:lstStyle/>
                    <a:p>
                      <a:pPr algn="ctr"/>
                      <a:r>
                        <a:rPr lang="en-US" dirty="0">
                          <a:effectLst/>
                        </a:rPr>
                        <a:t>o</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a:effectLst/>
                        </a:rPr>
                        <a:t>3</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3293185172"/>
                  </a:ext>
                </a:extLst>
              </a:tr>
              <a:tr h="425418">
                <a:tc>
                  <a:txBody>
                    <a:bodyPr/>
                    <a:lstStyle/>
                    <a:p>
                      <a:pPr algn="ctr"/>
                      <a:r>
                        <a:rPr lang="en-US" dirty="0">
                          <a:effectLst/>
                        </a:rPr>
                        <a:t>u</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a:effectLst/>
                        </a:rPr>
                        <a:t>4</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761626131"/>
                  </a:ext>
                </a:extLst>
              </a:tr>
              <a:tr h="425418">
                <a:tc>
                  <a:txBody>
                    <a:bodyPr/>
                    <a:lstStyle/>
                    <a:p>
                      <a:pPr algn="ctr"/>
                      <a:r>
                        <a:rPr lang="en-US" dirty="0">
                          <a:effectLst/>
                        </a:rPr>
                        <a:t>s</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a:effectLst/>
                        </a:rPr>
                        <a:t>13</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4207560564"/>
                  </a:ext>
                </a:extLst>
              </a:tr>
              <a:tr h="425418">
                <a:tc>
                  <a:txBody>
                    <a:bodyPr/>
                    <a:lstStyle/>
                    <a:p>
                      <a:pPr algn="ctr"/>
                      <a:r>
                        <a:rPr lang="en-US">
                          <a:effectLst/>
                        </a:rPr>
                        <a:t>t</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dirty="0">
                          <a:effectLst/>
                        </a:rPr>
                        <a:t>1</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2555581217"/>
                  </a:ext>
                </a:extLst>
              </a:tr>
            </a:tbl>
          </a:graphicData>
        </a:graphic>
      </p:graphicFrame>
    </p:spTree>
    <p:extLst>
      <p:ext uri="{BB962C8B-B14F-4D97-AF65-F5344CB8AC3E}">
        <p14:creationId xmlns:p14="http://schemas.microsoft.com/office/powerpoint/2010/main" val="2213572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0B83A-0B06-419F-BC16-B0578F702B7D}"/>
              </a:ext>
            </a:extLst>
          </p:cNvPr>
          <p:cNvSpPr>
            <a:spLocks noGrp="1"/>
          </p:cNvSpPr>
          <p:nvPr>
            <p:ph type="title"/>
          </p:nvPr>
        </p:nvSpPr>
        <p:spPr>
          <a:xfrm>
            <a:off x="-1" y="781050"/>
            <a:ext cx="12191999" cy="909638"/>
          </a:xfrm>
        </p:spPr>
        <p:txBody>
          <a:bodyPr>
            <a:normAutofit/>
          </a:bodyPr>
          <a:lstStyle/>
          <a:p>
            <a:r>
              <a:rPr lang="en-US" sz="4000" b="1" u="sng" dirty="0"/>
              <a:t>Solution:</a:t>
            </a:r>
          </a:p>
        </p:txBody>
      </p:sp>
      <p:sp>
        <p:nvSpPr>
          <p:cNvPr id="3" name="Content Placeholder 2">
            <a:extLst>
              <a:ext uri="{FF2B5EF4-FFF2-40B4-BE49-F238E27FC236}">
                <a16:creationId xmlns:a16="http://schemas.microsoft.com/office/drawing/2014/main" id="{7E0C16E2-B0FE-424B-A387-96D26BBFCF50}"/>
              </a:ext>
            </a:extLst>
          </p:cNvPr>
          <p:cNvSpPr>
            <a:spLocks noGrp="1"/>
          </p:cNvSpPr>
          <p:nvPr>
            <p:ph idx="1"/>
          </p:nvPr>
        </p:nvSpPr>
        <p:spPr>
          <a:xfrm>
            <a:off x="0" y="1825624"/>
            <a:ext cx="12192000" cy="5032375"/>
          </a:xfrm>
        </p:spPr>
        <p:txBody>
          <a:bodyPr/>
          <a:lstStyle/>
          <a:p>
            <a:pPr marL="0" indent="0" fontAlgn="base">
              <a:buNone/>
            </a:pPr>
            <a:r>
              <a:rPr lang="en-US" dirty="0"/>
              <a:t>First let us construct the Huffman Tree.</a:t>
            </a:r>
          </a:p>
          <a:p>
            <a:pPr marL="0" indent="0" fontAlgn="base">
              <a:buNone/>
            </a:pPr>
            <a:r>
              <a:rPr lang="en-US" dirty="0"/>
              <a:t>Huffman Tree is constructed in the following steps-</a:t>
            </a:r>
          </a:p>
          <a:p>
            <a:pPr marL="0" indent="0">
              <a:buNone/>
            </a:pPr>
            <a:r>
              <a:rPr lang="en-US" u="sng" dirty="0"/>
              <a:t>Step 1:</a:t>
            </a:r>
          </a:p>
          <a:p>
            <a:pPr marL="0" indent="0">
              <a:buNone/>
            </a:pPr>
            <a:endParaRPr lang="en-US" u="sng" dirty="0"/>
          </a:p>
          <a:p>
            <a:pPr marL="0" indent="0">
              <a:buNone/>
            </a:pPr>
            <a:endParaRPr lang="en-US" u="sng" dirty="0"/>
          </a:p>
          <a:p>
            <a:pPr marL="0" indent="0">
              <a:buNone/>
            </a:pPr>
            <a:endParaRPr lang="en-US" u="sng" dirty="0"/>
          </a:p>
          <a:p>
            <a:pPr marL="0" indent="0">
              <a:buNone/>
            </a:pPr>
            <a:r>
              <a:rPr lang="en-US" u="sng" dirty="0"/>
              <a:t>Step2:</a:t>
            </a:r>
          </a:p>
        </p:txBody>
      </p:sp>
      <p:sp>
        <p:nvSpPr>
          <p:cNvPr id="4" name="Rectangle 3">
            <a:extLst>
              <a:ext uri="{FF2B5EF4-FFF2-40B4-BE49-F238E27FC236}">
                <a16:creationId xmlns:a16="http://schemas.microsoft.com/office/drawing/2014/main" id="{CE48B914-27B5-47AB-8932-962D22115532}"/>
              </a:ext>
            </a:extLst>
          </p:cNvPr>
          <p:cNvSpPr/>
          <p:nvPr/>
        </p:nvSpPr>
        <p:spPr>
          <a:xfrm>
            <a:off x="0" y="0"/>
            <a:ext cx="12192000" cy="6096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Greedy methods – Huffman codes algorithm</a:t>
            </a:r>
          </a:p>
        </p:txBody>
      </p:sp>
      <p:pic>
        <p:nvPicPr>
          <p:cNvPr id="2050" name="Picture 2">
            <a:extLst>
              <a:ext uri="{FF2B5EF4-FFF2-40B4-BE49-F238E27FC236}">
                <a16:creationId xmlns:a16="http://schemas.microsoft.com/office/drawing/2014/main" id="{C250E41D-DB2A-46E8-A86B-0707BE343B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1" y="3558227"/>
            <a:ext cx="7762874" cy="101377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4B85301-3791-44E3-94FD-FF7386270F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7363" y="5226049"/>
            <a:ext cx="4591050" cy="1390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8773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330CD-C401-45D3-B1C5-7D90F6522184}"/>
              </a:ext>
            </a:extLst>
          </p:cNvPr>
          <p:cNvSpPr>
            <a:spLocks noGrp="1"/>
          </p:cNvSpPr>
          <p:nvPr>
            <p:ph type="title"/>
          </p:nvPr>
        </p:nvSpPr>
        <p:spPr>
          <a:xfrm>
            <a:off x="95250" y="1081088"/>
            <a:ext cx="11258550" cy="609600"/>
          </a:xfrm>
        </p:spPr>
        <p:txBody>
          <a:bodyPr>
            <a:normAutofit fontScale="90000"/>
          </a:bodyPr>
          <a:lstStyle/>
          <a:p>
            <a:br>
              <a:rPr lang="en-US" u="sng" dirty="0"/>
            </a:br>
            <a:r>
              <a:rPr lang="en-US" sz="4000" b="1" u="sng" dirty="0"/>
              <a:t>Step3:</a:t>
            </a:r>
            <a:br>
              <a:rPr lang="en-US" u="sng" dirty="0"/>
            </a:br>
            <a:endParaRPr lang="en-US" dirty="0"/>
          </a:p>
        </p:txBody>
      </p:sp>
      <p:sp>
        <p:nvSpPr>
          <p:cNvPr id="3" name="Content Placeholder 2">
            <a:extLst>
              <a:ext uri="{FF2B5EF4-FFF2-40B4-BE49-F238E27FC236}">
                <a16:creationId xmlns:a16="http://schemas.microsoft.com/office/drawing/2014/main" id="{9067C7B0-F2F7-4774-8017-1F282C07B38B}"/>
              </a:ext>
            </a:extLst>
          </p:cNvPr>
          <p:cNvSpPr>
            <a:spLocks noGrp="1"/>
          </p:cNvSpPr>
          <p:nvPr>
            <p:ph idx="1"/>
          </p:nvPr>
        </p:nvSpPr>
        <p:spPr>
          <a:xfrm>
            <a:off x="95250" y="2085974"/>
            <a:ext cx="12192000" cy="5019675"/>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3600" u="sng" dirty="0"/>
              <a:t>Step4:</a:t>
            </a:r>
          </a:p>
        </p:txBody>
      </p:sp>
      <p:sp>
        <p:nvSpPr>
          <p:cNvPr id="4" name="Rectangle 3">
            <a:extLst>
              <a:ext uri="{FF2B5EF4-FFF2-40B4-BE49-F238E27FC236}">
                <a16:creationId xmlns:a16="http://schemas.microsoft.com/office/drawing/2014/main" id="{5B78BA40-4E11-477A-988F-85B118FB574A}"/>
              </a:ext>
            </a:extLst>
          </p:cNvPr>
          <p:cNvSpPr/>
          <p:nvPr/>
        </p:nvSpPr>
        <p:spPr>
          <a:xfrm>
            <a:off x="0" y="0"/>
            <a:ext cx="12192000" cy="6096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Greedy methods – Huffman codes algorithm</a:t>
            </a:r>
          </a:p>
        </p:txBody>
      </p:sp>
      <p:pic>
        <p:nvPicPr>
          <p:cNvPr id="3076" name="Picture 4">
            <a:extLst>
              <a:ext uri="{FF2B5EF4-FFF2-40B4-BE49-F238E27FC236}">
                <a16:creationId xmlns:a16="http://schemas.microsoft.com/office/drawing/2014/main" id="{4C4F5128-5380-4DD0-8C6B-CC77F22F69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775" y="1128712"/>
            <a:ext cx="4591050" cy="215265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537FC1F2-AD99-4FAA-BBC4-AB839B8377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1825" y="3783805"/>
            <a:ext cx="4591050" cy="291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9444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CFC76-08D6-4A4A-831E-D639A23A5EB6}"/>
              </a:ext>
            </a:extLst>
          </p:cNvPr>
          <p:cNvSpPr>
            <a:spLocks noGrp="1"/>
          </p:cNvSpPr>
          <p:nvPr>
            <p:ph type="title"/>
          </p:nvPr>
        </p:nvSpPr>
        <p:spPr>
          <a:xfrm>
            <a:off x="0" y="819150"/>
            <a:ext cx="11353800" cy="871538"/>
          </a:xfrm>
        </p:spPr>
        <p:txBody>
          <a:bodyPr>
            <a:normAutofit/>
          </a:bodyPr>
          <a:lstStyle/>
          <a:p>
            <a:r>
              <a:rPr lang="en-US" sz="4000" b="1" u="sng" dirty="0"/>
              <a:t>Step5</a:t>
            </a:r>
            <a:r>
              <a:rPr lang="en-US" sz="3600" b="1" u="sng" dirty="0"/>
              <a:t>:</a:t>
            </a:r>
          </a:p>
        </p:txBody>
      </p:sp>
      <p:sp>
        <p:nvSpPr>
          <p:cNvPr id="3" name="Content Placeholder 2">
            <a:extLst>
              <a:ext uri="{FF2B5EF4-FFF2-40B4-BE49-F238E27FC236}">
                <a16:creationId xmlns:a16="http://schemas.microsoft.com/office/drawing/2014/main" id="{3349C16A-957C-499D-B818-E8F2C95222C6}"/>
              </a:ext>
            </a:extLst>
          </p:cNvPr>
          <p:cNvSpPr>
            <a:spLocks noGrp="1"/>
          </p:cNvSpPr>
          <p:nvPr>
            <p:ph idx="1"/>
          </p:nvPr>
        </p:nvSpPr>
        <p:spPr>
          <a:xfrm>
            <a:off x="85725" y="1900237"/>
            <a:ext cx="11268075" cy="4872037"/>
          </a:xfrm>
        </p:spPr>
        <p:txBody>
          <a:bodyPr/>
          <a:lstStyle/>
          <a:p>
            <a:endParaRPr lang="en-US" dirty="0"/>
          </a:p>
          <a:p>
            <a:pPr marL="0" indent="0">
              <a:buNone/>
            </a:pPr>
            <a:endParaRPr lang="en-US" dirty="0"/>
          </a:p>
          <a:p>
            <a:endParaRPr lang="en-US" dirty="0"/>
          </a:p>
          <a:p>
            <a:endParaRPr lang="en-US" dirty="0"/>
          </a:p>
          <a:p>
            <a:pPr marL="0" indent="0">
              <a:buNone/>
            </a:pPr>
            <a:endParaRPr lang="en-US" sz="3600" u="sng" dirty="0"/>
          </a:p>
        </p:txBody>
      </p:sp>
      <p:sp>
        <p:nvSpPr>
          <p:cNvPr id="4" name="Rectangle 3">
            <a:extLst>
              <a:ext uri="{FF2B5EF4-FFF2-40B4-BE49-F238E27FC236}">
                <a16:creationId xmlns:a16="http://schemas.microsoft.com/office/drawing/2014/main" id="{B26E9B64-4708-494D-AE7E-D94E6A0EA97A}"/>
              </a:ext>
            </a:extLst>
          </p:cNvPr>
          <p:cNvSpPr/>
          <p:nvPr/>
        </p:nvSpPr>
        <p:spPr>
          <a:xfrm>
            <a:off x="0" y="0"/>
            <a:ext cx="12192000" cy="6096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Greedy methods – Huffman codes algorithm</a:t>
            </a:r>
          </a:p>
        </p:txBody>
      </p:sp>
      <p:pic>
        <p:nvPicPr>
          <p:cNvPr id="6" name="Picture 2">
            <a:extLst>
              <a:ext uri="{FF2B5EF4-FFF2-40B4-BE49-F238E27FC236}">
                <a16:creationId xmlns:a16="http://schemas.microsoft.com/office/drawing/2014/main" id="{7DEEEBC8-1F73-4DCE-A524-F503EBFD1B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3725" y="695325"/>
            <a:ext cx="6181725" cy="6162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3641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D2BFA-160D-4BE9-9AE1-B04FCFCD1CF2}"/>
              </a:ext>
            </a:extLst>
          </p:cNvPr>
          <p:cNvSpPr>
            <a:spLocks noGrp="1"/>
          </p:cNvSpPr>
          <p:nvPr>
            <p:ph type="title"/>
          </p:nvPr>
        </p:nvSpPr>
        <p:spPr>
          <a:xfrm>
            <a:off x="76200" y="771525"/>
            <a:ext cx="11277600" cy="504825"/>
          </a:xfrm>
        </p:spPr>
        <p:txBody>
          <a:bodyPr>
            <a:noAutofit/>
          </a:bodyPr>
          <a:lstStyle/>
          <a:p>
            <a:r>
              <a:rPr lang="en-US" sz="4000" b="1" u="sng" dirty="0"/>
              <a:t>Step6:</a:t>
            </a:r>
          </a:p>
        </p:txBody>
      </p:sp>
      <p:sp>
        <p:nvSpPr>
          <p:cNvPr id="4" name="Rectangle 3">
            <a:extLst>
              <a:ext uri="{FF2B5EF4-FFF2-40B4-BE49-F238E27FC236}">
                <a16:creationId xmlns:a16="http://schemas.microsoft.com/office/drawing/2014/main" id="{65054FFB-944B-4A70-8A33-6A6FC4420F03}"/>
              </a:ext>
            </a:extLst>
          </p:cNvPr>
          <p:cNvSpPr/>
          <p:nvPr/>
        </p:nvSpPr>
        <p:spPr>
          <a:xfrm>
            <a:off x="0" y="0"/>
            <a:ext cx="12192000" cy="6096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Greedy methods – Huffman codes algorithm</a:t>
            </a:r>
          </a:p>
        </p:txBody>
      </p:sp>
      <p:pic>
        <p:nvPicPr>
          <p:cNvPr id="5124" name="Picture 4">
            <a:extLst>
              <a:ext uri="{FF2B5EF4-FFF2-40B4-BE49-F238E27FC236}">
                <a16:creationId xmlns:a16="http://schemas.microsoft.com/office/drawing/2014/main" id="{E50E0A3F-CC9A-4D04-B82C-FF6C6ABA0A6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19451" y="704849"/>
            <a:ext cx="4238624" cy="6086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0020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406CE-88CA-4509-9553-DCDAE7104BBE}"/>
              </a:ext>
            </a:extLst>
          </p:cNvPr>
          <p:cNvSpPr>
            <a:spLocks noGrp="1"/>
          </p:cNvSpPr>
          <p:nvPr>
            <p:ph type="title"/>
          </p:nvPr>
        </p:nvSpPr>
        <p:spPr>
          <a:xfrm>
            <a:off x="66675" y="885825"/>
            <a:ext cx="11287125" cy="804863"/>
          </a:xfrm>
        </p:spPr>
        <p:txBody>
          <a:bodyPr>
            <a:normAutofit/>
          </a:bodyPr>
          <a:lstStyle/>
          <a:p>
            <a:r>
              <a:rPr lang="en-US" sz="3600" b="1" u="sng" dirty="0"/>
              <a:t>Step7:</a:t>
            </a:r>
          </a:p>
        </p:txBody>
      </p:sp>
      <p:sp>
        <p:nvSpPr>
          <p:cNvPr id="4" name="Rectangle 3">
            <a:extLst>
              <a:ext uri="{FF2B5EF4-FFF2-40B4-BE49-F238E27FC236}">
                <a16:creationId xmlns:a16="http://schemas.microsoft.com/office/drawing/2014/main" id="{3528C5D2-6C96-4005-9418-ED6734717321}"/>
              </a:ext>
            </a:extLst>
          </p:cNvPr>
          <p:cNvSpPr/>
          <p:nvPr/>
        </p:nvSpPr>
        <p:spPr>
          <a:xfrm>
            <a:off x="0" y="0"/>
            <a:ext cx="12192000" cy="6096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Greedy methods – Huffman codes algorithm</a:t>
            </a:r>
          </a:p>
        </p:txBody>
      </p:sp>
      <p:pic>
        <p:nvPicPr>
          <p:cNvPr id="6146" name="Picture 2">
            <a:extLst>
              <a:ext uri="{FF2B5EF4-FFF2-40B4-BE49-F238E27FC236}">
                <a16:creationId xmlns:a16="http://schemas.microsoft.com/office/drawing/2014/main" id="{F2D3D0FD-D908-4CC4-A073-E7D6FF5720B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00325" y="885825"/>
            <a:ext cx="4914900" cy="5972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7331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605B0-6494-446B-912E-AD31E7F79945}"/>
              </a:ext>
            </a:extLst>
          </p:cNvPr>
          <p:cNvSpPr>
            <a:spLocks noGrp="1"/>
          </p:cNvSpPr>
          <p:nvPr>
            <p:ph type="title"/>
          </p:nvPr>
        </p:nvSpPr>
        <p:spPr>
          <a:xfrm>
            <a:off x="0" y="681038"/>
            <a:ext cx="11353800" cy="1443038"/>
          </a:xfrm>
        </p:spPr>
        <p:txBody>
          <a:bodyPr>
            <a:normAutofit fontScale="90000"/>
          </a:bodyPr>
          <a:lstStyle/>
          <a:p>
            <a:pPr fontAlgn="base"/>
            <a:r>
              <a:rPr lang="en-US" sz="2200" b="1" dirty="0"/>
              <a:t>Now,</a:t>
            </a:r>
            <a:br>
              <a:rPr lang="en-US" sz="2200" b="1" dirty="0"/>
            </a:br>
            <a:r>
              <a:rPr lang="en-US" sz="2200" b="1" dirty="0"/>
              <a:t>We assign weight to all the edges of the constructed Huffman Tree.</a:t>
            </a:r>
            <a:br>
              <a:rPr lang="en-US" sz="2200" b="1" dirty="0"/>
            </a:br>
            <a:r>
              <a:rPr lang="en-US" sz="2200" b="1" dirty="0"/>
              <a:t>Let us assign weight ‘0’ to the left edges and weight ‘1’ to the right edges</a:t>
            </a:r>
            <a:r>
              <a:rPr lang="en-US" sz="2200" dirty="0"/>
              <a:t>.</a:t>
            </a:r>
            <a:br>
              <a:rPr lang="en-US" sz="2200" dirty="0"/>
            </a:br>
            <a:endParaRPr lang="en-US" dirty="0"/>
          </a:p>
        </p:txBody>
      </p:sp>
      <p:sp>
        <p:nvSpPr>
          <p:cNvPr id="3" name="Content Placeholder 2">
            <a:extLst>
              <a:ext uri="{FF2B5EF4-FFF2-40B4-BE49-F238E27FC236}">
                <a16:creationId xmlns:a16="http://schemas.microsoft.com/office/drawing/2014/main" id="{8CB19BE9-15E4-46C7-B974-9E83D2FDB0E8}"/>
              </a:ext>
            </a:extLst>
          </p:cNvPr>
          <p:cNvSpPr>
            <a:spLocks noGrp="1"/>
          </p:cNvSpPr>
          <p:nvPr>
            <p:ph idx="1"/>
          </p:nvPr>
        </p:nvSpPr>
        <p:spPr>
          <a:xfrm>
            <a:off x="66675" y="1825624"/>
            <a:ext cx="11287125" cy="5032375"/>
          </a:xfrm>
        </p:spPr>
        <p:txBody>
          <a:bodyPr/>
          <a:lstStyle/>
          <a:p>
            <a:pPr marL="0" indent="0">
              <a:buNone/>
            </a:pPr>
            <a:r>
              <a:rPr lang="en-US" sz="2400" dirty="0"/>
              <a:t>After assigning weight to all the edges,</a:t>
            </a:r>
          </a:p>
          <a:p>
            <a:pPr marL="0" indent="0">
              <a:buNone/>
            </a:pPr>
            <a:r>
              <a:rPr lang="en-US" sz="2400" dirty="0"/>
              <a:t> the modified Huffman Tree is-</a:t>
            </a:r>
          </a:p>
          <a:p>
            <a:pPr marL="0" indent="0">
              <a:buNone/>
            </a:pPr>
            <a:endParaRPr lang="en-US" dirty="0"/>
          </a:p>
        </p:txBody>
      </p:sp>
      <p:sp>
        <p:nvSpPr>
          <p:cNvPr id="4" name="Rectangle 3">
            <a:extLst>
              <a:ext uri="{FF2B5EF4-FFF2-40B4-BE49-F238E27FC236}">
                <a16:creationId xmlns:a16="http://schemas.microsoft.com/office/drawing/2014/main" id="{B9197BFE-B52E-4D0E-9BF7-C48CF2F01F6A}"/>
              </a:ext>
            </a:extLst>
          </p:cNvPr>
          <p:cNvSpPr/>
          <p:nvPr/>
        </p:nvSpPr>
        <p:spPr>
          <a:xfrm>
            <a:off x="0" y="0"/>
            <a:ext cx="12192000" cy="6096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Greedy methods – Huffman codes algorithm</a:t>
            </a:r>
          </a:p>
        </p:txBody>
      </p:sp>
      <p:pic>
        <p:nvPicPr>
          <p:cNvPr id="7170" name="Picture 2">
            <a:extLst>
              <a:ext uri="{FF2B5EF4-FFF2-40B4-BE49-F238E27FC236}">
                <a16:creationId xmlns:a16="http://schemas.microsoft.com/office/drawing/2014/main" id="{CA9E169E-47E1-4275-AA7F-CB014651E6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681163"/>
            <a:ext cx="4591050" cy="4791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5388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FDED7-13B6-4374-978B-7C6B79231EF8}"/>
              </a:ext>
            </a:extLst>
          </p:cNvPr>
          <p:cNvSpPr>
            <a:spLocks noGrp="1"/>
          </p:cNvSpPr>
          <p:nvPr>
            <p:ph type="title"/>
          </p:nvPr>
        </p:nvSpPr>
        <p:spPr>
          <a:xfrm>
            <a:off x="0" y="904875"/>
            <a:ext cx="11353800" cy="800100"/>
          </a:xfrm>
        </p:spPr>
        <p:txBody>
          <a:bodyPr>
            <a:normAutofit fontScale="90000"/>
          </a:bodyPr>
          <a:lstStyle/>
          <a:p>
            <a:r>
              <a:rPr lang="en-US" sz="4000" b="1" u="sng" dirty="0"/>
              <a:t>1. Huffman Code For Characters-</a:t>
            </a:r>
            <a:br>
              <a:rPr lang="en-US" b="1" dirty="0"/>
            </a:br>
            <a:endParaRPr lang="en-US" dirty="0"/>
          </a:p>
        </p:txBody>
      </p:sp>
      <p:sp>
        <p:nvSpPr>
          <p:cNvPr id="3" name="Content Placeholder 2">
            <a:extLst>
              <a:ext uri="{FF2B5EF4-FFF2-40B4-BE49-F238E27FC236}">
                <a16:creationId xmlns:a16="http://schemas.microsoft.com/office/drawing/2014/main" id="{BD04A0D3-5B96-47FA-A052-42CBE8C0B820}"/>
              </a:ext>
            </a:extLst>
          </p:cNvPr>
          <p:cNvSpPr>
            <a:spLocks noGrp="1"/>
          </p:cNvSpPr>
          <p:nvPr>
            <p:ph idx="1"/>
          </p:nvPr>
        </p:nvSpPr>
        <p:spPr>
          <a:xfrm>
            <a:off x="0" y="1825625"/>
            <a:ext cx="11353800" cy="4351338"/>
          </a:xfrm>
        </p:spPr>
        <p:txBody>
          <a:bodyPr>
            <a:normAutofit fontScale="92500" lnSpcReduction="10000"/>
          </a:bodyPr>
          <a:lstStyle/>
          <a:p>
            <a:pPr fontAlgn="base"/>
            <a:r>
              <a:rPr lang="en-US" dirty="0"/>
              <a:t>To write Huffman Code for any character, traverse the Huffman Tree from root node to the leaf node of that character.</a:t>
            </a:r>
          </a:p>
          <a:p>
            <a:pPr marL="0" indent="0" fontAlgn="base">
              <a:buNone/>
            </a:pPr>
            <a:r>
              <a:rPr lang="en-US" dirty="0"/>
              <a:t>   Following this rule, the Huffman Code for each character is-</a:t>
            </a:r>
          </a:p>
          <a:p>
            <a:pPr fontAlgn="base"/>
            <a:r>
              <a:rPr lang="en-US" dirty="0"/>
              <a:t>a = 111</a:t>
            </a:r>
          </a:p>
          <a:p>
            <a:pPr fontAlgn="base"/>
            <a:r>
              <a:rPr lang="en-US" dirty="0"/>
              <a:t>e = 10</a:t>
            </a:r>
          </a:p>
          <a:p>
            <a:pPr fontAlgn="base"/>
            <a:r>
              <a:rPr lang="en-US" dirty="0" err="1"/>
              <a:t>i</a:t>
            </a:r>
            <a:r>
              <a:rPr lang="en-US" dirty="0"/>
              <a:t> = 00</a:t>
            </a:r>
          </a:p>
          <a:p>
            <a:pPr fontAlgn="base"/>
            <a:r>
              <a:rPr lang="en-US" dirty="0"/>
              <a:t>o = 11001</a:t>
            </a:r>
          </a:p>
          <a:p>
            <a:pPr fontAlgn="base"/>
            <a:r>
              <a:rPr lang="en-US" dirty="0"/>
              <a:t>u = 1101</a:t>
            </a:r>
          </a:p>
          <a:p>
            <a:pPr fontAlgn="base"/>
            <a:r>
              <a:rPr lang="en-US" dirty="0"/>
              <a:t>s = 01</a:t>
            </a:r>
          </a:p>
          <a:p>
            <a:pPr fontAlgn="base"/>
            <a:r>
              <a:rPr lang="en-US" dirty="0"/>
              <a:t>t = 11000</a:t>
            </a:r>
          </a:p>
          <a:p>
            <a:pPr marL="0" indent="0">
              <a:buNone/>
            </a:pPr>
            <a:endParaRPr lang="en-US" dirty="0"/>
          </a:p>
        </p:txBody>
      </p:sp>
      <p:sp>
        <p:nvSpPr>
          <p:cNvPr id="4" name="Rectangle 3">
            <a:extLst>
              <a:ext uri="{FF2B5EF4-FFF2-40B4-BE49-F238E27FC236}">
                <a16:creationId xmlns:a16="http://schemas.microsoft.com/office/drawing/2014/main" id="{97C79FFC-688D-49CC-A4F1-FA53FA0816AB}"/>
              </a:ext>
            </a:extLst>
          </p:cNvPr>
          <p:cNvSpPr/>
          <p:nvPr/>
        </p:nvSpPr>
        <p:spPr>
          <a:xfrm>
            <a:off x="0" y="0"/>
            <a:ext cx="12192000" cy="6096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Greedy methods – Huffman codes algorithm</a:t>
            </a:r>
          </a:p>
        </p:txBody>
      </p:sp>
    </p:spTree>
    <p:extLst>
      <p:ext uri="{BB962C8B-B14F-4D97-AF65-F5344CB8AC3E}">
        <p14:creationId xmlns:p14="http://schemas.microsoft.com/office/powerpoint/2010/main" val="2756289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DF58B-F587-48E2-B636-35293BE06F74}"/>
              </a:ext>
            </a:extLst>
          </p:cNvPr>
          <p:cNvSpPr>
            <a:spLocks noGrp="1"/>
          </p:cNvSpPr>
          <p:nvPr>
            <p:ph type="title"/>
          </p:nvPr>
        </p:nvSpPr>
        <p:spPr>
          <a:xfrm>
            <a:off x="110532" y="522514"/>
            <a:ext cx="11243268" cy="1677761"/>
          </a:xfrm>
        </p:spPr>
        <p:txBody>
          <a:bodyPr>
            <a:normAutofit/>
          </a:bodyPr>
          <a:lstStyle/>
          <a:p>
            <a:r>
              <a:rPr lang="en-US" sz="4800" b="1" dirty="0">
                <a:solidFill>
                  <a:schemeClr val="accent6">
                    <a:lumMod val="50000"/>
                  </a:schemeClr>
                </a:solidFill>
              </a:rPr>
              <a:t>Greedy Methods:-</a:t>
            </a:r>
          </a:p>
        </p:txBody>
      </p:sp>
      <p:sp>
        <p:nvSpPr>
          <p:cNvPr id="3" name="Content Placeholder 2">
            <a:extLst>
              <a:ext uri="{FF2B5EF4-FFF2-40B4-BE49-F238E27FC236}">
                <a16:creationId xmlns:a16="http://schemas.microsoft.com/office/drawing/2014/main" id="{F51D7D82-CD5F-4EEF-A7BF-0F2D0294F02C}"/>
              </a:ext>
            </a:extLst>
          </p:cNvPr>
          <p:cNvSpPr>
            <a:spLocks noGrp="1"/>
          </p:cNvSpPr>
          <p:nvPr>
            <p:ph idx="1"/>
          </p:nvPr>
        </p:nvSpPr>
        <p:spPr>
          <a:xfrm>
            <a:off x="-1" y="1724026"/>
            <a:ext cx="12125325" cy="4991100"/>
          </a:xfrm>
        </p:spPr>
        <p:txBody>
          <a:bodyPr>
            <a:normAutofit fontScale="92500" lnSpcReduction="10000"/>
          </a:bodyPr>
          <a:lstStyle/>
          <a:p>
            <a:r>
              <a:rPr lang="en-US" dirty="0"/>
              <a:t>Greedy algorithms build a solution part by part, choosing the next part in such a way, that it gives an immediate benefit. This approach never reconsiders the choices taken previously. This approach is mainly used to solve optimization problems. Greedy method is easy to implement and quite efficient in most of the cases but not in all the cases.</a:t>
            </a:r>
          </a:p>
          <a:p>
            <a:pPr marL="0" indent="0">
              <a:buNone/>
            </a:pPr>
            <a:endParaRPr lang="en-US" dirty="0"/>
          </a:p>
          <a:p>
            <a:r>
              <a:rPr lang="en-US" sz="3600" dirty="0"/>
              <a:t>Examples:-</a:t>
            </a:r>
          </a:p>
          <a:p>
            <a:pPr marL="742950" indent="-742950">
              <a:buAutoNum type="arabicPeriod"/>
            </a:pPr>
            <a:r>
              <a:rPr lang="en-US" sz="3600" dirty="0"/>
              <a:t>Knap sack algorithm</a:t>
            </a:r>
          </a:p>
          <a:p>
            <a:pPr marL="742950" indent="-742950">
              <a:buAutoNum type="arabicPeriod"/>
            </a:pPr>
            <a:r>
              <a:rPr lang="en-US" sz="3600" dirty="0"/>
              <a:t>Huffman codes algorithm</a:t>
            </a:r>
          </a:p>
          <a:p>
            <a:pPr marL="742950" indent="-742950">
              <a:buAutoNum type="arabicPeriod"/>
            </a:pPr>
            <a:r>
              <a:rPr lang="en-US" sz="3600" dirty="0"/>
              <a:t>Job sequencing with deadlines algorithm </a:t>
            </a:r>
          </a:p>
          <a:p>
            <a:pPr marL="742950" indent="-742950">
              <a:buAutoNum type="arabicPeriod"/>
            </a:pPr>
            <a:r>
              <a:rPr lang="en-US" sz="3600" dirty="0"/>
              <a:t>Optimal merge pattern algorithm </a:t>
            </a:r>
          </a:p>
        </p:txBody>
      </p:sp>
      <p:sp>
        <p:nvSpPr>
          <p:cNvPr id="4" name="Rectangle 3">
            <a:extLst>
              <a:ext uri="{FF2B5EF4-FFF2-40B4-BE49-F238E27FC236}">
                <a16:creationId xmlns:a16="http://schemas.microsoft.com/office/drawing/2014/main" id="{9D28E272-5F2E-45D6-AFFD-B801FA1E5280}"/>
              </a:ext>
            </a:extLst>
          </p:cNvPr>
          <p:cNvSpPr/>
          <p:nvPr/>
        </p:nvSpPr>
        <p:spPr>
          <a:xfrm>
            <a:off x="0" y="1"/>
            <a:ext cx="12192001" cy="68103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Greedy methods</a:t>
            </a:r>
          </a:p>
        </p:txBody>
      </p:sp>
    </p:spTree>
    <p:extLst>
      <p:ext uri="{BB962C8B-B14F-4D97-AF65-F5344CB8AC3E}">
        <p14:creationId xmlns:p14="http://schemas.microsoft.com/office/powerpoint/2010/main" val="3323093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E8446-1666-429D-8C42-DF6D193BB9D2}"/>
              </a:ext>
            </a:extLst>
          </p:cNvPr>
          <p:cNvSpPr>
            <a:spLocks noGrp="1"/>
          </p:cNvSpPr>
          <p:nvPr>
            <p:ph type="title"/>
          </p:nvPr>
        </p:nvSpPr>
        <p:spPr>
          <a:xfrm>
            <a:off x="0" y="990600"/>
            <a:ext cx="11353800" cy="700088"/>
          </a:xfrm>
        </p:spPr>
        <p:txBody>
          <a:bodyPr>
            <a:normAutofit fontScale="90000"/>
          </a:bodyPr>
          <a:lstStyle/>
          <a:p>
            <a:r>
              <a:rPr lang="en-US" b="1" u="sng" dirty="0"/>
              <a:t>2. Average Code Length-</a:t>
            </a:r>
            <a:br>
              <a:rPr lang="en-US" b="1" dirty="0"/>
            </a:br>
            <a:endParaRPr lang="en-US" dirty="0"/>
          </a:p>
        </p:txBody>
      </p:sp>
      <p:sp>
        <p:nvSpPr>
          <p:cNvPr id="3" name="Content Placeholder 2">
            <a:extLst>
              <a:ext uri="{FF2B5EF4-FFF2-40B4-BE49-F238E27FC236}">
                <a16:creationId xmlns:a16="http://schemas.microsoft.com/office/drawing/2014/main" id="{E03EBCB7-27FD-4378-9274-0AD8E2EE221C}"/>
              </a:ext>
            </a:extLst>
          </p:cNvPr>
          <p:cNvSpPr>
            <a:spLocks noGrp="1"/>
          </p:cNvSpPr>
          <p:nvPr>
            <p:ph idx="1"/>
          </p:nvPr>
        </p:nvSpPr>
        <p:spPr>
          <a:xfrm>
            <a:off x="0" y="1825625"/>
            <a:ext cx="11353800" cy="4908550"/>
          </a:xfrm>
        </p:spPr>
        <p:txBody>
          <a:bodyPr/>
          <a:lstStyle/>
          <a:p>
            <a:pPr fontAlgn="base"/>
            <a:r>
              <a:rPr lang="en-US" dirty="0"/>
              <a:t>Average code length</a:t>
            </a:r>
          </a:p>
          <a:p>
            <a:pPr marL="0" indent="0" fontAlgn="base">
              <a:buNone/>
            </a:pPr>
            <a:r>
              <a:rPr lang="en-US" dirty="0"/>
              <a:t>= ∑ ( </a:t>
            </a:r>
            <a:r>
              <a:rPr lang="en-US" dirty="0" err="1"/>
              <a:t>frequency</a:t>
            </a:r>
            <a:r>
              <a:rPr lang="en-US" baseline="-25000" dirty="0" err="1"/>
              <a:t>i</a:t>
            </a:r>
            <a:r>
              <a:rPr lang="en-US" dirty="0"/>
              <a:t> x code </a:t>
            </a:r>
            <a:r>
              <a:rPr lang="en-US" dirty="0" err="1"/>
              <a:t>length</a:t>
            </a:r>
            <a:r>
              <a:rPr lang="en-US" baseline="-25000" dirty="0" err="1"/>
              <a:t>i</a:t>
            </a:r>
            <a:r>
              <a:rPr lang="en-US" dirty="0"/>
              <a:t> ) / ∑ ( </a:t>
            </a:r>
            <a:r>
              <a:rPr lang="en-US" dirty="0" err="1"/>
              <a:t>frequency</a:t>
            </a:r>
            <a:r>
              <a:rPr lang="en-US" baseline="-25000" dirty="0" err="1"/>
              <a:t>i</a:t>
            </a:r>
            <a:r>
              <a:rPr lang="en-US" dirty="0"/>
              <a:t> )</a:t>
            </a:r>
          </a:p>
          <a:p>
            <a:pPr marL="0" indent="0" fontAlgn="base">
              <a:buNone/>
            </a:pPr>
            <a:r>
              <a:rPr lang="en-US" dirty="0"/>
              <a:t>= { (10 x 3) + (15 x 2) + (12 x 2) + (3 x 5) + (4 x 4) + (13 x 2) + (1 x 5) } / (10 + 15 + 12 + 3 + 4 + 13 + 1)</a:t>
            </a:r>
          </a:p>
          <a:p>
            <a:pPr marL="0" indent="0" fontAlgn="base">
              <a:buNone/>
            </a:pPr>
            <a:r>
              <a:rPr lang="en-US" dirty="0"/>
              <a:t>= 2.52</a:t>
            </a:r>
          </a:p>
          <a:p>
            <a:endParaRPr lang="en-US" dirty="0"/>
          </a:p>
        </p:txBody>
      </p:sp>
      <p:sp>
        <p:nvSpPr>
          <p:cNvPr id="4" name="Rectangle 3">
            <a:extLst>
              <a:ext uri="{FF2B5EF4-FFF2-40B4-BE49-F238E27FC236}">
                <a16:creationId xmlns:a16="http://schemas.microsoft.com/office/drawing/2014/main" id="{A733A4E1-E6A2-4FA5-B40B-A7CB4AE41753}"/>
              </a:ext>
            </a:extLst>
          </p:cNvPr>
          <p:cNvSpPr/>
          <p:nvPr/>
        </p:nvSpPr>
        <p:spPr>
          <a:xfrm>
            <a:off x="0" y="0"/>
            <a:ext cx="12192000" cy="6096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Greedy methods – Huffman codes algorithm</a:t>
            </a:r>
          </a:p>
        </p:txBody>
      </p:sp>
    </p:spTree>
    <p:extLst>
      <p:ext uri="{BB962C8B-B14F-4D97-AF65-F5344CB8AC3E}">
        <p14:creationId xmlns:p14="http://schemas.microsoft.com/office/powerpoint/2010/main" val="19632275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81C92-3AFA-4768-ACF6-21B7D23ED5EF}"/>
              </a:ext>
            </a:extLst>
          </p:cNvPr>
          <p:cNvSpPr>
            <a:spLocks noGrp="1"/>
          </p:cNvSpPr>
          <p:nvPr>
            <p:ph type="title"/>
          </p:nvPr>
        </p:nvSpPr>
        <p:spPr>
          <a:xfrm>
            <a:off x="0" y="828675"/>
            <a:ext cx="11353800" cy="862013"/>
          </a:xfrm>
        </p:spPr>
        <p:txBody>
          <a:bodyPr>
            <a:noAutofit/>
          </a:bodyPr>
          <a:lstStyle/>
          <a:p>
            <a:r>
              <a:rPr lang="en-US" sz="4000" b="1" u="sng" dirty="0"/>
              <a:t>3. Length of Huffman Encoded Message-</a:t>
            </a:r>
            <a:br>
              <a:rPr lang="en-US" b="1" dirty="0"/>
            </a:br>
            <a:endParaRPr lang="en-US" dirty="0"/>
          </a:p>
        </p:txBody>
      </p:sp>
      <p:sp>
        <p:nvSpPr>
          <p:cNvPr id="3" name="Content Placeholder 2">
            <a:extLst>
              <a:ext uri="{FF2B5EF4-FFF2-40B4-BE49-F238E27FC236}">
                <a16:creationId xmlns:a16="http://schemas.microsoft.com/office/drawing/2014/main" id="{50C3016A-BD99-4E3D-BC7C-21DC4E2F1830}"/>
              </a:ext>
            </a:extLst>
          </p:cNvPr>
          <p:cNvSpPr>
            <a:spLocks noGrp="1"/>
          </p:cNvSpPr>
          <p:nvPr>
            <p:ph idx="1"/>
          </p:nvPr>
        </p:nvSpPr>
        <p:spPr>
          <a:xfrm>
            <a:off x="85725" y="1825625"/>
            <a:ext cx="11268075" cy="4813300"/>
          </a:xfrm>
        </p:spPr>
        <p:txBody>
          <a:bodyPr/>
          <a:lstStyle/>
          <a:p>
            <a:pPr fontAlgn="base"/>
            <a:r>
              <a:rPr lang="en-US" dirty="0"/>
              <a:t>Total number of bits in Huffman encoded message</a:t>
            </a:r>
          </a:p>
          <a:p>
            <a:pPr marL="0" indent="0" fontAlgn="base">
              <a:buNone/>
            </a:pPr>
            <a:r>
              <a:rPr lang="en-US" dirty="0"/>
              <a:t>= Total number of characters in the message x Average code length per character</a:t>
            </a:r>
          </a:p>
          <a:p>
            <a:pPr marL="0" indent="0" fontAlgn="base">
              <a:buNone/>
            </a:pPr>
            <a:r>
              <a:rPr lang="en-US" dirty="0"/>
              <a:t>= 58 x 2.52</a:t>
            </a:r>
          </a:p>
          <a:p>
            <a:pPr marL="0" indent="0" fontAlgn="base">
              <a:buNone/>
            </a:pPr>
            <a:r>
              <a:rPr lang="en-US" dirty="0"/>
              <a:t>= 146.16</a:t>
            </a:r>
          </a:p>
          <a:p>
            <a:pPr marL="0" indent="0" fontAlgn="base">
              <a:buNone/>
            </a:pPr>
            <a:r>
              <a:rPr lang="en-US" dirty="0"/>
              <a:t>≅ 147 bits</a:t>
            </a:r>
          </a:p>
          <a:p>
            <a:endParaRPr lang="en-US" dirty="0"/>
          </a:p>
        </p:txBody>
      </p:sp>
      <p:sp>
        <p:nvSpPr>
          <p:cNvPr id="4" name="Rectangle 3">
            <a:extLst>
              <a:ext uri="{FF2B5EF4-FFF2-40B4-BE49-F238E27FC236}">
                <a16:creationId xmlns:a16="http://schemas.microsoft.com/office/drawing/2014/main" id="{A70BB482-F98A-4768-89BB-C0F90C20F27A}"/>
              </a:ext>
            </a:extLst>
          </p:cNvPr>
          <p:cNvSpPr/>
          <p:nvPr/>
        </p:nvSpPr>
        <p:spPr>
          <a:xfrm>
            <a:off x="0" y="0"/>
            <a:ext cx="12192000" cy="6096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Greedy methods – Huffman codes algorithm</a:t>
            </a:r>
          </a:p>
        </p:txBody>
      </p:sp>
    </p:spTree>
    <p:extLst>
      <p:ext uri="{BB962C8B-B14F-4D97-AF65-F5344CB8AC3E}">
        <p14:creationId xmlns:p14="http://schemas.microsoft.com/office/powerpoint/2010/main" val="20980266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EB15E-E28B-4D83-8028-D3657748078B}"/>
              </a:ext>
            </a:extLst>
          </p:cNvPr>
          <p:cNvSpPr>
            <a:spLocks noGrp="1"/>
          </p:cNvSpPr>
          <p:nvPr>
            <p:ph type="title"/>
          </p:nvPr>
        </p:nvSpPr>
        <p:spPr>
          <a:xfrm>
            <a:off x="152400" y="365125"/>
            <a:ext cx="11201400" cy="1325563"/>
          </a:xfrm>
        </p:spPr>
        <p:txBody>
          <a:bodyPr>
            <a:normAutofit/>
          </a:bodyPr>
          <a:lstStyle/>
          <a:p>
            <a:r>
              <a:rPr lang="en-US" sz="4000" b="1" u="sng" dirty="0"/>
              <a:t>Algorithm :</a:t>
            </a:r>
          </a:p>
        </p:txBody>
      </p:sp>
      <p:sp>
        <p:nvSpPr>
          <p:cNvPr id="3" name="Content Placeholder 2">
            <a:extLst>
              <a:ext uri="{FF2B5EF4-FFF2-40B4-BE49-F238E27FC236}">
                <a16:creationId xmlns:a16="http://schemas.microsoft.com/office/drawing/2014/main" id="{8745C93F-7D5B-4F8A-9296-5975CE2EC339}"/>
              </a:ext>
            </a:extLst>
          </p:cNvPr>
          <p:cNvSpPr>
            <a:spLocks noGrp="1"/>
          </p:cNvSpPr>
          <p:nvPr>
            <p:ph idx="1"/>
          </p:nvPr>
        </p:nvSpPr>
        <p:spPr>
          <a:xfrm>
            <a:off x="495300" y="1825625"/>
            <a:ext cx="10858500" cy="4351338"/>
          </a:xfrm>
        </p:spPr>
        <p:txBody>
          <a:bodyPr>
            <a:normAutofit fontScale="77500" lnSpcReduction="20000"/>
          </a:bodyPr>
          <a:lstStyle/>
          <a:p>
            <a:pPr marL="0" indent="0">
              <a:buNone/>
            </a:pPr>
            <a:r>
              <a:rPr lang="en-US" dirty="0"/>
              <a:t>Huffman(c)</a:t>
            </a:r>
          </a:p>
          <a:p>
            <a:pPr marL="0" indent="0">
              <a:buNone/>
            </a:pPr>
            <a:r>
              <a:rPr lang="en-US" dirty="0"/>
              <a:t>{</a:t>
            </a:r>
          </a:p>
          <a:p>
            <a:pPr marL="0" indent="0">
              <a:buNone/>
            </a:pPr>
            <a:r>
              <a:rPr lang="en-US" dirty="0"/>
              <a:t>n = |c|;</a:t>
            </a:r>
          </a:p>
          <a:p>
            <a:pPr marL="0" indent="0">
              <a:buNone/>
            </a:pPr>
            <a:r>
              <a:rPr lang="en-US" dirty="0"/>
              <a:t>Make a min heap Q with c;</a:t>
            </a:r>
          </a:p>
          <a:p>
            <a:pPr marL="0" indent="0">
              <a:buNone/>
            </a:pPr>
            <a:r>
              <a:rPr lang="en-US" dirty="0"/>
              <a:t>For </a:t>
            </a:r>
            <a:r>
              <a:rPr lang="en-US" dirty="0" err="1"/>
              <a:t>i</a:t>
            </a:r>
            <a:r>
              <a:rPr lang="en-US" dirty="0"/>
              <a:t> = 1 to n-1</a:t>
            </a:r>
          </a:p>
          <a:p>
            <a:pPr marL="0" indent="0">
              <a:buNone/>
            </a:pPr>
            <a:r>
              <a:rPr lang="en-US" dirty="0"/>
              <a:t>	allocate a new node z;</a:t>
            </a:r>
          </a:p>
          <a:p>
            <a:pPr marL="0" indent="0">
              <a:buNone/>
            </a:pPr>
            <a:r>
              <a:rPr lang="en-US" dirty="0"/>
              <a:t>	</a:t>
            </a:r>
            <a:r>
              <a:rPr lang="en-US" dirty="0" err="1"/>
              <a:t>z.left</a:t>
            </a:r>
            <a:r>
              <a:rPr lang="en-US" dirty="0"/>
              <a:t>  =  x  =  extract-min(Q);</a:t>
            </a:r>
          </a:p>
          <a:p>
            <a:pPr marL="0" indent="0">
              <a:buNone/>
            </a:pPr>
            <a:r>
              <a:rPr lang="en-US" dirty="0"/>
              <a:t>	</a:t>
            </a:r>
            <a:r>
              <a:rPr lang="en-US" dirty="0" err="1"/>
              <a:t>z.right</a:t>
            </a:r>
            <a:r>
              <a:rPr lang="en-US" dirty="0"/>
              <a:t> = y = extract-min(Q);</a:t>
            </a:r>
          </a:p>
          <a:p>
            <a:pPr marL="0" indent="0">
              <a:buNone/>
            </a:pPr>
            <a:r>
              <a:rPr lang="en-US" dirty="0"/>
              <a:t>	</a:t>
            </a:r>
            <a:r>
              <a:rPr lang="en-US" dirty="0" err="1"/>
              <a:t>z.freq</a:t>
            </a:r>
            <a:r>
              <a:rPr lang="en-US" dirty="0"/>
              <a:t> = </a:t>
            </a:r>
            <a:r>
              <a:rPr lang="en-US" dirty="0" err="1"/>
              <a:t>x.freq</a:t>
            </a:r>
            <a:r>
              <a:rPr lang="en-US" dirty="0"/>
              <a:t> + </a:t>
            </a:r>
            <a:r>
              <a:rPr lang="en-US" dirty="0" err="1"/>
              <a:t>y.freq</a:t>
            </a:r>
            <a:r>
              <a:rPr lang="en-US" dirty="0"/>
              <a:t>;</a:t>
            </a:r>
          </a:p>
          <a:p>
            <a:pPr marL="0" indent="0">
              <a:buNone/>
            </a:pPr>
            <a:r>
              <a:rPr lang="en-US" dirty="0"/>
              <a:t>	Insert(</a:t>
            </a:r>
            <a:r>
              <a:rPr lang="en-US" dirty="0" err="1"/>
              <a:t>Q,z</a:t>
            </a:r>
            <a:r>
              <a:rPr lang="en-US" dirty="0"/>
              <a:t>);</a:t>
            </a:r>
          </a:p>
          <a:p>
            <a:pPr marL="0" indent="0">
              <a:buNone/>
            </a:pPr>
            <a:r>
              <a:rPr lang="en-US" dirty="0"/>
              <a:t>Return(extract-min(Q))</a:t>
            </a:r>
          </a:p>
          <a:p>
            <a:pPr marL="0" indent="0">
              <a:buNone/>
            </a:pPr>
            <a:r>
              <a:rPr lang="en-US" dirty="0"/>
              <a:t>}</a:t>
            </a:r>
          </a:p>
        </p:txBody>
      </p:sp>
      <p:sp>
        <p:nvSpPr>
          <p:cNvPr id="4" name="Rectangle 3">
            <a:extLst>
              <a:ext uri="{FF2B5EF4-FFF2-40B4-BE49-F238E27FC236}">
                <a16:creationId xmlns:a16="http://schemas.microsoft.com/office/drawing/2014/main" id="{4615C1BC-51D1-49DB-9EFB-FCD4908E0833}"/>
              </a:ext>
            </a:extLst>
          </p:cNvPr>
          <p:cNvSpPr/>
          <p:nvPr/>
        </p:nvSpPr>
        <p:spPr>
          <a:xfrm>
            <a:off x="0" y="0"/>
            <a:ext cx="12192000" cy="6096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Greedy methods – Huffman codes algorithm</a:t>
            </a:r>
          </a:p>
        </p:txBody>
      </p:sp>
    </p:spTree>
    <p:extLst>
      <p:ext uri="{BB962C8B-B14F-4D97-AF65-F5344CB8AC3E}">
        <p14:creationId xmlns:p14="http://schemas.microsoft.com/office/powerpoint/2010/main" val="27597987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D4F18-A4FA-4039-B0E0-EAB8E1AD393A}"/>
              </a:ext>
            </a:extLst>
          </p:cNvPr>
          <p:cNvSpPr>
            <a:spLocks noGrp="1"/>
          </p:cNvSpPr>
          <p:nvPr>
            <p:ph type="title"/>
          </p:nvPr>
        </p:nvSpPr>
        <p:spPr>
          <a:xfrm>
            <a:off x="228600" y="1095375"/>
            <a:ext cx="11125200" cy="1457325"/>
          </a:xfrm>
        </p:spPr>
        <p:txBody>
          <a:bodyPr>
            <a:normAutofit/>
          </a:bodyPr>
          <a:lstStyle/>
          <a:p>
            <a:r>
              <a:rPr lang="en-US" sz="4000" b="1" u="sng" dirty="0"/>
              <a:t>Time complexity:</a:t>
            </a:r>
          </a:p>
        </p:txBody>
      </p:sp>
      <p:sp>
        <p:nvSpPr>
          <p:cNvPr id="3" name="Content Placeholder 2">
            <a:extLst>
              <a:ext uri="{FF2B5EF4-FFF2-40B4-BE49-F238E27FC236}">
                <a16:creationId xmlns:a16="http://schemas.microsoft.com/office/drawing/2014/main" id="{B2E8215E-1931-46DD-9A7E-42D9C005A0C2}"/>
              </a:ext>
            </a:extLst>
          </p:cNvPr>
          <p:cNvSpPr>
            <a:spLocks noGrp="1"/>
          </p:cNvSpPr>
          <p:nvPr>
            <p:ph idx="1"/>
          </p:nvPr>
        </p:nvSpPr>
        <p:spPr>
          <a:xfrm>
            <a:off x="314325" y="2552700"/>
            <a:ext cx="10981810" cy="4076699"/>
          </a:xfrm>
        </p:spPr>
        <p:txBody>
          <a:bodyPr/>
          <a:lstStyle/>
          <a:p>
            <a:r>
              <a:rPr lang="en-US" dirty="0"/>
              <a:t>For build a min heap = O(n) </a:t>
            </a:r>
          </a:p>
          <a:p>
            <a:r>
              <a:rPr lang="en-US" dirty="0"/>
              <a:t>For extract-min = O((n-1)2(</a:t>
            </a:r>
            <a:r>
              <a:rPr lang="en-US" dirty="0" err="1"/>
              <a:t>logn</a:t>
            </a:r>
            <a:r>
              <a:rPr lang="en-US" dirty="0"/>
              <a:t>)) = O(</a:t>
            </a:r>
            <a:r>
              <a:rPr lang="en-US" dirty="0" err="1"/>
              <a:t>nlogn</a:t>
            </a:r>
            <a:r>
              <a:rPr lang="en-US" dirty="0"/>
              <a:t>)</a:t>
            </a:r>
          </a:p>
          <a:p>
            <a:r>
              <a:rPr lang="en-US" dirty="0"/>
              <a:t>For insert  = O((n-1)</a:t>
            </a:r>
            <a:r>
              <a:rPr lang="en-US" dirty="0" err="1"/>
              <a:t>logn</a:t>
            </a:r>
            <a:r>
              <a:rPr lang="en-US" dirty="0"/>
              <a:t>) = O(</a:t>
            </a:r>
            <a:r>
              <a:rPr lang="en-US" dirty="0" err="1"/>
              <a:t>nlogn</a:t>
            </a:r>
            <a:r>
              <a:rPr lang="en-US" dirty="0"/>
              <a:t>)</a:t>
            </a:r>
          </a:p>
          <a:p>
            <a:pPr marL="0" indent="0">
              <a:buNone/>
            </a:pPr>
            <a:r>
              <a:rPr lang="en-US" dirty="0"/>
              <a:t>So time complexity of Huffman algorithm is O(</a:t>
            </a:r>
            <a:r>
              <a:rPr lang="en-US" dirty="0" err="1"/>
              <a:t>nlogn</a:t>
            </a:r>
            <a:r>
              <a:rPr lang="en-US" dirty="0"/>
              <a:t>)</a:t>
            </a:r>
          </a:p>
        </p:txBody>
      </p:sp>
      <p:sp>
        <p:nvSpPr>
          <p:cNvPr id="4" name="Rectangle 3">
            <a:extLst>
              <a:ext uri="{FF2B5EF4-FFF2-40B4-BE49-F238E27FC236}">
                <a16:creationId xmlns:a16="http://schemas.microsoft.com/office/drawing/2014/main" id="{FC773FAE-0082-44F5-94E7-27AC705E00FC}"/>
              </a:ext>
            </a:extLst>
          </p:cNvPr>
          <p:cNvSpPr/>
          <p:nvPr/>
        </p:nvSpPr>
        <p:spPr>
          <a:xfrm>
            <a:off x="0" y="0"/>
            <a:ext cx="12192000" cy="6096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Greedy methods – Huffman codes algorithm</a:t>
            </a:r>
          </a:p>
        </p:txBody>
      </p:sp>
    </p:spTree>
    <p:extLst>
      <p:ext uri="{BB962C8B-B14F-4D97-AF65-F5344CB8AC3E}">
        <p14:creationId xmlns:p14="http://schemas.microsoft.com/office/powerpoint/2010/main" val="29428336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964AD-6E4D-4D9C-A2AA-AED06749C6B6}"/>
              </a:ext>
            </a:extLst>
          </p:cNvPr>
          <p:cNvSpPr>
            <a:spLocks noGrp="1"/>
          </p:cNvSpPr>
          <p:nvPr>
            <p:ph type="title"/>
          </p:nvPr>
        </p:nvSpPr>
        <p:spPr>
          <a:xfrm>
            <a:off x="0" y="495301"/>
            <a:ext cx="11353800" cy="2381250"/>
          </a:xfrm>
        </p:spPr>
        <p:txBody>
          <a:bodyPr/>
          <a:lstStyle/>
          <a:p>
            <a:r>
              <a:rPr lang="en-US" sz="4000" b="1" u="sng" dirty="0"/>
              <a:t>(3.)Job Sequencing Problem with Deadline:</a:t>
            </a:r>
            <a:br>
              <a:rPr lang="en-US" dirty="0"/>
            </a:br>
            <a:endParaRPr lang="en-US" dirty="0"/>
          </a:p>
        </p:txBody>
      </p:sp>
      <p:sp>
        <p:nvSpPr>
          <p:cNvPr id="3" name="Content Placeholder 2">
            <a:extLst>
              <a:ext uri="{FF2B5EF4-FFF2-40B4-BE49-F238E27FC236}">
                <a16:creationId xmlns:a16="http://schemas.microsoft.com/office/drawing/2014/main" id="{EEE112C3-BDD1-44F2-9D99-E985819DC7BB}"/>
              </a:ext>
            </a:extLst>
          </p:cNvPr>
          <p:cNvSpPr>
            <a:spLocks noGrp="1"/>
          </p:cNvSpPr>
          <p:nvPr>
            <p:ph idx="1"/>
          </p:nvPr>
        </p:nvSpPr>
        <p:spPr>
          <a:xfrm>
            <a:off x="104775" y="1924050"/>
            <a:ext cx="11249025" cy="4933949"/>
          </a:xfrm>
        </p:spPr>
        <p:txBody>
          <a:bodyPr>
            <a:normAutofit lnSpcReduction="10000"/>
          </a:bodyPr>
          <a:lstStyle/>
          <a:p>
            <a:r>
              <a:rPr lang="en-US" dirty="0"/>
              <a:t>This problem consists of n jobs each associated with a deadline and profit and our objective is to earn maximum profit. We will earn profit only when job is completed on or before deadline. We assume that each job will take unit time to complete.</a:t>
            </a:r>
          </a:p>
          <a:p>
            <a:r>
              <a:rPr lang="en-US" dirty="0"/>
              <a:t> Points to remember:-</a:t>
            </a:r>
          </a:p>
          <a:p>
            <a:pPr marL="0" indent="0">
              <a:buNone/>
            </a:pPr>
            <a:r>
              <a:rPr lang="en-US" dirty="0"/>
              <a:t> </a:t>
            </a:r>
            <a:r>
              <a:rPr lang="en-US" dirty="0" err="1"/>
              <a:t>i</a:t>
            </a:r>
            <a:r>
              <a:rPr lang="en-US" dirty="0"/>
              <a:t>) In this problem we have n jobs j1, j2, … </a:t>
            </a:r>
            <a:r>
              <a:rPr lang="en-US" dirty="0" err="1"/>
              <a:t>jn</a:t>
            </a:r>
            <a:r>
              <a:rPr lang="en-US" dirty="0"/>
              <a:t> each has an associated           deadline d1, d2, … </a:t>
            </a:r>
            <a:r>
              <a:rPr lang="en-US" dirty="0" err="1"/>
              <a:t>dn</a:t>
            </a:r>
            <a:r>
              <a:rPr lang="en-US" dirty="0"/>
              <a:t> and profit p1, p2, ... </a:t>
            </a:r>
            <a:r>
              <a:rPr lang="en-US" dirty="0" err="1"/>
              <a:t>pn</a:t>
            </a:r>
            <a:r>
              <a:rPr lang="en-US" dirty="0"/>
              <a:t>.</a:t>
            </a:r>
          </a:p>
          <a:p>
            <a:pPr marL="0" indent="0">
              <a:buNone/>
            </a:pPr>
            <a:r>
              <a:rPr lang="en-US" dirty="0"/>
              <a:t>ii) Profit will only be awarded or earned if the job is completed on or before the deadline.</a:t>
            </a:r>
          </a:p>
          <a:p>
            <a:pPr marL="0" indent="0">
              <a:buNone/>
            </a:pPr>
            <a:r>
              <a:rPr lang="en-US" dirty="0"/>
              <a:t>iii)We assume that each job takes unit time to complete.</a:t>
            </a:r>
          </a:p>
          <a:p>
            <a:pPr marL="0" indent="0">
              <a:buNone/>
            </a:pPr>
            <a:r>
              <a:rPr lang="en-US" dirty="0"/>
              <a:t>iv)The objective is to earn maximum profit when only one job can be scheduled or processed at any given time.</a:t>
            </a:r>
          </a:p>
          <a:p>
            <a:pPr marL="0" indent="0">
              <a:buNone/>
            </a:pPr>
            <a:endParaRPr lang="en-US" dirty="0"/>
          </a:p>
        </p:txBody>
      </p:sp>
      <p:sp>
        <p:nvSpPr>
          <p:cNvPr id="4" name="Rectangle 3">
            <a:extLst>
              <a:ext uri="{FF2B5EF4-FFF2-40B4-BE49-F238E27FC236}">
                <a16:creationId xmlns:a16="http://schemas.microsoft.com/office/drawing/2014/main" id="{D760D76E-FB61-4133-86D6-A2B2D4A845FF}"/>
              </a:ext>
            </a:extLst>
          </p:cNvPr>
          <p:cNvSpPr/>
          <p:nvPr/>
        </p:nvSpPr>
        <p:spPr>
          <a:xfrm>
            <a:off x="0" y="0"/>
            <a:ext cx="12192000" cy="6096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Greedy methods – Job sequencing problem with deadline algorithm</a:t>
            </a:r>
          </a:p>
        </p:txBody>
      </p:sp>
    </p:spTree>
    <p:extLst>
      <p:ext uri="{BB962C8B-B14F-4D97-AF65-F5344CB8AC3E}">
        <p14:creationId xmlns:p14="http://schemas.microsoft.com/office/powerpoint/2010/main" val="24352198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4F8D4-EC29-483C-A668-BA40A9AAAECA}"/>
              </a:ext>
            </a:extLst>
          </p:cNvPr>
          <p:cNvSpPr>
            <a:spLocks noGrp="1"/>
          </p:cNvSpPr>
          <p:nvPr>
            <p:ph type="title"/>
          </p:nvPr>
        </p:nvSpPr>
        <p:spPr>
          <a:xfrm>
            <a:off x="161925" y="365125"/>
            <a:ext cx="11191875" cy="1325563"/>
          </a:xfrm>
        </p:spPr>
        <p:txBody>
          <a:bodyPr>
            <a:normAutofit/>
          </a:bodyPr>
          <a:lstStyle/>
          <a:p>
            <a:r>
              <a:rPr lang="en-US" sz="4000" b="1" u="sng" dirty="0"/>
              <a:t>Example problem:</a:t>
            </a:r>
          </a:p>
        </p:txBody>
      </p:sp>
      <p:sp>
        <p:nvSpPr>
          <p:cNvPr id="3" name="Content Placeholder 2">
            <a:extLst>
              <a:ext uri="{FF2B5EF4-FFF2-40B4-BE49-F238E27FC236}">
                <a16:creationId xmlns:a16="http://schemas.microsoft.com/office/drawing/2014/main" id="{5C65247B-7E40-456E-A1E6-C60504C96BB0}"/>
              </a:ext>
            </a:extLst>
          </p:cNvPr>
          <p:cNvSpPr>
            <a:spLocks noGrp="1"/>
          </p:cNvSpPr>
          <p:nvPr>
            <p:ph idx="1"/>
          </p:nvPr>
        </p:nvSpPr>
        <p:spPr>
          <a:xfrm>
            <a:off x="95250" y="1471398"/>
            <a:ext cx="10668000" cy="5386602"/>
          </a:xfrm>
        </p:spPr>
        <p:txBody>
          <a:bodyPr/>
          <a:lstStyle/>
          <a:p>
            <a:r>
              <a:rPr lang="en-US" dirty="0"/>
              <a:t>Consider the following 5 jobs and their associated deadline and profit.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Step 1. Sort the jobs according to their profit in descending order</a:t>
            </a:r>
          </a:p>
          <a:p>
            <a:pPr marL="0" indent="0">
              <a:buNone/>
            </a:pPr>
            <a:endParaRPr lang="en-US" dirty="0"/>
          </a:p>
          <a:p>
            <a:pPr marL="0" indent="0">
              <a:buNone/>
            </a:pPr>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A6956401-2744-4B45-A0B4-C35232AFFF8D}"/>
              </a:ext>
            </a:extLst>
          </p:cNvPr>
          <p:cNvGraphicFramePr>
            <a:graphicFrameLocks noGrp="1"/>
          </p:cNvGraphicFramePr>
          <p:nvPr/>
        </p:nvGraphicFramePr>
        <p:xfrm>
          <a:off x="1227439" y="2075938"/>
          <a:ext cx="6071284" cy="1960602"/>
        </p:xfrm>
        <a:graphic>
          <a:graphicData uri="http://schemas.openxmlformats.org/drawingml/2006/table">
            <a:tbl>
              <a:tblPr/>
              <a:tblGrid>
                <a:gridCol w="1087393">
                  <a:extLst>
                    <a:ext uri="{9D8B030D-6E8A-4147-A177-3AD203B41FA5}">
                      <a16:colId xmlns:a16="http://schemas.microsoft.com/office/drawing/2014/main" val="2725622981"/>
                    </a:ext>
                  </a:extLst>
                </a:gridCol>
                <a:gridCol w="890975">
                  <a:extLst>
                    <a:ext uri="{9D8B030D-6E8A-4147-A177-3AD203B41FA5}">
                      <a16:colId xmlns:a16="http://schemas.microsoft.com/office/drawing/2014/main" val="1381396896"/>
                    </a:ext>
                  </a:extLst>
                </a:gridCol>
                <a:gridCol w="1023229">
                  <a:extLst>
                    <a:ext uri="{9D8B030D-6E8A-4147-A177-3AD203B41FA5}">
                      <a16:colId xmlns:a16="http://schemas.microsoft.com/office/drawing/2014/main" val="2125221530"/>
                    </a:ext>
                  </a:extLst>
                </a:gridCol>
                <a:gridCol w="1023229">
                  <a:extLst>
                    <a:ext uri="{9D8B030D-6E8A-4147-A177-3AD203B41FA5}">
                      <a16:colId xmlns:a16="http://schemas.microsoft.com/office/drawing/2014/main" val="3895916285"/>
                    </a:ext>
                  </a:extLst>
                </a:gridCol>
                <a:gridCol w="1023229">
                  <a:extLst>
                    <a:ext uri="{9D8B030D-6E8A-4147-A177-3AD203B41FA5}">
                      <a16:colId xmlns:a16="http://schemas.microsoft.com/office/drawing/2014/main" val="385907316"/>
                    </a:ext>
                  </a:extLst>
                </a:gridCol>
                <a:gridCol w="1023229">
                  <a:extLst>
                    <a:ext uri="{9D8B030D-6E8A-4147-A177-3AD203B41FA5}">
                      <a16:colId xmlns:a16="http://schemas.microsoft.com/office/drawing/2014/main" val="1578439499"/>
                    </a:ext>
                  </a:extLst>
                </a:gridCol>
              </a:tblGrid>
              <a:tr h="417833">
                <a:tc>
                  <a:txBody>
                    <a:bodyPr/>
                    <a:lstStyle/>
                    <a:p>
                      <a:pPr fontAlgn="t"/>
                      <a:r>
                        <a:rPr lang="en-US">
                          <a:effectLst/>
                        </a:rPr>
                        <a:t>index</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a:effectLst/>
                        </a:rPr>
                        <a:t>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a:effectLst/>
                        </a:rPr>
                        <a:t>2</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a:effectLst/>
                        </a:rPr>
                        <a:t>3</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a:effectLst/>
                        </a:rPr>
                        <a:t>4</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a:effectLst/>
                        </a:rPr>
                        <a:t>5</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829359855"/>
                  </a:ext>
                </a:extLst>
              </a:tr>
              <a:tr h="417833">
                <a:tc>
                  <a:txBody>
                    <a:bodyPr/>
                    <a:lstStyle/>
                    <a:p>
                      <a:pPr fontAlgn="t"/>
                      <a:r>
                        <a:rPr lang="en-US">
                          <a:effectLst/>
                        </a:rPr>
                        <a:t>JOB</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dirty="0">
                          <a:effectLst/>
                        </a:rPr>
                        <a:t>j1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j2</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j3</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j4</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j5</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599060276"/>
                  </a:ext>
                </a:extLst>
              </a:tr>
              <a:tr h="707103">
                <a:tc>
                  <a:txBody>
                    <a:bodyPr/>
                    <a:lstStyle/>
                    <a:p>
                      <a:pPr fontAlgn="t"/>
                      <a:r>
                        <a:rPr lang="en-US">
                          <a:effectLst/>
                        </a:rPr>
                        <a:t>DEADLINE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dirty="0">
                          <a:effectLst/>
                        </a:rPr>
                        <a:t>2</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dirty="0">
                          <a:effectLst/>
                        </a:rPr>
                        <a:t>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a:effectLst/>
                        </a:rPr>
                        <a:t>3</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a:effectLst/>
                        </a:rPr>
                        <a:t>2</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a:effectLst/>
                        </a:rPr>
                        <a:t>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306882038"/>
                  </a:ext>
                </a:extLst>
              </a:tr>
              <a:tr h="417833">
                <a:tc>
                  <a:txBody>
                    <a:bodyPr/>
                    <a:lstStyle/>
                    <a:p>
                      <a:pPr fontAlgn="t"/>
                      <a:r>
                        <a:rPr lang="en-US">
                          <a:effectLst/>
                        </a:rPr>
                        <a:t>PROFIT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60</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100</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20</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40</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dirty="0">
                          <a:effectLst/>
                        </a:rPr>
                        <a:t>20</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688167609"/>
                  </a:ext>
                </a:extLst>
              </a:tr>
            </a:tbl>
          </a:graphicData>
        </a:graphic>
      </p:graphicFrame>
      <p:graphicFrame>
        <p:nvGraphicFramePr>
          <p:cNvPr id="5" name="Table 4">
            <a:extLst>
              <a:ext uri="{FF2B5EF4-FFF2-40B4-BE49-F238E27FC236}">
                <a16:creationId xmlns:a16="http://schemas.microsoft.com/office/drawing/2014/main" id="{E229BAC2-8CBF-489B-903F-CA91DB8F79B9}"/>
              </a:ext>
            </a:extLst>
          </p:cNvPr>
          <p:cNvGraphicFramePr>
            <a:graphicFrameLocks noGrp="1"/>
          </p:cNvGraphicFramePr>
          <p:nvPr/>
        </p:nvGraphicFramePr>
        <p:xfrm>
          <a:off x="1309816" y="4629665"/>
          <a:ext cx="5824152" cy="2092412"/>
        </p:xfrm>
        <a:graphic>
          <a:graphicData uri="http://schemas.openxmlformats.org/drawingml/2006/table">
            <a:tbl>
              <a:tblPr/>
              <a:tblGrid>
                <a:gridCol w="1095633">
                  <a:extLst>
                    <a:ext uri="{9D8B030D-6E8A-4147-A177-3AD203B41FA5}">
                      <a16:colId xmlns:a16="http://schemas.microsoft.com/office/drawing/2014/main" val="3327668384"/>
                    </a:ext>
                  </a:extLst>
                </a:gridCol>
                <a:gridCol w="845751">
                  <a:extLst>
                    <a:ext uri="{9D8B030D-6E8A-4147-A177-3AD203B41FA5}">
                      <a16:colId xmlns:a16="http://schemas.microsoft.com/office/drawing/2014/main" val="4092929158"/>
                    </a:ext>
                  </a:extLst>
                </a:gridCol>
                <a:gridCol w="970692">
                  <a:extLst>
                    <a:ext uri="{9D8B030D-6E8A-4147-A177-3AD203B41FA5}">
                      <a16:colId xmlns:a16="http://schemas.microsoft.com/office/drawing/2014/main" val="2963489130"/>
                    </a:ext>
                  </a:extLst>
                </a:gridCol>
                <a:gridCol w="970692">
                  <a:extLst>
                    <a:ext uri="{9D8B030D-6E8A-4147-A177-3AD203B41FA5}">
                      <a16:colId xmlns:a16="http://schemas.microsoft.com/office/drawing/2014/main" val="1499558428"/>
                    </a:ext>
                  </a:extLst>
                </a:gridCol>
                <a:gridCol w="970692">
                  <a:extLst>
                    <a:ext uri="{9D8B030D-6E8A-4147-A177-3AD203B41FA5}">
                      <a16:colId xmlns:a16="http://schemas.microsoft.com/office/drawing/2014/main" val="4189523410"/>
                    </a:ext>
                  </a:extLst>
                </a:gridCol>
                <a:gridCol w="970692">
                  <a:extLst>
                    <a:ext uri="{9D8B030D-6E8A-4147-A177-3AD203B41FA5}">
                      <a16:colId xmlns:a16="http://schemas.microsoft.com/office/drawing/2014/main" val="290797704"/>
                    </a:ext>
                  </a:extLst>
                </a:gridCol>
              </a:tblGrid>
              <a:tr h="445924">
                <a:tc>
                  <a:txBody>
                    <a:bodyPr/>
                    <a:lstStyle/>
                    <a:p>
                      <a:pPr fontAlgn="t"/>
                      <a:r>
                        <a:rPr lang="en-US" dirty="0">
                          <a:effectLst/>
                        </a:rPr>
                        <a:t>index</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a:effectLst/>
                        </a:rPr>
                        <a:t>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a:effectLst/>
                        </a:rPr>
                        <a:t>2</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a:effectLst/>
                        </a:rPr>
                        <a:t>3</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a:effectLst/>
                        </a:rPr>
                        <a:t>4</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a:effectLst/>
                        </a:rPr>
                        <a:t>5</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591024288"/>
                  </a:ext>
                </a:extLst>
              </a:tr>
              <a:tr h="445924">
                <a:tc>
                  <a:txBody>
                    <a:bodyPr/>
                    <a:lstStyle/>
                    <a:p>
                      <a:pPr fontAlgn="t"/>
                      <a:r>
                        <a:rPr lang="en-US">
                          <a:effectLst/>
                        </a:rPr>
                        <a:t>JOB</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j2</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dirty="0">
                          <a:effectLst/>
                        </a:rPr>
                        <a:t>j1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j4</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j3</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j5</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202763980"/>
                  </a:ext>
                </a:extLst>
              </a:tr>
              <a:tr h="754640">
                <a:tc>
                  <a:txBody>
                    <a:bodyPr/>
                    <a:lstStyle/>
                    <a:p>
                      <a:pPr fontAlgn="t"/>
                      <a:r>
                        <a:rPr lang="en-US" dirty="0">
                          <a:effectLst/>
                        </a:rPr>
                        <a:t>DEADLINE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dirty="0">
                          <a:effectLst/>
                        </a:rPr>
                        <a:t>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dirty="0">
                          <a:effectLst/>
                        </a:rPr>
                        <a:t>2</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a:effectLst/>
                        </a:rPr>
                        <a:t>2</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a:effectLst/>
                        </a:rPr>
                        <a:t>3</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a:effectLst/>
                        </a:rPr>
                        <a:t>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81287306"/>
                  </a:ext>
                </a:extLst>
              </a:tr>
              <a:tr h="445924">
                <a:tc>
                  <a:txBody>
                    <a:bodyPr/>
                    <a:lstStyle/>
                    <a:p>
                      <a:pPr fontAlgn="t"/>
                      <a:r>
                        <a:rPr lang="en-US" dirty="0">
                          <a:effectLst/>
                        </a:rPr>
                        <a:t>PROFIT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100</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dirty="0">
                          <a:effectLst/>
                        </a:rPr>
                        <a:t>60</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40</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20</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dirty="0">
                          <a:effectLst/>
                        </a:rPr>
                        <a:t>20</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880030314"/>
                  </a:ext>
                </a:extLst>
              </a:tr>
            </a:tbl>
          </a:graphicData>
        </a:graphic>
      </p:graphicFrame>
      <p:sp>
        <p:nvSpPr>
          <p:cNvPr id="6" name="Rectangle 5">
            <a:extLst>
              <a:ext uri="{FF2B5EF4-FFF2-40B4-BE49-F238E27FC236}">
                <a16:creationId xmlns:a16="http://schemas.microsoft.com/office/drawing/2014/main" id="{B8A94C30-F04C-46DA-AD1E-8DF8E5B572D4}"/>
              </a:ext>
            </a:extLst>
          </p:cNvPr>
          <p:cNvSpPr/>
          <p:nvPr/>
        </p:nvSpPr>
        <p:spPr>
          <a:xfrm>
            <a:off x="0" y="0"/>
            <a:ext cx="12192000" cy="6096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Greedy methods – Job sequencing problem with deadline algorithm</a:t>
            </a:r>
          </a:p>
        </p:txBody>
      </p:sp>
    </p:spTree>
    <p:extLst>
      <p:ext uri="{BB962C8B-B14F-4D97-AF65-F5344CB8AC3E}">
        <p14:creationId xmlns:p14="http://schemas.microsoft.com/office/powerpoint/2010/main" val="32941542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F9BE9-4D28-4D67-B5C7-AC206A0B0EF2}"/>
              </a:ext>
            </a:extLst>
          </p:cNvPr>
          <p:cNvSpPr>
            <a:spLocks noGrp="1"/>
          </p:cNvSpPr>
          <p:nvPr>
            <p:ph type="title"/>
          </p:nvPr>
        </p:nvSpPr>
        <p:spPr>
          <a:xfrm>
            <a:off x="1" y="811427"/>
            <a:ext cx="11353800" cy="879261"/>
          </a:xfrm>
        </p:spPr>
        <p:txBody>
          <a:bodyPr>
            <a:normAutofit fontScale="90000"/>
          </a:bodyPr>
          <a:lstStyle/>
          <a:p>
            <a:r>
              <a:rPr lang="en-US" sz="3600" b="1" dirty="0"/>
              <a:t>Step 2. Find the maximum deadline value</a:t>
            </a:r>
            <a:br>
              <a:rPr lang="en-US" dirty="0"/>
            </a:br>
            <a:endParaRPr lang="en-US" dirty="0"/>
          </a:p>
        </p:txBody>
      </p:sp>
      <p:sp>
        <p:nvSpPr>
          <p:cNvPr id="3" name="Content Placeholder 2">
            <a:extLst>
              <a:ext uri="{FF2B5EF4-FFF2-40B4-BE49-F238E27FC236}">
                <a16:creationId xmlns:a16="http://schemas.microsoft.com/office/drawing/2014/main" id="{4C9E39AD-A4A4-4EC9-A815-882C5D96808F}"/>
              </a:ext>
            </a:extLst>
          </p:cNvPr>
          <p:cNvSpPr>
            <a:spLocks noGrp="1"/>
          </p:cNvSpPr>
          <p:nvPr>
            <p:ph idx="1"/>
          </p:nvPr>
        </p:nvSpPr>
        <p:spPr>
          <a:xfrm>
            <a:off x="0" y="1227439"/>
            <a:ext cx="10848975" cy="5630562"/>
          </a:xfrm>
        </p:spPr>
        <p:txBody>
          <a:bodyPr/>
          <a:lstStyle/>
          <a:p>
            <a:pPr marL="0" indent="0">
              <a:buNone/>
            </a:pPr>
            <a:r>
              <a:rPr lang="en-US" dirty="0"/>
              <a:t>Here </a:t>
            </a:r>
            <a:r>
              <a:rPr lang="en-US" dirty="0" err="1"/>
              <a:t>dmax</a:t>
            </a:r>
            <a:r>
              <a:rPr lang="en-US" dirty="0"/>
              <a:t> = 3</a:t>
            </a:r>
          </a:p>
          <a:p>
            <a:pPr marL="0" indent="0">
              <a:buNone/>
            </a:pPr>
            <a:r>
              <a:rPr lang="en-US" dirty="0"/>
              <a:t>As </a:t>
            </a:r>
            <a:r>
              <a:rPr lang="en-US" dirty="0" err="1"/>
              <a:t>dmax</a:t>
            </a:r>
            <a:r>
              <a:rPr lang="en-US" dirty="0"/>
              <a:t> = 3 so we will have THREE slots to keep track of free time slots. Set the time slot status to EMPTY.</a:t>
            </a:r>
          </a:p>
          <a:p>
            <a:pPr marL="0" indent="0">
              <a:buNone/>
            </a:pPr>
            <a:endParaRPr lang="en-US" dirty="0"/>
          </a:p>
          <a:p>
            <a:pPr marL="0" indent="0">
              <a:buNone/>
            </a:pPr>
            <a:endParaRPr lang="en-US" dirty="0"/>
          </a:p>
          <a:p>
            <a:pPr marL="0" indent="0">
              <a:buNone/>
            </a:pPr>
            <a:r>
              <a:rPr lang="en-US" dirty="0"/>
              <a:t>Step 3.</a:t>
            </a:r>
          </a:p>
          <a:p>
            <a:pPr marL="0" indent="0">
              <a:buNone/>
            </a:pPr>
            <a:r>
              <a:rPr lang="en-US" dirty="0"/>
              <a:t>Now our job is to take the job of highest profit and place it as far ass possible </a:t>
            </a:r>
          </a:p>
          <a:p>
            <a:pPr marL="0" indent="0">
              <a:buNone/>
            </a:pPr>
            <a:endParaRPr lang="en-US" dirty="0"/>
          </a:p>
          <a:p>
            <a:pPr marL="0" indent="0">
              <a:buNone/>
            </a:pPr>
            <a:endParaRPr lang="en-US" dirty="0"/>
          </a:p>
          <a:p>
            <a:pPr marL="0" indent="0">
              <a:buNone/>
            </a:pPr>
            <a:r>
              <a:rPr lang="en-US" dirty="0"/>
              <a:t>So profit is 180 which is maximum.</a:t>
            </a:r>
          </a:p>
          <a:p>
            <a:pPr marL="0" indent="0">
              <a:buNone/>
            </a:pPr>
            <a:endParaRPr lang="en-US" dirty="0"/>
          </a:p>
        </p:txBody>
      </p:sp>
      <p:graphicFrame>
        <p:nvGraphicFramePr>
          <p:cNvPr id="4" name="Table 3">
            <a:extLst>
              <a:ext uri="{FF2B5EF4-FFF2-40B4-BE49-F238E27FC236}">
                <a16:creationId xmlns:a16="http://schemas.microsoft.com/office/drawing/2014/main" id="{B968996F-4B51-4B3B-8CE3-C54A30DD25C4}"/>
              </a:ext>
            </a:extLst>
          </p:cNvPr>
          <p:cNvGraphicFramePr>
            <a:graphicFrameLocks noGrp="1"/>
          </p:cNvGraphicFramePr>
          <p:nvPr/>
        </p:nvGraphicFramePr>
        <p:xfrm>
          <a:off x="914400" y="2718486"/>
          <a:ext cx="6433752" cy="792480"/>
        </p:xfrm>
        <a:graphic>
          <a:graphicData uri="http://schemas.openxmlformats.org/drawingml/2006/table">
            <a:tbl>
              <a:tblPr/>
              <a:tblGrid>
                <a:gridCol w="1608438">
                  <a:extLst>
                    <a:ext uri="{9D8B030D-6E8A-4147-A177-3AD203B41FA5}">
                      <a16:colId xmlns:a16="http://schemas.microsoft.com/office/drawing/2014/main" val="659763109"/>
                    </a:ext>
                  </a:extLst>
                </a:gridCol>
                <a:gridCol w="1608438">
                  <a:extLst>
                    <a:ext uri="{9D8B030D-6E8A-4147-A177-3AD203B41FA5}">
                      <a16:colId xmlns:a16="http://schemas.microsoft.com/office/drawing/2014/main" val="1557923426"/>
                    </a:ext>
                  </a:extLst>
                </a:gridCol>
                <a:gridCol w="1608438">
                  <a:extLst>
                    <a:ext uri="{9D8B030D-6E8A-4147-A177-3AD203B41FA5}">
                      <a16:colId xmlns:a16="http://schemas.microsoft.com/office/drawing/2014/main" val="3389209959"/>
                    </a:ext>
                  </a:extLst>
                </a:gridCol>
                <a:gridCol w="1608438">
                  <a:extLst>
                    <a:ext uri="{9D8B030D-6E8A-4147-A177-3AD203B41FA5}">
                      <a16:colId xmlns:a16="http://schemas.microsoft.com/office/drawing/2014/main" val="4083596622"/>
                    </a:ext>
                  </a:extLst>
                </a:gridCol>
              </a:tblGrid>
              <a:tr h="321276">
                <a:tc>
                  <a:txBody>
                    <a:bodyPr/>
                    <a:lstStyle/>
                    <a:p>
                      <a:pPr fontAlgn="t"/>
                      <a:r>
                        <a:rPr lang="en-US">
                          <a:effectLst/>
                        </a:rPr>
                        <a:t>time slot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a:effectLst/>
                        </a:rPr>
                        <a:t>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a:effectLst/>
                        </a:rPr>
                        <a:t>2</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a:effectLst/>
                        </a:rPr>
                        <a:t>3</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372729407"/>
                  </a:ext>
                </a:extLst>
              </a:tr>
              <a:tr h="321276">
                <a:tc>
                  <a:txBody>
                    <a:bodyPr/>
                    <a:lstStyle/>
                    <a:p>
                      <a:pPr fontAlgn="t"/>
                      <a:r>
                        <a:rPr lang="en-US" dirty="0">
                          <a:effectLst/>
                        </a:rPr>
                        <a:t>status</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EMPTY</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EMPTY</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dirty="0">
                          <a:effectLst/>
                        </a:rPr>
                        <a:t>EMPTY</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699858458"/>
                  </a:ext>
                </a:extLst>
              </a:tr>
            </a:tbl>
          </a:graphicData>
        </a:graphic>
      </p:graphicFrame>
      <p:graphicFrame>
        <p:nvGraphicFramePr>
          <p:cNvPr id="5" name="Table 4">
            <a:extLst>
              <a:ext uri="{FF2B5EF4-FFF2-40B4-BE49-F238E27FC236}">
                <a16:creationId xmlns:a16="http://schemas.microsoft.com/office/drawing/2014/main" id="{8809376A-2FEB-4FC7-8A95-60E0E01D0E3E}"/>
              </a:ext>
            </a:extLst>
          </p:cNvPr>
          <p:cNvGraphicFramePr>
            <a:graphicFrameLocks noGrp="1"/>
          </p:cNvGraphicFramePr>
          <p:nvPr/>
        </p:nvGraphicFramePr>
        <p:xfrm>
          <a:off x="1005016" y="5041557"/>
          <a:ext cx="7817708" cy="1005016"/>
        </p:xfrm>
        <a:graphic>
          <a:graphicData uri="http://schemas.openxmlformats.org/drawingml/2006/table">
            <a:tbl>
              <a:tblPr/>
              <a:tblGrid>
                <a:gridCol w="1954427">
                  <a:extLst>
                    <a:ext uri="{9D8B030D-6E8A-4147-A177-3AD203B41FA5}">
                      <a16:colId xmlns:a16="http://schemas.microsoft.com/office/drawing/2014/main" val="3567452931"/>
                    </a:ext>
                  </a:extLst>
                </a:gridCol>
                <a:gridCol w="1954427">
                  <a:extLst>
                    <a:ext uri="{9D8B030D-6E8A-4147-A177-3AD203B41FA5}">
                      <a16:colId xmlns:a16="http://schemas.microsoft.com/office/drawing/2014/main" val="3210193901"/>
                    </a:ext>
                  </a:extLst>
                </a:gridCol>
                <a:gridCol w="1954427">
                  <a:extLst>
                    <a:ext uri="{9D8B030D-6E8A-4147-A177-3AD203B41FA5}">
                      <a16:colId xmlns:a16="http://schemas.microsoft.com/office/drawing/2014/main" val="4228066010"/>
                    </a:ext>
                  </a:extLst>
                </a:gridCol>
                <a:gridCol w="1954427">
                  <a:extLst>
                    <a:ext uri="{9D8B030D-6E8A-4147-A177-3AD203B41FA5}">
                      <a16:colId xmlns:a16="http://schemas.microsoft.com/office/drawing/2014/main" val="1676122886"/>
                    </a:ext>
                  </a:extLst>
                </a:gridCol>
              </a:tblGrid>
              <a:tr h="502508">
                <a:tc>
                  <a:txBody>
                    <a:bodyPr/>
                    <a:lstStyle/>
                    <a:p>
                      <a:pPr fontAlgn="t"/>
                      <a:r>
                        <a:rPr lang="en-US" dirty="0">
                          <a:effectLst/>
                        </a:rPr>
                        <a:t>time slot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dirty="0">
                          <a:effectLst/>
                        </a:rPr>
                        <a:t>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a:effectLst/>
                        </a:rPr>
                        <a:t>2</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dirty="0">
                          <a:effectLst/>
                        </a:rPr>
                        <a:t>3</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948585202"/>
                  </a:ext>
                </a:extLst>
              </a:tr>
              <a:tr h="502508">
                <a:tc>
                  <a:txBody>
                    <a:bodyPr/>
                    <a:lstStyle/>
                    <a:p>
                      <a:pPr fontAlgn="t"/>
                      <a:r>
                        <a:rPr lang="en-US">
                          <a:effectLst/>
                        </a:rPr>
                        <a:t>status</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dirty="0">
                          <a:effectLst/>
                        </a:rPr>
                        <a:t>j2</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dirty="0">
                          <a:effectLst/>
                        </a:rPr>
                        <a:t>j1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dirty="0">
                          <a:effectLst/>
                        </a:rPr>
                        <a:t>j3</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831873799"/>
                  </a:ext>
                </a:extLst>
              </a:tr>
            </a:tbl>
          </a:graphicData>
        </a:graphic>
      </p:graphicFrame>
      <p:sp>
        <p:nvSpPr>
          <p:cNvPr id="6" name="Rectangle 5">
            <a:extLst>
              <a:ext uri="{FF2B5EF4-FFF2-40B4-BE49-F238E27FC236}">
                <a16:creationId xmlns:a16="http://schemas.microsoft.com/office/drawing/2014/main" id="{2B0A0312-7C7A-48CB-A440-E610FD1EBA90}"/>
              </a:ext>
            </a:extLst>
          </p:cNvPr>
          <p:cNvSpPr/>
          <p:nvPr/>
        </p:nvSpPr>
        <p:spPr>
          <a:xfrm>
            <a:off x="0" y="0"/>
            <a:ext cx="12192000" cy="6096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Greedy methods – Job sequencing problem with deadline algorithm</a:t>
            </a:r>
          </a:p>
        </p:txBody>
      </p:sp>
    </p:spTree>
    <p:extLst>
      <p:ext uri="{BB962C8B-B14F-4D97-AF65-F5344CB8AC3E}">
        <p14:creationId xmlns:p14="http://schemas.microsoft.com/office/powerpoint/2010/main" val="41049883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95CC7-78AF-4D56-A116-18D1FEF2BCAB}"/>
              </a:ext>
            </a:extLst>
          </p:cNvPr>
          <p:cNvSpPr>
            <a:spLocks noGrp="1"/>
          </p:cNvSpPr>
          <p:nvPr>
            <p:ph type="title"/>
          </p:nvPr>
        </p:nvSpPr>
        <p:spPr>
          <a:xfrm>
            <a:off x="142875" y="695325"/>
            <a:ext cx="11210925" cy="995363"/>
          </a:xfrm>
        </p:spPr>
        <p:txBody>
          <a:bodyPr>
            <a:normAutofit/>
          </a:bodyPr>
          <a:lstStyle/>
          <a:p>
            <a:r>
              <a:rPr lang="en-US" sz="4000" b="1" u="sng" dirty="0"/>
              <a:t>Algorithm:</a:t>
            </a:r>
          </a:p>
        </p:txBody>
      </p:sp>
      <p:sp>
        <p:nvSpPr>
          <p:cNvPr id="3" name="Content Placeholder 2">
            <a:extLst>
              <a:ext uri="{FF2B5EF4-FFF2-40B4-BE49-F238E27FC236}">
                <a16:creationId xmlns:a16="http://schemas.microsoft.com/office/drawing/2014/main" id="{AD01A078-51A8-411F-AF8E-62F6B78D23CC}"/>
              </a:ext>
            </a:extLst>
          </p:cNvPr>
          <p:cNvSpPr>
            <a:spLocks noGrp="1"/>
          </p:cNvSpPr>
          <p:nvPr>
            <p:ph idx="1"/>
          </p:nvPr>
        </p:nvSpPr>
        <p:spPr>
          <a:xfrm>
            <a:off x="142875" y="1771650"/>
            <a:ext cx="11210925" cy="5010149"/>
          </a:xfrm>
        </p:spPr>
        <p:txBody>
          <a:bodyPr>
            <a:normAutofit fontScale="70000" lnSpcReduction="20000"/>
          </a:bodyPr>
          <a:lstStyle/>
          <a:p>
            <a:pPr marL="0" indent="0">
              <a:buNone/>
            </a:pPr>
            <a:r>
              <a:rPr lang="en-US" dirty="0"/>
              <a:t>Job-sequencing-with-deadline(j[1….n],p[1….n],d[1…..n],n)</a:t>
            </a:r>
          </a:p>
          <a:p>
            <a:pPr marL="0" indent="0">
              <a:buNone/>
            </a:pPr>
            <a:r>
              <a:rPr lang="en-US" dirty="0"/>
              <a:t>{</a:t>
            </a:r>
          </a:p>
          <a:p>
            <a:pPr marL="0" indent="0">
              <a:buNone/>
            </a:pPr>
            <a:r>
              <a:rPr lang="en-US" dirty="0"/>
              <a:t>Sort jobs in decreasing order of profit </a:t>
            </a:r>
          </a:p>
          <a:p>
            <a:pPr marL="0" indent="0">
              <a:buNone/>
            </a:pPr>
            <a:r>
              <a:rPr lang="en-US" dirty="0"/>
              <a:t>For </a:t>
            </a:r>
            <a:r>
              <a:rPr lang="en-US" dirty="0" err="1"/>
              <a:t>i</a:t>
            </a:r>
            <a:r>
              <a:rPr lang="en-US" dirty="0"/>
              <a:t> = 1 to n </a:t>
            </a:r>
          </a:p>
          <a:p>
            <a:pPr marL="0" indent="0">
              <a:buNone/>
            </a:pPr>
            <a:r>
              <a:rPr lang="en-US" dirty="0"/>
              <a:t>	find maximum deadline and put it in </a:t>
            </a:r>
            <a:r>
              <a:rPr lang="en-US" dirty="0" err="1"/>
              <a:t>dmax</a:t>
            </a:r>
            <a:r>
              <a:rPr lang="en-US" dirty="0"/>
              <a:t>;</a:t>
            </a:r>
          </a:p>
          <a:p>
            <a:pPr marL="0" indent="0">
              <a:buNone/>
            </a:pPr>
            <a:r>
              <a:rPr lang="en-US" dirty="0"/>
              <a:t>For </a:t>
            </a:r>
            <a:r>
              <a:rPr lang="en-US" dirty="0" err="1"/>
              <a:t>i</a:t>
            </a:r>
            <a:r>
              <a:rPr lang="en-US" dirty="0"/>
              <a:t> =  0 to </a:t>
            </a:r>
            <a:r>
              <a:rPr lang="en-US" dirty="0" err="1"/>
              <a:t>dmax</a:t>
            </a:r>
            <a:endParaRPr lang="en-US" dirty="0"/>
          </a:p>
          <a:p>
            <a:pPr marL="0" indent="0">
              <a:buNone/>
            </a:pPr>
            <a:r>
              <a:rPr lang="en-US" dirty="0"/>
              <a:t>	x[</a:t>
            </a:r>
            <a:r>
              <a:rPr lang="en-US" dirty="0" err="1"/>
              <a:t>i</a:t>
            </a:r>
            <a:r>
              <a:rPr lang="en-US" dirty="0"/>
              <a:t>] = 0;</a:t>
            </a:r>
          </a:p>
          <a:p>
            <a:pPr marL="0" indent="0">
              <a:buNone/>
            </a:pPr>
            <a:r>
              <a:rPr lang="en-US" dirty="0"/>
              <a:t>For </a:t>
            </a:r>
            <a:r>
              <a:rPr lang="en-US" dirty="0" err="1"/>
              <a:t>i</a:t>
            </a:r>
            <a:r>
              <a:rPr lang="en-US" dirty="0"/>
              <a:t> = 1 to n in sorted list of jobs</a:t>
            </a:r>
          </a:p>
          <a:p>
            <a:pPr marL="0" indent="0">
              <a:buNone/>
            </a:pPr>
            <a:r>
              <a:rPr lang="en-US" dirty="0"/>
              <a:t>	For k = di to 0</a:t>
            </a:r>
          </a:p>
          <a:p>
            <a:pPr marL="0" indent="0">
              <a:buNone/>
            </a:pPr>
            <a:r>
              <a:rPr lang="en-US" dirty="0"/>
              <a:t>		if(x[k]==0)</a:t>
            </a:r>
          </a:p>
          <a:p>
            <a:pPr marL="0" indent="0">
              <a:buNone/>
            </a:pPr>
            <a:r>
              <a:rPr lang="en-US" dirty="0"/>
              <a:t>			x[k] = ji;</a:t>
            </a:r>
          </a:p>
          <a:p>
            <a:pPr marL="0" indent="0">
              <a:buNone/>
            </a:pPr>
            <a:r>
              <a:rPr lang="en-US" dirty="0"/>
              <a:t>			break;</a:t>
            </a:r>
          </a:p>
          <a:p>
            <a:pPr marL="0" indent="0">
              <a:buNone/>
            </a:pPr>
            <a:r>
              <a:rPr lang="en-US" dirty="0"/>
              <a:t>Return profit associated with all the jobs present in array x;</a:t>
            </a:r>
          </a:p>
          <a:p>
            <a:pPr marL="0" indent="0">
              <a:buNone/>
            </a:pPr>
            <a:r>
              <a:rPr lang="en-US" dirty="0"/>
              <a:t>}</a:t>
            </a:r>
          </a:p>
          <a:p>
            <a:pPr marL="0" indent="0">
              <a:buNone/>
            </a:pPr>
            <a:endParaRPr lang="en-US" dirty="0"/>
          </a:p>
        </p:txBody>
      </p:sp>
      <p:sp>
        <p:nvSpPr>
          <p:cNvPr id="4" name="Rectangle 3">
            <a:extLst>
              <a:ext uri="{FF2B5EF4-FFF2-40B4-BE49-F238E27FC236}">
                <a16:creationId xmlns:a16="http://schemas.microsoft.com/office/drawing/2014/main" id="{5598BD43-58D5-4FC5-98B7-85A1F4C25763}"/>
              </a:ext>
            </a:extLst>
          </p:cNvPr>
          <p:cNvSpPr/>
          <p:nvPr/>
        </p:nvSpPr>
        <p:spPr>
          <a:xfrm>
            <a:off x="0" y="-1"/>
            <a:ext cx="12192000" cy="79057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Greedy methods – Job sequencing problem with deadline algorithm</a:t>
            </a:r>
          </a:p>
        </p:txBody>
      </p:sp>
    </p:spTree>
    <p:extLst>
      <p:ext uri="{BB962C8B-B14F-4D97-AF65-F5344CB8AC3E}">
        <p14:creationId xmlns:p14="http://schemas.microsoft.com/office/powerpoint/2010/main" val="29251365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C903A-FD7C-4353-9B35-27C7ED010022}"/>
              </a:ext>
            </a:extLst>
          </p:cNvPr>
          <p:cNvSpPr>
            <a:spLocks noGrp="1"/>
          </p:cNvSpPr>
          <p:nvPr>
            <p:ph type="title"/>
          </p:nvPr>
        </p:nvSpPr>
        <p:spPr>
          <a:xfrm>
            <a:off x="209550" y="809625"/>
            <a:ext cx="11144250" cy="1438275"/>
          </a:xfrm>
        </p:spPr>
        <p:txBody>
          <a:bodyPr>
            <a:normAutofit/>
          </a:bodyPr>
          <a:lstStyle/>
          <a:p>
            <a:r>
              <a:rPr lang="en-US" sz="4000" b="1" u="sng" dirty="0"/>
              <a:t>Time complexity:</a:t>
            </a:r>
          </a:p>
        </p:txBody>
      </p:sp>
      <p:sp>
        <p:nvSpPr>
          <p:cNvPr id="3" name="Content Placeholder 2">
            <a:extLst>
              <a:ext uri="{FF2B5EF4-FFF2-40B4-BE49-F238E27FC236}">
                <a16:creationId xmlns:a16="http://schemas.microsoft.com/office/drawing/2014/main" id="{35F81CBE-E68C-4E9D-85B1-F2A888A9EA4C}"/>
              </a:ext>
            </a:extLst>
          </p:cNvPr>
          <p:cNvSpPr>
            <a:spLocks noGrp="1"/>
          </p:cNvSpPr>
          <p:nvPr>
            <p:ph idx="1"/>
          </p:nvPr>
        </p:nvSpPr>
        <p:spPr>
          <a:xfrm>
            <a:off x="209550" y="2066925"/>
            <a:ext cx="11144250" cy="4714874"/>
          </a:xfrm>
        </p:spPr>
        <p:txBody>
          <a:bodyPr/>
          <a:lstStyle/>
          <a:p>
            <a:r>
              <a:rPr lang="en-US" dirty="0"/>
              <a:t>For sorting the jobs in decreasing order of profit:-O(</a:t>
            </a:r>
            <a:r>
              <a:rPr lang="en-US" dirty="0" err="1"/>
              <a:t>nlogn</a:t>
            </a:r>
            <a:r>
              <a:rPr lang="en-US" dirty="0"/>
              <a:t>)</a:t>
            </a:r>
          </a:p>
          <a:p>
            <a:r>
              <a:rPr lang="en-US" dirty="0"/>
              <a:t>For  finding max deadline = O(n)</a:t>
            </a:r>
          </a:p>
          <a:p>
            <a:r>
              <a:rPr lang="en-US" dirty="0"/>
              <a:t>For creating array x and make all entries 0 = O(</a:t>
            </a:r>
            <a:r>
              <a:rPr lang="en-US" dirty="0" err="1"/>
              <a:t>dmax</a:t>
            </a:r>
            <a:r>
              <a:rPr lang="en-US" dirty="0"/>
              <a:t>)</a:t>
            </a:r>
          </a:p>
          <a:p>
            <a:r>
              <a:rPr lang="en-US" dirty="0"/>
              <a:t>For last for loop in algorithm:- we have to take each job and start searching a vacant a lot from its deadline to 0 so in worst case it can happen that we have n jobs and we have to perform n searches for each job then time complexity will be O(n^2)</a:t>
            </a:r>
          </a:p>
          <a:p>
            <a:r>
              <a:rPr lang="en-US" dirty="0"/>
              <a:t>So the time complexity for this algorithm is O(n^2).</a:t>
            </a:r>
          </a:p>
        </p:txBody>
      </p:sp>
      <p:sp>
        <p:nvSpPr>
          <p:cNvPr id="4" name="Rectangle 3">
            <a:extLst>
              <a:ext uri="{FF2B5EF4-FFF2-40B4-BE49-F238E27FC236}">
                <a16:creationId xmlns:a16="http://schemas.microsoft.com/office/drawing/2014/main" id="{99789EA1-41EB-42D1-8F86-42446369EAA0}"/>
              </a:ext>
            </a:extLst>
          </p:cNvPr>
          <p:cNvSpPr/>
          <p:nvPr/>
        </p:nvSpPr>
        <p:spPr>
          <a:xfrm>
            <a:off x="0" y="-1"/>
            <a:ext cx="12192000" cy="80962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Greedy methods – Job sequencing problem with deadline algorithm</a:t>
            </a:r>
          </a:p>
        </p:txBody>
      </p:sp>
    </p:spTree>
    <p:extLst>
      <p:ext uri="{BB962C8B-B14F-4D97-AF65-F5344CB8AC3E}">
        <p14:creationId xmlns:p14="http://schemas.microsoft.com/office/powerpoint/2010/main" val="23913760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97E29-D5A6-422D-922A-C49DE39D8A56}"/>
              </a:ext>
            </a:extLst>
          </p:cNvPr>
          <p:cNvSpPr>
            <a:spLocks noGrp="1"/>
          </p:cNvSpPr>
          <p:nvPr>
            <p:ph type="title"/>
          </p:nvPr>
        </p:nvSpPr>
        <p:spPr>
          <a:xfrm>
            <a:off x="152400" y="1285875"/>
            <a:ext cx="11201400" cy="914400"/>
          </a:xfrm>
        </p:spPr>
        <p:txBody>
          <a:bodyPr>
            <a:normAutofit fontScale="90000"/>
          </a:bodyPr>
          <a:lstStyle/>
          <a:p>
            <a:r>
              <a:rPr lang="en-US" b="1" u="sng" dirty="0"/>
              <a:t>(4.)Optimal merge pattern algorithm:</a:t>
            </a:r>
            <a:br>
              <a:rPr lang="en-US" dirty="0"/>
            </a:br>
            <a:endParaRPr lang="en-US" dirty="0"/>
          </a:p>
        </p:txBody>
      </p:sp>
      <p:sp>
        <p:nvSpPr>
          <p:cNvPr id="3" name="Content Placeholder 2">
            <a:extLst>
              <a:ext uri="{FF2B5EF4-FFF2-40B4-BE49-F238E27FC236}">
                <a16:creationId xmlns:a16="http://schemas.microsoft.com/office/drawing/2014/main" id="{D9C1D620-D57C-4995-8F71-7EB542F8146D}"/>
              </a:ext>
            </a:extLst>
          </p:cNvPr>
          <p:cNvSpPr>
            <a:spLocks noGrp="1"/>
          </p:cNvSpPr>
          <p:nvPr>
            <p:ph idx="1"/>
          </p:nvPr>
        </p:nvSpPr>
        <p:spPr>
          <a:xfrm>
            <a:off x="152400" y="2200275"/>
            <a:ext cx="11201400" cy="4572000"/>
          </a:xfrm>
        </p:spPr>
        <p:txBody>
          <a:bodyPr/>
          <a:lstStyle/>
          <a:p>
            <a:pPr fontAlgn="base"/>
            <a:r>
              <a:rPr lang="en-US" dirty="0"/>
              <a:t>Given n number of sorted files, the task is to find the minimum number of record movements done to reach Optimal Merge Pattern. When two or more sorted files are to be merged all together to form a single file, the minimum computations done to reach this file are known as </a:t>
            </a:r>
            <a:r>
              <a:rPr lang="en-US" b="1" dirty="0"/>
              <a:t>Optimal Merge Pattern</a:t>
            </a:r>
            <a:r>
              <a:rPr lang="en-US" dirty="0"/>
              <a:t>.</a:t>
            </a:r>
          </a:p>
          <a:p>
            <a:pPr fontAlgn="base"/>
            <a:r>
              <a:rPr lang="en-US" dirty="0"/>
              <a:t>If more than 2 files need to be merged then it can be done in pairs. For example, if need to merge 4 files A, B, C, D. First Merge A with B to get X1, merge X1 with C to get X2, merge X2 with D to get X3 as the output file.</a:t>
            </a:r>
          </a:p>
          <a:p>
            <a:pPr marL="0" indent="0">
              <a:buNone/>
            </a:pPr>
            <a:endParaRPr lang="en-US" dirty="0"/>
          </a:p>
        </p:txBody>
      </p:sp>
      <p:sp>
        <p:nvSpPr>
          <p:cNvPr id="4" name="Rectangle 3">
            <a:extLst>
              <a:ext uri="{FF2B5EF4-FFF2-40B4-BE49-F238E27FC236}">
                <a16:creationId xmlns:a16="http://schemas.microsoft.com/office/drawing/2014/main" id="{8B4056BA-09A0-4082-95FF-9DBBAEE3A893}"/>
              </a:ext>
            </a:extLst>
          </p:cNvPr>
          <p:cNvSpPr/>
          <p:nvPr/>
        </p:nvSpPr>
        <p:spPr>
          <a:xfrm>
            <a:off x="0" y="0"/>
            <a:ext cx="12192000" cy="8001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Greedy methods – Optimal merge pattern algorithm</a:t>
            </a:r>
          </a:p>
        </p:txBody>
      </p:sp>
    </p:spTree>
    <p:extLst>
      <p:ext uri="{BB962C8B-B14F-4D97-AF65-F5344CB8AC3E}">
        <p14:creationId xmlns:p14="http://schemas.microsoft.com/office/powerpoint/2010/main" val="1301771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65F5F-741B-45B0-8E13-9E1169B6626C}"/>
              </a:ext>
            </a:extLst>
          </p:cNvPr>
          <p:cNvSpPr>
            <a:spLocks noGrp="1"/>
          </p:cNvSpPr>
          <p:nvPr>
            <p:ph type="title"/>
          </p:nvPr>
        </p:nvSpPr>
        <p:spPr>
          <a:xfrm>
            <a:off x="66675" y="838200"/>
            <a:ext cx="11287125" cy="852488"/>
          </a:xfrm>
        </p:spPr>
        <p:txBody>
          <a:bodyPr>
            <a:normAutofit/>
          </a:bodyPr>
          <a:lstStyle/>
          <a:p>
            <a:r>
              <a:rPr lang="en-US" sz="4000" b="1" u="sng" dirty="0">
                <a:solidFill>
                  <a:schemeClr val="accent6">
                    <a:lumMod val="50000"/>
                  </a:schemeClr>
                </a:solidFill>
              </a:rPr>
              <a:t>(1.)Knap sack algorithm:</a:t>
            </a:r>
          </a:p>
        </p:txBody>
      </p:sp>
      <p:sp>
        <p:nvSpPr>
          <p:cNvPr id="3" name="Content Placeholder 2">
            <a:extLst>
              <a:ext uri="{FF2B5EF4-FFF2-40B4-BE49-F238E27FC236}">
                <a16:creationId xmlns:a16="http://schemas.microsoft.com/office/drawing/2014/main" id="{5D218B70-E166-4CCF-9229-1C81ABF48C1A}"/>
              </a:ext>
            </a:extLst>
          </p:cNvPr>
          <p:cNvSpPr>
            <a:spLocks noGrp="1"/>
          </p:cNvSpPr>
          <p:nvPr>
            <p:ph idx="1"/>
          </p:nvPr>
        </p:nvSpPr>
        <p:spPr>
          <a:xfrm>
            <a:off x="66675" y="2038350"/>
            <a:ext cx="11287125" cy="4724399"/>
          </a:xfrm>
        </p:spPr>
        <p:txBody>
          <a:bodyPr/>
          <a:lstStyle/>
          <a:p>
            <a:r>
              <a:rPr lang="en-US" dirty="0"/>
              <a:t>In this problem we will be given weights and values of n items, we need to put these items in a knapsack of capacity W to get the maximum total value in the knapsack.</a:t>
            </a:r>
          </a:p>
        </p:txBody>
      </p:sp>
      <p:sp>
        <p:nvSpPr>
          <p:cNvPr id="4" name="Rectangle 3">
            <a:extLst>
              <a:ext uri="{FF2B5EF4-FFF2-40B4-BE49-F238E27FC236}">
                <a16:creationId xmlns:a16="http://schemas.microsoft.com/office/drawing/2014/main" id="{CE43D710-BD97-4612-A631-8ACCFFBD43BB}"/>
              </a:ext>
            </a:extLst>
          </p:cNvPr>
          <p:cNvSpPr/>
          <p:nvPr/>
        </p:nvSpPr>
        <p:spPr>
          <a:xfrm>
            <a:off x="0" y="0"/>
            <a:ext cx="12192000" cy="6096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Greedy methods – knap sack algorithm</a:t>
            </a:r>
          </a:p>
        </p:txBody>
      </p:sp>
    </p:spTree>
    <p:extLst>
      <p:ext uri="{BB962C8B-B14F-4D97-AF65-F5344CB8AC3E}">
        <p14:creationId xmlns:p14="http://schemas.microsoft.com/office/powerpoint/2010/main" val="27944725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7D8A5-E204-4E43-8161-9FA8BF3100AE}"/>
              </a:ext>
            </a:extLst>
          </p:cNvPr>
          <p:cNvSpPr>
            <a:spLocks noGrp="1"/>
          </p:cNvSpPr>
          <p:nvPr>
            <p:ph type="title"/>
          </p:nvPr>
        </p:nvSpPr>
        <p:spPr>
          <a:xfrm>
            <a:off x="0" y="890588"/>
            <a:ext cx="11353800" cy="800100"/>
          </a:xfrm>
        </p:spPr>
        <p:txBody>
          <a:bodyPr>
            <a:normAutofit/>
          </a:bodyPr>
          <a:lstStyle/>
          <a:p>
            <a:r>
              <a:rPr lang="en-US" sz="4000" b="1" u="sng" dirty="0"/>
              <a:t>Example problem:</a:t>
            </a:r>
          </a:p>
        </p:txBody>
      </p:sp>
      <p:sp>
        <p:nvSpPr>
          <p:cNvPr id="3" name="Content Placeholder 2">
            <a:extLst>
              <a:ext uri="{FF2B5EF4-FFF2-40B4-BE49-F238E27FC236}">
                <a16:creationId xmlns:a16="http://schemas.microsoft.com/office/drawing/2014/main" id="{CC013E2F-DAA1-401E-90BD-DB07A4B85C3C}"/>
              </a:ext>
            </a:extLst>
          </p:cNvPr>
          <p:cNvSpPr>
            <a:spLocks noGrp="1"/>
          </p:cNvSpPr>
          <p:nvPr>
            <p:ph idx="1"/>
          </p:nvPr>
        </p:nvSpPr>
        <p:spPr>
          <a:xfrm>
            <a:off x="1" y="1781174"/>
            <a:ext cx="11353800" cy="5076825"/>
          </a:xfrm>
        </p:spPr>
        <p:txBody>
          <a:bodyPr>
            <a:normAutofit fontScale="85000" lnSpcReduction="20000"/>
          </a:bodyPr>
          <a:lstStyle/>
          <a:p>
            <a:r>
              <a:rPr lang="en-US" dirty="0"/>
              <a:t>Let us consider the given files, f</a:t>
            </a:r>
            <a:r>
              <a:rPr lang="en-US" baseline="-25000" dirty="0"/>
              <a:t>1</a:t>
            </a:r>
            <a:r>
              <a:rPr lang="en-US" dirty="0"/>
              <a:t>, f</a:t>
            </a:r>
            <a:r>
              <a:rPr lang="en-US" baseline="-25000" dirty="0"/>
              <a:t>2</a:t>
            </a:r>
            <a:r>
              <a:rPr lang="en-US" dirty="0"/>
              <a:t>, f</a:t>
            </a:r>
            <a:r>
              <a:rPr lang="en-US" baseline="-25000" dirty="0"/>
              <a:t>3</a:t>
            </a:r>
            <a:r>
              <a:rPr lang="en-US" dirty="0"/>
              <a:t>, f</a:t>
            </a:r>
            <a:r>
              <a:rPr lang="en-US" baseline="-25000" dirty="0"/>
              <a:t>4</a:t>
            </a:r>
            <a:r>
              <a:rPr lang="en-US" dirty="0"/>
              <a:t> and f</a:t>
            </a:r>
            <a:r>
              <a:rPr lang="en-US" baseline="-25000" dirty="0"/>
              <a:t>5</a:t>
            </a:r>
            <a:r>
              <a:rPr lang="en-US" dirty="0"/>
              <a:t> with 20, 30, 10, 5 and 30 number of elements respectively. We have to merge all the files in a single file with minimum number of record movements possible.</a:t>
            </a:r>
          </a:p>
          <a:p>
            <a:pPr marL="0" indent="0">
              <a:buNone/>
            </a:pPr>
            <a:endParaRPr lang="en-US" dirty="0"/>
          </a:p>
          <a:p>
            <a:pPr marL="0" indent="0">
              <a:buNone/>
            </a:pPr>
            <a:r>
              <a:rPr lang="en-US" dirty="0"/>
              <a:t>sorting the numbers according to their size in an ascending order, we get the following sequence −</a:t>
            </a:r>
          </a:p>
          <a:p>
            <a:r>
              <a:rPr lang="en-US" b="1" dirty="0"/>
              <a:t>f</a:t>
            </a:r>
            <a:r>
              <a:rPr lang="en-US" b="1" baseline="-25000" dirty="0"/>
              <a:t>4</a:t>
            </a:r>
            <a:r>
              <a:rPr lang="en-US" b="1" dirty="0"/>
              <a:t>, f</a:t>
            </a:r>
            <a:r>
              <a:rPr lang="en-US" b="1" baseline="-25000" dirty="0"/>
              <a:t>3</a:t>
            </a:r>
            <a:r>
              <a:rPr lang="en-US" b="1" dirty="0"/>
              <a:t>, f</a:t>
            </a:r>
            <a:r>
              <a:rPr lang="en-US" b="1" baseline="-25000" dirty="0"/>
              <a:t>1</a:t>
            </a:r>
            <a:r>
              <a:rPr lang="en-US" b="1" dirty="0"/>
              <a:t>, f</a:t>
            </a:r>
            <a:r>
              <a:rPr lang="en-US" b="1" baseline="-25000" dirty="0"/>
              <a:t>2</a:t>
            </a:r>
            <a:r>
              <a:rPr lang="en-US" b="1" dirty="0"/>
              <a:t>, f</a:t>
            </a:r>
            <a:r>
              <a:rPr lang="en-US" b="1" baseline="-25000" dirty="0"/>
              <a:t>5</a:t>
            </a:r>
            <a:endParaRPr lang="en-US" dirty="0"/>
          </a:p>
          <a:p>
            <a:r>
              <a:rPr lang="en-US" dirty="0"/>
              <a:t>Hence, merge operations can be performed on this sequence</a:t>
            </a:r>
          </a:p>
          <a:p>
            <a:r>
              <a:rPr lang="en-US" b="1" dirty="0"/>
              <a:t>M</a:t>
            </a:r>
            <a:r>
              <a:rPr lang="en-US" b="1" baseline="-25000" dirty="0"/>
              <a:t>1</a:t>
            </a:r>
            <a:r>
              <a:rPr lang="en-US" b="1" dirty="0"/>
              <a:t> = merge f</a:t>
            </a:r>
            <a:r>
              <a:rPr lang="en-US" b="1" baseline="-25000" dirty="0"/>
              <a:t>4</a:t>
            </a:r>
            <a:r>
              <a:rPr lang="en-US" b="1" dirty="0"/>
              <a:t> and f</a:t>
            </a:r>
            <a:r>
              <a:rPr lang="en-US" b="1" baseline="-25000" dirty="0"/>
              <a:t>3</a:t>
            </a:r>
            <a:r>
              <a:rPr lang="en-US" dirty="0"/>
              <a:t> =&gt; 5 + 10 = 15</a:t>
            </a:r>
          </a:p>
          <a:p>
            <a:r>
              <a:rPr lang="en-US" b="1" dirty="0"/>
              <a:t>M</a:t>
            </a:r>
            <a:r>
              <a:rPr lang="en-US" b="1" baseline="-25000" dirty="0"/>
              <a:t>2</a:t>
            </a:r>
            <a:r>
              <a:rPr lang="en-US" b="1" dirty="0"/>
              <a:t> = merge M</a:t>
            </a:r>
            <a:r>
              <a:rPr lang="en-US" b="1" baseline="-25000" dirty="0"/>
              <a:t>1</a:t>
            </a:r>
            <a:r>
              <a:rPr lang="en-US" b="1" dirty="0"/>
              <a:t> and f</a:t>
            </a:r>
            <a:r>
              <a:rPr lang="en-US" b="1" baseline="-25000" dirty="0"/>
              <a:t>1</a:t>
            </a:r>
            <a:r>
              <a:rPr lang="en-US" dirty="0"/>
              <a:t> =&gt; 15 + 20 = 35</a:t>
            </a:r>
          </a:p>
          <a:p>
            <a:r>
              <a:rPr lang="en-US" b="1" dirty="0"/>
              <a:t>M</a:t>
            </a:r>
            <a:r>
              <a:rPr lang="en-US" b="1" baseline="-25000" dirty="0"/>
              <a:t>3</a:t>
            </a:r>
            <a:r>
              <a:rPr lang="en-US" b="1" dirty="0"/>
              <a:t> = merge M</a:t>
            </a:r>
            <a:r>
              <a:rPr lang="en-US" b="1" baseline="-25000" dirty="0"/>
              <a:t>2</a:t>
            </a:r>
            <a:r>
              <a:rPr lang="en-US" b="1" dirty="0"/>
              <a:t> and f</a:t>
            </a:r>
            <a:r>
              <a:rPr lang="en-US" b="1" baseline="-25000" dirty="0"/>
              <a:t>2</a:t>
            </a:r>
            <a:r>
              <a:rPr lang="en-US" dirty="0"/>
              <a:t> =&gt; 35 + 30 = 65</a:t>
            </a:r>
          </a:p>
          <a:p>
            <a:r>
              <a:rPr lang="en-US" b="1" dirty="0"/>
              <a:t>M</a:t>
            </a:r>
            <a:r>
              <a:rPr lang="en-US" b="1" baseline="-25000" dirty="0"/>
              <a:t>4</a:t>
            </a:r>
            <a:r>
              <a:rPr lang="en-US" b="1" dirty="0"/>
              <a:t> = merge M</a:t>
            </a:r>
            <a:r>
              <a:rPr lang="en-US" b="1" baseline="-25000" dirty="0"/>
              <a:t>3</a:t>
            </a:r>
            <a:r>
              <a:rPr lang="en-US" b="1" dirty="0"/>
              <a:t> and f</a:t>
            </a:r>
            <a:r>
              <a:rPr lang="en-US" b="1" baseline="-25000" dirty="0"/>
              <a:t>5</a:t>
            </a:r>
            <a:r>
              <a:rPr lang="en-US" dirty="0"/>
              <a:t> =&gt; 65 + 30 = 95</a:t>
            </a:r>
          </a:p>
          <a:p>
            <a:r>
              <a:rPr lang="en-US" dirty="0"/>
              <a:t>Therefore, the total number of record movements is 15+35+65+95 = 210 which is minimum.</a:t>
            </a:r>
          </a:p>
          <a:p>
            <a:pPr marL="0" indent="0">
              <a:buNone/>
            </a:pPr>
            <a:endParaRPr lang="en-US" dirty="0"/>
          </a:p>
          <a:p>
            <a:pPr marL="0" indent="0">
              <a:buNone/>
            </a:pPr>
            <a:endParaRPr lang="en-US" dirty="0"/>
          </a:p>
          <a:p>
            <a:pPr marL="0" indent="0">
              <a:buNone/>
            </a:pPr>
            <a:endParaRPr lang="en-US" dirty="0"/>
          </a:p>
        </p:txBody>
      </p:sp>
      <p:sp>
        <p:nvSpPr>
          <p:cNvPr id="4" name="Rectangle 3">
            <a:extLst>
              <a:ext uri="{FF2B5EF4-FFF2-40B4-BE49-F238E27FC236}">
                <a16:creationId xmlns:a16="http://schemas.microsoft.com/office/drawing/2014/main" id="{72E801C8-231F-4895-9D95-70E94E92D66D}"/>
              </a:ext>
            </a:extLst>
          </p:cNvPr>
          <p:cNvSpPr/>
          <p:nvPr/>
        </p:nvSpPr>
        <p:spPr>
          <a:xfrm>
            <a:off x="0" y="0"/>
            <a:ext cx="12192000" cy="8001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Greedy methods – Optimal merge pattern algorithm</a:t>
            </a:r>
          </a:p>
        </p:txBody>
      </p:sp>
    </p:spTree>
    <p:extLst>
      <p:ext uri="{BB962C8B-B14F-4D97-AF65-F5344CB8AC3E}">
        <p14:creationId xmlns:p14="http://schemas.microsoft.com/office/powerpoint/2010/main" val="6089011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C15E7-FAD9-4765-9D03-D9CE3697BB4E}"/>
              </a:ext>
            </a:extLst>
          </p:cNvPr>
          <p:cNvSpPr>
            <a:spLocks noGrp="1"/>
          </p:cNvSpPr>
          <p:nvPr>
            <p:ph type="title"/>
          </p:nvPr>
        </p:nvSpPr>
        <p:spPr>
          <a:xfrm>
            <a:off x="0" y="800100"/>
            <a:ext cx="11353800" cy="890588"/>
          </a:xfrm>
        </p:spPr>
        <p:txBody>
          <a:bodyPr>
            <a:normAutofit/>
          </a:bodyPr>
          <a:lstStyle/>
          <a:p>
            <a:r>
              <a:rPr lang="en-US" sz="4000" b="1" u="sng" dirty="0"/>
              <a:t>Algorithm:</a:t>
            </a:r>
          </a:p>
        </p:txBody>
      </p:sp>
      <p:sp>
        <p:nvSpPr>
          <p:cNvPr id="3" name="Content Placeholder 2">
            <a:extLst>
              <a:ext uri="{FF2B5EF4-FFF2-40B4-BE49-F238E27FC236}">
                <a16:creationId xmlns:a16="http://schemas.microsoft.com/office/drawing/2014/main" id="{5068E316-EC93-4C89-93BB-B5A9304EA7C7}"/>
              </a:ext>
            </a:extLst>
          </p:cNvPr>
          <p:cNvSpPr>
            <a:spLocks noGrp="1"/>
          </p:cNvSpPr>
          <p:nvPr>
            <p:ph idx="1"/>
          </p:nvPr>
        </p:nvSpPr>
        <p:spPr>
          <a:xfrm>
            <a:off x="0" y="1943100"/>
            <a:ext cx="11353800" cy="4914899"/>
          </a:xfrm>
        </p:spPr>
        <p:txBody>
          <a:bodyPr>
            <a:normAutofit fontScale="92500" lnSpcReduction="20000"/>
          </a:bodyPr>
          <a:lstStyle/>
          <a:p>
            <a:pPr marL="0" indent="0">
              <a:buNone/>
            </a:pPr>
            <a:r>
              <a:rPr lang="en-US" dirty="0"/>
              <a:t>Tree(n)</a:t>
            </a:r>
          </a:p>
          <a:p>
            <a:pPr marL="0" indent="0">
              <a:buNone/>
            </a:pPr>
            <a:r>
              <a:rPr lang="en-US" dirty="0"/>
              <a:t>{</a:t>
            </a:r>
          </a:p>
          <a:p>
            <a:pPr marL="0" indent="0">
              <a:buNone/>
            </a:pPr>
            <a:r>
              <a:rPr lang="en-US" dirty="0"/>
              <a:t>Make a min heap Q with n;</a:t>
            </a:r>
          </a:p>
          <a:p>
            <a:pPr marL="0" indent="0">
              <a:buNone/>
            </a:pPr>
            <a:r>
              <a:rPr lang="en-US" dirty="0"/>
              <a:t>For </a:t>
            </a:r>
            <a:r>
              <a:rPr lang="en-US" dirty="0" err="1"/>
              <a:t>i</a:t>
            </a:r>
            <a:r>
              <a:rPr lang="en-US" dirty="0"/>
              <a:t> = 1 to n-1</a:t>
            </a:r>
          </a:p>
          <a:p>
            <a:pPr marL="0" indent="0">
              <a:buNone/>
            </a:pPr>
            <a:r>
              <a:rPr lang="en-US" dirty="0"/>
              <a:t>	declare a new node z;</a:t>
            </a:r>
          </a:p>
          <a:p>
            <a:pPr marL="0" indent="0">
              <a:buNone/>
            </a:pPr>
            <a:r>
              <a:rPr lang="en-US" dirty="0"/>
              <a:t>	</a:t>
            </a:r>
            <a:r>
              <a:rPr lang="en-US" dirty="0" err="1"/>
              <a:t>z.left</a:t>
            </a:r>
            <a:r>
              <a:rPr lang="en-US" dirty="0"/>
              <a:t> = x =  extract-min(Q);</a:t>
            </a:r>
          </a:p>
          <a:p>
            <a:pPr marL="0" indent="0">
              <a:buNone/>
            </a:pPr>
            <a:r>
              <a:rPr lang="en-US" dirty="0"/>
              <a:t>	</a:t>
            </a:r>
            <a:r>
              <a:rPr lang="en-US" dirty="0" err="1"/>
              <a:t>z.right</a:t>
            </a:r>
            <a:r>
              <a:rPr lang="en-US" dirty="0"/>
              <a:t> =  y = extract-min(Q);</a:t>
            </a:r>
          </a:p>
          <a:p>
            <a:pPr marL="0" indent="0">
              <a:buNone/>
            </a:pPr>
            <a:r>
              <a:rPr lang="en-US" dirty="0"/>
              <a:t>	</a:t>
            </a:r>
            <a:r>
              <a:rPr lang="en-US" dirty="0" err="1"/>
              <a:t>z.weight</a:t>
            </a:r>
            <a:r>
              <a:rPr lang="en-US" dirty="0"/>
              <a:t> = </a:t>
            </a:r>
            <a:r>
              <a:rPr lang="en-US" dirty="0" err="1"/>
              <a:t>x.weight</a:t>
            </a:r>
            <a:r>
              <a:rPr lang="en-US" dirty="0"/>
              <a:t> + </a:t>
            </a:r>
            <a:r>
              <a:rPr lang="en-US" dirty="0" err="1"/>
              <a:t>y.weight</a:t>
            </a:r>
            <a:r>
              <a:rPr lang="en-US" dirty="0"/>
              <a:t>;</a:t>
            </a:r>
          </a:p>
          <a:p>
            <a:pPr marL="0" indent="0">
              <a:buNone/>
            </a:pPr>
            <a:r>
              <a:rPr lang="en-US" dirty="0"/>
              <a:t>	Insert(</a:t>
            </a:r>
            <a:r>
              <a:rPr lang="en-US" dirty="0" err="1"/>
              <a:t>Q,z</a:t>
            </a:r>
            <a:r>
              <a:rPr lang="en-US" dirty="0"/>
              <a:t>);</a:t>
            </a:r>
          </a:p>
          <a:p>
            <a:pPr marL="0" indent="0">
              <a:buNone/>
            </a:pPr>
            <a:r>
              <a:rPr lang="en-US" dirty="0"/>
              <a:t>Return extract-min(Q);</a:t>
            </a:r>
          </a:p>
          <a:p>
            <a:pPr marL="0" indent="0">
              <a:buNone/>
            </a:pPr>
            <a:endParaRPr lang="en-US" dirty="0"/>
          </a:p>
          <a:p>
            <a:pPr marL="0" indent="0">
              <a:buNone/>
            </a:pPr>
            <a:r>
              <a:rPr lang="en-US" dirty="0"/>
              <a:t>}</a:t>
            </a:r>
          </a:p>
        </p:txBody>
      </p:sp>
      <p:sp>
        <p:nvSpPr>
          <p:cNvPr id="4" name="Rectangle 3">
            <a:extLst>
              <a:ext uri="{FF2B5EF4-FFF2-40B4-BE49-F238E27FC236}">
                <a16:creationId xmlns:a16="http://schemas.microsoft.com/office/drawing/2014/main" id="{80F52ABC-5435-4439-B0E7-84313CADE73C}"/>
              </a:ext>
            </a:extLst>
          </p:cNvPr>
          <p:cNvSpPr/>
          <p:nvPr/>
        </p:nvSpPr>
        <p:spPr>
          <a:xfrm>
            <a:off x="0" y="0"/>
            <a:ext cx="12192000" cy="8001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Greedy methods – Optimal merge pattern algorithm</a:t>
            </a:r>
          </a:p>
        </p:txBody>
      </p:sp>
    </p:spTree>
    <p:extLst>
      <p:ext uri="{BB962C8B-B14F-4D97-AF65-F5344CB8AC3E}">
        <p14:creationId xmlns:p14="http://schemas.microsoft.com/office/powerpoint/2010/main" val="17700280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F2045-630A-4BBC-8C4C-3ECE256FDC76}"/>
              </a:ext>
            </a:extLst>
          </p:cNvPr>
          <p:cNvSpPr>
            <a:spLocks noGrp="1"/>
          </p:cNvSpPr>
          <p:nvPr>
            <p:ph type="title"/>
          </p:nvPr>
        </p:nvSpPr>
        <p:spPr>
          <a:xfrm>
            <a:off x="0" y="1152525"/>
            <a:ext cx="11353800" cy="1333500"/>
          </a:xfrm>
        </p:spPr>
        <p:txBody>
          <a:bodyPr>
            <a:normAutofit/>
          </a:bodyPr>
          <a:lstStyle/>
          <a:p>
            <a:r>
              <a:rPr lang="en-US" sz="4000" b="1" u="sng" dirty="0"/>
              <a:t>Time complexity:</a:t>
            </a:r>
          </a:p>
        </p:txBody>
      </p:sp>
      <p:sp>
        <p:nvSpPr>
          <p:cNvPr id="3" name="Content Placeholder 2">
            <a:extLst>
              <a:ext uri="{FF2B5EF4-FFF2-40B4-BE49-F238E27FC236}">
                <a16:creationId xmlns:a16="http://schemas.microsoft.com/office/drawing/2014/main" id="{25C7C677-64A4-4BC6-8CC8-102F3450936C}"/>
              </a:ext>
            </a:extLst>
          </p:cNvPr>
          <p:cNvSpPr>
            <a:spLocks noGrp="1"/>
          </p:cNvSpPr>
          <p:nvPr>
            <p:ph idx="1"/>
          </p:nvPr>
        </p:nvSpPr>
        <p:spPr>
          <a:xfrm>
            <a:off x="142875" y="2486025"/>
            <a:ext cx="11210925" cy="4371974"/>
          </a:xfrm>
        </p:spPr>
        <p:txBody>
          <a:bodyPr/>
          <a:lstStyle/>
          <a:p>
            <a:r>
              <a:rPr lang="en-US" dirty="0"/>
              <a:t>For build a min heap = O(n) </a:t>
            </a:r>
          </a:p>
          <a:p>
            <a:r>
              <a:rPr lang="en-US" dirty="0"/>
              <a:t>For extract-min = O((n-1)2(</a:t>
            </a:r>
            <a:r>
              <a:rPr lang="en-US" dirty="0" err="1"/>
              <a:t>logn</a:t>
            </a:r>
            <a:r>
              <a:rPr lang="en-US" dirty="0"/>
              <a:t>)) = O(</a:t>
            </a:r>
            <a:r>
              <a:rPr lang="en-US" dirty="0" err="1"/>
              <a:t>nlogn</a:t>
            </a:r>
            <a:r>
              <a:rPr lang="en-US" dirty="0"/>
              <a:t>)</a:t>
            </a:r>
          </a:p>
          <a:p>
            <a:r>
              <a:rPr lang="en-US" dirty="0"/>
              <a:t>For insert  = O((n-1)</a:t>
            </a:r>
            <a:r>
              <a:rPr lang="en-US" dirty="0" err="1"/>
              <a:t>logn</a:t>
            </a:r>
            <a:r>
              <a:rPr lang="en-US" dirty="0"/>
              <a:t>) = O(</a:t>
            </a:r>
            <a:r>
              <a:rPr lang="en-US" dirty="0" err="1"/>
              <a:t>nlogn</a:t>
            </a:r>
            <a:r>
              <a:rPr lang="en-US" dirty="0"/>
              <a:t>)</a:t>
            </a:r>
          </a:p>
          <a:p>
            <a:pPr marL="0" indent="0">
              <a:buNone/>
            </a:pPr>
            <a:r>
              <a:rPr lang="en-US" dirty="0"/>
              <a:t>So time complexity of optimal merge pattern algorithm is O(</a:t>
            </a:r>
            <a:r>
              <a:rPr lang="en-US" dirty="0" err="1"/>
              <a:t>nlogn</a:t>
            </a:r>
            <a:r>
              <a:rPr lang="en-US" dirty="0"/>
              <a:t>)</a:t>
            </a:r>
          </a:p>
          <a:p>
            <a:pPr marL="0" indent="0">
              <a:buNone/>
            </a:pPr>
            <a:endParaRPr lang="en-US" dirty="0"/>
          </a:p>
        </p:txBody>
      </p:sp>
      <p:sp>
        <p:nvSpPr>
          <p:cNvPr id="4" name="Rectangle 3">
            <a:extLst>
              <a:ext uri="{FF2B5EF4-FFF2-40B4-BE49-F238E27FC236}">
                <a16:creationId xmlns:a16="http://schemas.microsoft.com/office/drawing/2014/main" id="{EAB5BD34-1C9F-4838-A583-F8DCC791E815}"/>
              </a:ext>
            </a:extLst>
          </p:cNvPr>
          <p:cNvSpPr/>
          <p:nvPr/>
        </p:nvSpPr>
        <p:spPr>
          <a:xfrm>
            <a:off x="0" y="0"/>
            <a:ext cx="12192000" cy="8001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Greedy methods – Optimal merge pattern algorithm</a:t>
            </a:r>
          </a:p>
        </p:txBody>
      </p:sp>
    </p:spTree>
    <p:extLst>
      <p:ext uri="{BB962C8B-B14F-4D97-AF65-F5344CB8AC3E}">
        <p14:creationId xmlns:p14="http://schemas.microsoft.com/office/powerpoint/2010/main" val="3895291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838DC-CE16-491D-AF4F-881BE2011922}"/>
              </a:ext>
            </a:extLst>
          </p:cNvPr>
          <p:cNvSpPr>
            <a:spLocks noGrp="1"/>
          </p:cNvSpPr>
          <p:nvPr>
            <p:ph type="title"/>
          </p:nvPr>
        </p:nvSpPr>
        <p:spPr>
          <a:xfrm>
            <a:off x="114300" y="365125"/>
            <a:ext cx="11239500" cy="1325563"/>
          </a:xfrm>
        </p:spPr>
        <p:txBody>
          <a:bodyPr>
            <a:normAutofit/>
          </a:bodyPr>
          <a:lstStyle/>
          <a:p>
            <a:r>
              <a:rPr lang="en-US" sz="4000" b="1" u="sng" dirty="0">
                <a:solidFill>
                  <a:schemeClr val="accent6">
                    <a:lumMod val="50000"/>
                  </a:schemeClr>
                </a:solidFill>
              </a:rPr>
              <a:t>Example problem:</a:t>
            </a:r>
          </a:p>
        </p:txBody>
      </p:sp>
      <p:sp>
        <p:nvSpPr>
          <p:cNvPr id="3" name="Content Placeholder 2">
            <a:extLst>
              <a:ext uri="{FF2B5EF4-FFF2-40B4-BE49-F238E27FC236}">
                <a16:creationId xmlns:a16="http://schemas.microsoft.com/office/drawing/2014/main" id="{3E33BDA2-28CB-41A8-97E8-6C9594536A69}"/>
              </a:ext>
            </a:extLst>
          </p:cNvPr>
          <p:cNvSpPr>
            <a:spLocks noGrp="1"/>
          </p:cNvSpPr>
          <p:nvPr>
            <p:ph idx="1"/>
          </p:nvPr>
        </p:nvSpPr>
        <p:spPr>
          <a:xfrm>
            <a:off x="30217" y="1303283"/>
            <a:ext cx="11353800" cy="5307725"/>
          </a:xfrm>
        </p:spPr>
        <p:txBody>
          <a:bodyPr/>
          <a:lstStyle/>
          <a:p>
            <a:pPr marL="0" indent="0">
              <a:buNone/>
            </a:pPr>
            <a:r>
              <a:rPr lang="en-US" dirty="0"/>
              <a:t>A thief enters a house for robbing it. He can carry a maximal weight of 60 kg into his bag. There are 5 items in the house with the following weights and values. What items should thief take for maximum profit if he can even take the fraction of any</a:t>
            </a:r>
          </a:p>
          <a:p>
            <a:pPr marL="0" indent="0">
              <a:buNone/>
            </a:pPr>
            <a:r>
              <a:rPr lang="en-US" dirty="0"/>
              <a:t> item with him?.</a:t>
            </a:r>
          </a:p>
          <a:p>
            <a:pPr marL="0" indent="0">
              <a:buNone/>
            </a:pPr>
            <a:endParaRPr lang="en-US" dirty="0"/>
          </a:p>
          <a:p>
            <a:pPr marL="0" indent="0">
              <a:buNone/>
            </a:pPr>
            <a:endParaRPr lang="en-US" dirty="0"/>
          </a:p>
        </p:txBody>
      </p:sp>
      <p:sp>
        <p:nvSpPr>
          <p:cNvPr id="4" name="Rectangle 3">
            <a:extLst>
              <a:ext uri="{FF2B5EF4-FFF2-40B4-BE49-F238E27FC236}">
                <a16:creationId xmlns:a16="http://schemas.microsoft.com/office/drawing/2014/main" id="{DC7ED1CC-5CB3-4208-BFD2-81CB14A66ECF}"/>
              </a:ext>
            </a:extLst>
          </p:cNvPr>
          <p:cNvSpPr/>
          <p:nvPr/>
        </p:nvSpPr>
        <p:spPr>
          <a:xfrm>
            <a:off x="0" y="0"/>
            <a:ext cx="12192000" cy="6096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Greedy methods – knap sack algorithm</a:t>
            </a:r>
          </a:p>
        </p:txBody>
      </p:sp>
      <p:graphicFrame>
        <p:nvGraphicFramePr>
          <p:cNvPr id="5" name="Table 4">
            <a:extLst>
              <a:ext uri="{FF2B5EF4-FFF2-40B4-BE49-F238E27FC236}">
                <a16:creationId xmlns:a16="http://schemas.microsoft.com/office/drawing/2014/main" id="{552497BE-F4D1-4ACB-9B04-9E4E5467D728}"/>
              </a:ext>
            </a:extLst>
          </p:cNvPr>
          <p:cNvGraphicFramePr>
            <a:graphicFrameLocks noGrp="1"/>
          </p:cNvGraphicFramePr>
          <p:nvPr/>
        </p:nvGraphicFramePr>
        <p:xfrm>
          <a:off x="3518666" y="2711668"/>
          <a:ext cx="6382078" cy="4067505"/>
        </p:xfrm>
        <a:graphic>
          <a:graphicData uri="http://schemas.openxmlformats.org/drawingml/2006/table">
            <a:tbl>
              <a:tblPr/>
              <a:tblGrid>
                <a:gridCol w="2398658">
                  <a:extLst>
                    <a:ext uri="{9D8B030D-6E8A-4147-A177-3AD203B41FA5}">
                      <a16:colId xmlns:a16="http://schemas.microsoft.com/office/drawing/2014/main" val="81409101"/>
                    </a:ext>
                  </a:extLst>
                </a:gridCol>
                <a:gridCol w="2186151">
                  <a:extLst>
                    <a:ext uri="{9D8B030D-6E8A-4147-A177-3AD203B41FA5}">
                      <a16:colId xmlns:a16="http://schemas.microsoft.com/office/drawing/2014/main" val="1445456412"/>
                    </a:ext>
                  </a:extLst>
                </a:gridCol>
                <a:gridCol w="1797269">
                  <a:extLst>
                    <a:ext uri="{9D8B030D-6E8A-4147-A177-3AD203B41FA5}">
                      <a16:colId xmlns:a16="http://schemas.microsoft.com/office/drawing/2014/main" val="3770023281"/>
                    </a:ext>
                  </a:extLst>
                </a:gridCol>
              </a:tblGrid>
              <a:tr h="492316">
                <a:tc>
                  <a:txBody>
                    <a:bodyPr/>
                    <a:lstStyle/>
                    <a:p>
                      <a:pPr algn="ctr"/>
                      <a:r>
                        <a:rPr lang="en-US" sz="1200" b="1">
                          <a:effectLst/>
                        </a:rPr>
                        <a:t>Item</a:t>
                      </a:r>
                      <a:endParaRPr lang="en-US">
                        <a:effectLst/>
                      </a:endParaRP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sz="1200" b="1">
                          <a:effectLst/>
                        </a:rPr>
                        <a:t>Weight</a:t>
                      </a:r>
                      <a:endParaRPr lang="en-US">
                        <a:effectLst/>
                      </a:endParaRP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sz="1200" b="1">
                          <a:effectLst/>
                        </a:rPr>
                        <a:t>Value</a:t>
                      </a:r>
                      <a:endParaRPr lang="en-US">
                        <a:effectLst/>
                      </a:endParaRP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384651679"/>
                  </a:ext>
                </a:extLst>
              </a:tr>
              <a:tr h="640011">
                <a:tc>
                  <a:txBody>
                    <a:bodyPr/>
                    <a:lstStyle/>
                    <a:p>
                      <a:pPr algn="ctr"/>
                      <a:r>
                        <a:rPr lang="en-US">
                          <a:effectLst/>
                        </a:rPr>
                        <a:t>1</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a:effectLst/>
                        </a:rPr>
                        <a:t>5</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a:effectLst/>
                        </a:rPr>
                        <a:t>30</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4282078427"/>
                  </a:ext>
                </a:extLst>
              </a:tr>
              <a:tr h="954118">
                <a:tc>
                  <a:txBody>
                    <a:bodyPr/>
                    <a:lstStyle/>
                    <a:p>
                      <a:pPr algn="ctr"/>
                      <a:r>
                        <a:rPr lang="en-US">
                          <a:effectLst/>
                        </a:rPr>
                        <a:t>2</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dirty="0">
                          <a:effectLst/>
                        </a:rPr>
                        <a:t>10</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a:effectLst/>
                        </a:rPr>
                        <a:t>40</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4221034989"/>
                  </a:ext>
                </a:extLst>
              </a:tr>
              <a:tr h="701038">
                <a:tc>
                  <a:txBody>
                    <a:bodyPr/>
                    <a:lstStyle/>
                    <a:p>
                      <a:pPr algn="ctr"/>
                      <a:r>
                        <a:rPr lang="en-US">
                          <a:effectLst/>
                        </a:rPr>
                        <a:t>3</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a:effectLst/>
                        </a:rPr>
                        <a:t>15</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a:effectLst/>
                        </a:rPr>
                        <a:t>45</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2191011380"/>
                  </a:ext>
                </a:extLst>
              </a:tr>
              <a:tr h="640011">
                <a:tc>
                  <a:txBody>
                    <a:bodyPr/>
                    <a:lstStyle/>
                    <a:p>
                      <a:pPr algn="ctr"/>
                      <a:r>
                        <a:rPr lang="en-US">
                          <a:effectLst/>
                        </a:rPr>
                        <a:t>4</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a:effectLst/>
                        </a:rPr>
                        <a:t>22</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dirty="0">
                          <a:effectLst/>
                        </a:rPr>
                        <a:t>77</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3665755937"/>
                  </a:ext>
                </a:extLst>
              </a:tr>
              <a:tr h="640011">
                <a:tc>
                  <a:txBody>
                    <a:bodyPr/>
                    <a:lstStyle/>
                    <a:p>
                      <a:pPr algn="ctr"/>
                      <a:r>
                        <a:rPr lang="en-US" dirty="0">
                          <a:effectLst/>
                        </a:rPr>
                        <a:t>5</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a:effectLst/>
                        </a:rPr>
                        <a:t>25</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dirty="0">
                          <a:effectLst/>
                        </a:rPr>
                        <a:t>90</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27494388"/>
                  </a:ext>
                </a:extLst>
              </a:tr>
            </a:tbl>
          </a:graphicData>
        </a:graphic>
      </p:graphicFrame>
    </p:spTree>
    <p:extLst>
      <p:ext uri="{BB962C8B-B14F-4D97-AF65-F5344CB8AC3E}">
        <p14:creationId xmlns:p14="http://schemas.microsoft.com/office/powerpoint/2010/main" val="143585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DB536-81C9-411C-A17D-E329299DCC32}"/>
              </a:ext>
            </a:extLst>
          </p:cNvPr>
          <p:cNvSpPr>
            <a:spLocks noGrp="1"/>
          </p:cNvSpPr>
          <p:nvPr>
            <p:ph type="title"/>
          </p:nvPr>
        </p:nvSpPr>
        <p:spPr>
          <a:xfrm>
            <a:off x="147145" y="681037"/>
            <a:ext cx="11206655" cy="1009651"/>
          </a:xfrm>
        </p:spPr>
        <p:txBody>
          <a:bodyPr>
            <a:normAutofit/>
          </a:bodyPr>
          <a:lstStyle/>
          <a:p>
            <a:r>
              <a:rPr lang="en-US" sz="4000" b="1" u="sng" dirty="0"/>
              <a:t>Solution:</a:t>
            </a:r>
          </a:p>
        </p:txBody>
      </p:sp>
      <p:sp>
        <p:nvSpPr>
          <p:cNvPr id="3" name="Content Placeholder 2">
            <a:extLst>
              <a:ext uri="{FF2B5EF4-FFF2-40B4-BE49-F238E27FC236}">
                <a16:creationId xmlns:a16="http://schemas.microsoft.com/office/drawing/2014/main" id="{B52393C8-BD19-4426-B3C0-820CF7D2FF24}"/>
              </a:ext>
            </a:extLst>
          </p:cNvPr>
          <p:cNvSpPr>
            <a:spLocks noGrp="1"/>
          </p:cNvSpPr>
          <p:nvPr>
            <p:ph idx="1"/>
          </p:nvPr>
        </p:nvSpPr>
        <p:spPr>
          <a:xfrm>
            <a:off x="73572" y="1825624"/>
            <a:ext cx="11280228" cy="4932527"/>
          </a:xfrm>
        </p:spPr>
        <p:txBody>
          <a:bodyPr/>
          <a:lstStyle/>
          <a:p>
            <a:pPr marL="0" indent="0">
              <a:buNone/>
            </a:pPr>
            <a:r>
              <a:rPr lang="en-US" b="1" u="sng" dirty="0"/>
              <a:t>Step-1:</a:t>
            </a:r>
          </a:p>
          <a:p>
            <a:pPr marL="0" indent="0">
              <a:buNone/>
            </a:pPr>
            <a:r>
              <a:rPr lang="en-US" dirty="0"/>
              <a:t>Compute the value / weight ratio for each item-</a:t>
            </a:r>
          </a:p>
          <a:p>
            <a:pPr marL="0" indent="0">
              <a:buNone/>
            </a:pPr>
            <a:endParaRPr lang="en-US" b="1" u="sng" dirty="0"/>
          </a:p>
        </p:txBody>
      </p:sp>
      <p:sp>
        <p:nvSpPr>
          <p:cNvPr id="4" name="Rectangle 3">
            <a:extLst>
              <a:ext uri="{FF2B5EF4-FFF2-40B4-BE49-F238E27FC236}">
                <a16:creationId xmlns:a16="http://schemas.microsoft.com/office/drawing/2014/main" id="{3344F9B5-B2C7-4EFC-A7D1-06B8411E7BEC}"/>
              </a:ext>
            </a:extLst>
          </p:cNvPr>
          <p:cNvSpPr/>
          <p:nvPr/>
        </p:nvSpPr>
        <p:spPr>
          <a:xfrm>
            <a:off x="0" y="0"/>
            <a:ext cx="12192000" cy="6096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Greedy methods – knap sack algorithm</a:t>
            </a:r>
          </a:p>
        </p:txBody>
      </p:sp>
      <p:graphicFrame>
        <p:nvGraphicFramePr>
          <p:cNvPr id="5" name="Table 4">
            <a:extLst>
              <a:ext uri="{FF2B5EF4-FFF2-40B4-BE49-F238E27FC236}">
                <a16:creationId xmlns:a16="http://schemas.microsoft.com/office/drawing/2014/main" id="{9ABD82AB-A7D4-41CB-9D67-A85706F80ED7}"/>
              </a:ext>
            </a:extLst>
          </p:cNvPr>
          <p:cNvGraphicFramePr>
            <a:graphicFrameLocks noGrp="1"/>
          </p:cNvGraphicFramePr>
          <p:nvPr/>
        </p:nvGraphicFramePr>
        <p:xfrm>
          <a:off x="436179" y="2906712"/>
          <a:ext cx="5659822" cy="3662253"/>
        </p:xfrm>
        <a:graphic>
          <a:graphicData uri="http://schemas.openxmlformats.org/drawingml/2006/table">
            <a:tbl>
              <a:tblPr/>
              <a:tblGrid>
                <a:gridCol w="1329815">
                  <a:extLst>
                    <a:ext uri="{9D8B030D-6E8A-4147-A177-3AD203B41FA5}">
                      <a16:colId xmlns:a16="http://schemas.microsoft.com/office/drawing/2014/main" val="1366132510"/>
                    </a:ext>
                  </a:extLst>
                </a:gridCol>
                <a:gridCol w="1540639">
                  <a:extLst>
                    <a:ext uri="{9D8B030D-6E8A-4147-A177-3AD203B41FA5}">
                      <a16:colId xmlns:a16="http://schemas.microsoft.com/office/drawing/2014/main" val="782840627"/>
                    </a:ext>
                  </a:extLst>
                </a:gridCol>
                <a:gridCol w="1362249">
                  <a:extLst>
                    <a:ext uri="{9D8B030D-6E8A-4147-A177-3AD203B41FA5}">
                      <a16:colId xmlns:a16="http://schemas.microsoft.com/office/drawing/2014/main" val="3866883090"/>
                    </a:ext>
                  </a:extLst>
                </a:gridCol>
                <a:gridCol w="1427119">
                  <a:extLst>
                    <a:ext uri="{9D8B030D-6E8A-4147-A177-3AD203B41FA5}">
                      <a16:colId xmlns:a16="http://schemas.microsoft.com/office/drawing/2014/main" val="2206093993"/>
                    </a:ext>
                  </a:extLst>
                </a:gridCol>
              </a:tblGrid>
              <a:tr h="723408">
                <a:tc>
                  <a:txBody>
                    <a:bodyPr/>
                    <a:lstStyle/>
                    <a:p>
                      <a:pPr algn="ctr"/>
                      <a:r>
                        <a:rPr lang="en-US" sz="1200" b="1">
                          <a:effectLst/>
                        </a:rPr>
                        <a:t>Items</a:t>
                      </a:r>
                      <a:endParaRPr lang="en-US">
                        <a:effectLst/>
                      </a:endParaRP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sz="1200" b="1">
                          <a:effectLst/>
                        </a:rPr>
                        <a:t>Weight</a:t>
                      </a:r>
                      <a:endParaRPr lang="en-US">
                        <a:effectLst/>
                      </a:endParaRP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sz="1200" b="1">
                          <a:effectLst/>
                        </a:rPr>
                        <a:t>Value</a:t>
                      </a:r>
                      <a:endParaRPr lang="en-US">
                        <a:effectLst/>
                      </a:endParaRP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sz="1200" b="1">
                          <a:effectLst/>
                        </a:rPr>
                        <a:t>Ratio</a:t>
                      </a:r>
                      <a:endParaRPr lang="en-US">
                        <a:effectLst/>
                      </a:endParaRP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769462178"/>
                  </a:ext>
                </a:extLst>
              </a:tr>
              <a:tr h="587769">
                <a:tc>
                  <a:txBody>
                    <a:bodyPr/>
                    <a:lstStyle/>
                    <a:p>
                      <a:pPr algn="ctr"/>
                      <a:r>
                        <a:rPr lang="en-US">
                          <a:effectLst/>
                        </a:rPr>
                        <a:t>1</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a:effectLst/>
                        </a:rPr>
                        <a:t>5</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a:effectLst/>
                        </a:rPr>
                        <a:t>30</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a:effectLst/>
                        </a:rPr>
                        <a:t>6</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377804247"/>
                  </a:ext>
                </a:extLst>
              </a:tr>
              <a:tr h="587769">
                <a:tc>
                  <a:txBody>
                    <a:bodyPr/>
                    <a:lstStyle/>
                    <a:p>
                      <a:pPr algn="ctr"/>
                      <a:r>
                        <a:rPr lang="en-US">
                          <a:effectLst/>
                        </a:rPr>
                        <a:t>2</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a:effectLst/>
                        </a:rPr>
                        <a:t>10</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dirty="0">
                          <a:effectLst/>
                        </a:rPr>
                        <a:t>40</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a:effectLst/>
                        </a:rPr>
                        <a:t>4</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967262194"/>
                  </a:ext>
                </a:extLst>
              </a:tr>
              <a:tr h="587769">
                <a:tc>
                  <a:txBody>
                    <a:bodyPr/>
                    <a:lstStyle/>
                    <a:p>
                      <a:pPr algn="ctr"/>
                      <a:r>
                        <a:rPr lang="en-US">
                          <a:effectLst/>
                        </a:rPr>
                        <a:t>3</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a:effectLst/>
                        </a:rPr>
                        <a:t>15</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dirty="0">
                          <a:effectLst/>
                        </a:rPr>
                        <a:t>45</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a:effectLst/>
                        </a:rPr>
                        <a:t>3</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094929635"/>
                  </a:ext>
                </a:extLst>
              </a:tr>
              <a:tr h="587769">
                <a:tc>
                  <a:txBody>
                    <a:bodyPr/>
                    <a:lstStyle/>
                    <a:p>
                      <a:pPr algn="ctr"/>
                      <a:r>
                        <a:rPr lang="en-US">
                          <a:effectLst/>
                        </a:rPr>
                        <a:t>4</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a:effectLst/>
                        </a:rPr>
                        <a:t>22</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a:effectLst/>
                        </a:rPr>
                        <a:t>77</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a:effectLst/>
                        </a:rPr>
                        <a:t>3.5</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2807524492"/>
                  </a:ext>
                </a:extLst>
              </a:tr>
              <a:tr h="587769">
                <a:tc>
                  <a:txBody>
                    <a:bodyPr/>
                    <a:lstStyle/>
                    <a:p>
                      <a:pPr algn="ctr"/>
                      <a:r>
                        <a:rPr lang="en-US">
                          <a:effectLst/>
                        </a:rPr>
                        <a:t>5</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dirty="0">
                          <a:effectLst/>
                        </a:rPr>
                        <a:t>25</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a:effectLst/>
                        </a:rPr>
                        <a:t>90</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dirty="0">
                          <a:effectLst/>
                        </a:rPr>
                        <a:t>3.6</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2819565938"/>
                  </a:ext>
                </a:extLst>
              </a:tr>
            </a:tbl>
          </a:graphicData>
        </a:graphic>
      </p:graphicFrame>
    </p:spTree>
    <p:extLst>
      <p:ext uri="{BB962C8B-B14F-4D97-AF65-F5344CB8AC3E}">
        <p14:creationId xmlns:p14="http://schemas.microsoft.com/office/powerpoint/2010/main" val="833894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D96FD-DF2A-4EEF-814B-39C5554050A9}"/>
              </a:ext>
            </a:extLst>
          </p:cNvPr>
          <p:cNvSpPr>
            <a:spLocks noGrp="1"/>
          </p:cNvSpPr>
          <p:nvPr>
            <p:ph type="title"/>
          </p:nvPr>
        </p:nvSpPr>
        <p:spPr>
          <a:xfrm>
            <a:off x="0" y="956441"/>
            <a:ext cx="11353800" cy="1555531"/>
          </a:xfrm>
        </p:spPr>
        <p:txBody>
          <a:bodyPr>
            <a:normAutofit/>
          </a:bodyPr>
          <a:lstStyle/>
          <a:p>
            <a:r>
              <a:rPr lang="en-US" sz="4000" b="1" u="sng" dirty="0"/>
              <a:t>Step-2:</a:t>
            </a:r>
          </a:p>
        </p:txBody>
      </p:sp>
      <p:sp>
        <p:nvSpPr>
          <p:cNvPr id="3" name="Content Placeholder 2">
            <a:extLst>
              <a:ext uri="{FF2B5EF4-FFF2-40B4-BE49-F238E27FC236}">
                <a16:creationId xmlns:a16="http://schemas.microsoft.com/office/drawing/2014/main" id="{A9472E12-D67A-4173-BDA1-85C52F3C772C}"/>
              </a:ext>
            </a:extLst>
          </p:cNvPr>
          <p:cNvSpPr>
            <a:spLocks noGrp="1"/>
          </p:cNvSpPr>
          <p:nvPr>
            <p:ph idx="1"/>
          </p:nvPr>
        </p:nvSpPr>
        <p:spPr>
          <a:xfrm>
            <a:off x="0" y="1450428"/>
            <a:ext cx="11353800" cy="5318233"/>
          </a:xfrm>
        </p:spPr>
        <p:txBody>
          <a:bodyPr/>
          <a:lstStyle/>
          <a:p>
            <a:pPr marL="0" indent="0" fontAlgn="base">
              <a:buNone/>
            </a:pPr>
            <a:endParaRPr lang="en-US" dirty="0"/>
          </a:p>
          <a:p>
            <a:pPr marL="0" indent="0" fontAlgn="base">
              <a:buNone/>
            </a:pPr>
            <a:endParaRPr lang="en-US" dirty="0"/>
          </a:p>
          <a:p>
            <a:pPr marL="0" indent="0" fontAlgn="base">
              <a:buNone/>
            </a:pPr>
            <a:r>
              <a:rPr lang="en-US" dirty="0"/>
              <a:t>Sort all the items in decreasing order of their value / weight ratio-</a:t>
            </a:r>
          </a:p>
          <a:p>
            <a:pPr marL="0" indent="0" fontAlgn="base">
              <a:buNone/>
            </a:pPr>
            <a:r>
              <a:rPr lang="en-US" dirty="0"/>
              <a:t> </a:t>
            </a:r>
          </a:p>
          <a:p>
            <a:pPr marL="0" indent="0" fontAlgn="base">
              <a:buNone/>
            </a:pPr>
            <a:r>
              <a:rPr lang="en-US" b="1" dirty="0"/>
              <a:t>   I1          I2          I5          I4          I3</a:t>
            </a:r>
            <a:endParaRPr lang="en-US" dirty="0"/>
          </a:p>
          <a:p>
            <a:pPr marL="0" indent="0" fontAlgn="base">
              <a:buNone/>
            </a:pPr>
            <a:r>
              <a:rPr lang="en-US" dirty="0"/>
              <a:t>  (6)       (4)        (3.6)      (3.5)       (3)</a:t>
            </a:r>
          </a:p>
          <a:p>
            <a:pPr marL="0" indent="0">
              <a:buNone/>
            </a:pPr>
            <a:endParaRPr lang="en-US" dirty="0"/>
          </a:p>
        </p:txBody>
      </p:sp>
      <p:sp>
        <p:nvSpPr>
          <p:cNvPr id="4" name="Rectangle 3">
            <a:extLst>
              <a:ext uri="{FF2B5EF4-FFF2-40B4-BE49-F238E27FC236}">
                <a16:creationId xmlns:a16="http://schemas.microsoft.com/office/drawing/2014/main" id="{B716D273-71C8-4BBD-ABAF-BD78113D31AF}"/>
              </a:ext>
            </a:extLst>
          </p:cNvPr>
          <p:cNvSpPr/>
          <p:nvPr/>
        </p:nvSpPr>
        <p:spPr>
          <a:xfrm>
            <a:off x="0" y="0"/>
            <a:ext cx="12192000" cy="6096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Greedy methods – knap sack algorithm</a:t>
            </a:r>
          </a:p>
        </p:txBody>
      </p:sp>
    </p:spTree>
    <p:extLst>
      <p:ext uri="{BB962C8B-B14F-4D97-AF65-F5344CB8AC3E}">
        <p14:creationId xmlns:p14="http://schemas.microsoft.com/office/powerpoint/2010/main" val="3857060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05F3-B650-4720-B43B-769795A86137}"/>
              </a:ext>
            </a:extLst>
          </p:cNvPr>
          <p:cNvSpPr>
            <a:spLocks noGrp="1"/>
          </p:cNvSpPr>
          <p:nvPr>
            <p:ph type="title"/>
          </p:nvPr>
        </p:nvSpPr>
        <p:spPr>
          <a:xfrm>
            <a:off x="0" y="914400"/>
            <a:ext cx="11353800" cy="776288"/>
          </a:xfrm>
        </p:spPr>
        <p:txBody>
          <a:bodyPr>
            <a:normAutofit/>
          </a:bodyPr>
          <a:lstStyle/>
          <a:p>
            <a:r>
              <a:rPr lang="en-US" sz="4000" b="1" u="sng" dirty="0"/>
              <a:t>Step-3:</a:t>
            </a:r>
          </a:p>
        </p:txBody>
      </p:sp>
      <p:sp>
        <p:nvSpPr>
          <p:cNvPr id="3" name="Content Placeholder 2">
            <a:extLst>
              <a:ext uri="{FF2B5EF4-FFF2-40B4-BE49-F238E27FC236}">
                <a16:creationId xmlns:a16="http://schemas.microsoft.com/office/drawing/2014/main" id="{FD89869E-F2E2-4A31-A931-8EEB0C0FA7FA}"/>
              </a:ext>
            </a:extLst>
          </p:cNvPr>
          <p:cNvSpPr>
            <a:spLocks noGrp="1"/>
          </p:cNvSpPr>
          <p:nvPr>
            <p:ph idx="1"/>
          </p:nvPr>
        </p:nvSpPr>
        <p:spPr>
          <a:xfrm>
            <a:off x="-1" y="1825624"/>
            <a:ext cx="12191999" cy="4932527"/>
          </a:xfrm>
        </p:spPr>
        <p:txBody>
          <a:bodyPr/>
          <a:lstStyle/>
          <a:p>
            <a:pPr marL="0" indent="0">
              <a:buNone/>
            </a:pPr>
            <a:r>
              <a:rPr lang="en-US" dirty="0"/>
              <a:t>Start filling the knapsack by putting the items into it one by one.</a:t>
            </a:r>
          </a:p>
          <a:p>
            <a:pPr marL="0" indent="0">
              <a:buNone/>
            </a:pPr>
            <a:r>
              <a:rPr lang="en-US" dirty="0"/>
              <a:t>                                                         </a:t>
            </a:r>
          </a:p>
          <a:p>
            <a:pPr marL="0" indent="0">
              <a:buNone/>
            </a:pPr>
            <a:r>
              <a:rPr lang="en-US" dirty="0"/>
              <a:t>                                                         now,</a:t>
            </a:r>
          </a:p>
          <a:p>
            <a:pPr marL="0" indent="0">
              <a:buNone/>
            </a:pPr>
            <a:r>
              <a:rPr lang="en-US" dirty="0"/>
              <a:t>                                                         ▪ Knapsack weight left to be filled is 20 kg </a:t>
            </a:r>
          </a:p>
          <a:p>
            <a:pPr marL="0" indent="0">
              <a:buNone/>
            </a:pPr>
            <a:r>
              <a:rPr lang="en-US" dirty="0"/>
              <a:t>                                                            but item-4 has a weight of 22 kg.</a:t>
            </a:r>
          </a:p>
          <a:p>
            <a:pPr marL="0" indent="0">
              <a:buNone/>
            </a:pPr>
            <a:r>
              <a:rPr lang="en-US" dirty="0"/>
              <a:t>                                                         ▪ Since in fractional knapsack problem, </a:t>
            </a:r>
          </a:p>
          <a:p>
            <a:pPr marL="0" indent="0">
              <a:buNone/>
            </a:pPr>
            <a:r>
              <a:rPr lang="en-US" dirty="0"/>
              <a:t>                                                            even the fraction of any item can be taken.  </a:t>
            </a:r>
          </a:p>
          <a:p>
            <a:pPr marL="0" indent="0">
              <a:buNone/>
            </a:pPr>
            <a:r>
              <a:rPr lang="en-US" dirty="0"/>
              <a:t>                                                        ▪ So, knapsack will contain the following items-</a:t>
            </a:r>
          </a:p>
          <a:p>
            <a:pPr marL="0" indent="0">
              <a:buNone/>
            </a:pPr>
            <a:r>
              <a:rPr lang="en-US" dirty="0"/>
              <a:t>                                                                      </a:t>
            </a:r>
            <a:r>
              <a:rPr lang="nn-NO" b="1" dirty="0"/>
              <a:t>&lt; I1 , I2 , I5 , (20/22) I4 &gt;         </a:t>
            </a:r>
            <a:endParaRPr lang="en-US" dirty="0"/>
          </a:p>
        </p:txBody>
      </p:sp>
      <p:sp>
        <p:nvSpPr>
          <p:cNvPr id="4" name="Rectangle 3">
            <a:extLst>
              <a:ext uri="{FF2B5EF4-FFF2-40B4-BE49-F238E27FC236}">
                <a16:creationId xmlns:a16="http://schemas.microsoft.com/office/drawing/2014/main" id="{7BC3BE2C-413B-4565-888A-7CA8AA9D1B64}"/>
              </a:ext>
            </a:extLst>
          </p:cNvPr>
          <p:cNvSpPr/>
          <p:nvPr/>
        </p:nvSpPr>
        <p:spPr>
          <a:xfrm>
            <a:off x="0" y="0"/>
            <a:ext cx="12192000" cy="6096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Greedy methods – knap sack algorithm</a:t>
            </a:r>
          </a:p>
        </p:txBody>
      </p:sp>
      <p:graphicFrame>
        <p:nvGraphicFramePr>
          <p:cNvPr id="7" name="Table 6">
            <a:extLst>
              <a:ext uri="{FF2B5EF4-FFF2-40B4-BE49-F238E27FC236}">
                <a16:creationId xmlns:a16="http://schemas.microsoft.com/office/drawing/2014/main" id="{AC7682DF-A527-4AC7-80F8-DDDAAFBCF6D5}"/>
              </a:ext>
            </a:extLst>
          </p:cNvPr>
          <p:cNvGraphicFramePr>
            <a:graphicFrameLocks noGrp="1"/>
          </p:cNvGraphicFramePr>
          <p:nvPr/>
        </p:nvGraphicFramePr>
        <p:xfrm>
          <a:off x="226181" y="2392679"/>
          <a:ext cx="4261735" cy="4365469"/>
        </p:xfrm>
        <a:graphic>
          <a:graphicData uri="http://schemas.openxmlformats.org/drawingml/2006/table">
            <a:tbl>
              <a:tblPr/>
              <a:tblGrid>
                <a:gridCol w="1430948">
                  <a:extLst>
                    <a:ext uri="{9D8B030D-6E8A-4147-A177-3AD203B41FA5}">
                      <a16:colId xmlns:a16="http://schemas.microsoft.com/office/drawing/2014/main" val="2351529342"/>
                    </a:ext>
                  </a:extLst>
                </a:gridCol>
                <a:gridCol w="1617593">
                  <a:extLst>
                    <a:ext uri="{9D8B030D-6E8A-4147-A177-3AD203B41FA5}">
                      <a16:colId xmlns:a16="http://schemas.microsoft.com/office/drawing/2014/main" val="1463533924"/>
                    </a:ext>
                  </a:extLst>
                </a:gridCol>
                <a:gridCol w="1213194">
                  <a:extLst>
                    <a:ext uri="{9D8B030D-6E8A-4147-A177-3AD203B41FA5}">
                      <a16:colId xmlns:a16="http://schemas.microsoft.com/office/drawing/2014/main" val="4105704683"/>
                    </a:ext>
                  </a:extLst>
                </a:gridCol>
              </a:tblGrid>
              <a:tr h="1027169">
                <a:tc>
                  <a:txBody>
                    <a:bodyPr/>
                    <a:lstStyle/>
                    <a:p>
                      <a:pPr algn="ctr"/>
                      <a:r>
                        <a:rPr lang="en-US" sz="1200" b="1">
                          <a:effectLst/>
                        </a:rPr>
                        <a:t>Knapsack Weight</a:t>
                      </a:r>
                      <a:endParaRPr lang="en-US">
                        <a:effectLst/>
                      </a:endParaRP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sz="1200" b="1">
                          <a:effectLst/>
                        </a:rPr>
                        <a:t>Items in Knapsack</a:t>
                      </a:r>
                      <a:endParaRPr lang="en-US">
                        <a:effectLst/>
                      </a:endParaRP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sz="1200" b="1">
                          <a:effectLst/>
                        </a:rPr>
                        <a:t>Cost</a:t>
                      </a:r>
                      <a:endParaRPr lang="en-US">
                        <a:effectLst/>
                      </a:endParaRP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4119973321"/>
                  </a:ext>
                </a:extLst>
              </a:tr>
              <a:tr h="834575">
                <a:tc>
                  <a:txBody>
                    <a:bodyPr/>
                    <a:lstStyle/>
                    <a:p>
                      <a:pPr algn="ctr"/>
                      <a:r>
                        <a:rPr lang="en-US" dirty="0">
                          <a:effectLst/>
                        </a:rPr>
                        <a:t>60</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a:effectLst/>
                        </a:rPr>
                        <a:t>Ø</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a:effectLst/>
                        </a:rPr>
                        <a:t>0</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3530535876"/>
                  </a:ext>
                </a:extLst>
              </a:tr>
              <a:tr h="834575">
                <a:tc>
                  <a:txBody>
                    <a:bodyPr/>
                    <a:lstStyle/>
                    <a:p>
                      <a:pPr algn="ctr"/>
                      <a:r>
                        <a:rPr lang="en-US">
                          <a:effectLst/>
                        </a:rPr>
                        <a:t>55</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a:effectLst/>
                        </a:rPr>
                        <a:t>I1</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a:effectLst/>
                        </a:rPr>
                        <a:t>30</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983843874"/>
                  </a:ext>
                </a:extLst>
              </a:tr>
              <a:tr h="834575">
                <a:tc>
                  <a:txBody>
                    <a:bodyPr/>
                    <a:lstStyle/>
                    <a:p>
                      <a:pPr algn="ctr"/>
                      <a:r>
                        <a:rPr lang="en-US">
                          <a:effectLst/>
                        </a:rPr>
                        <a:t>45</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a:effectLst/>
                        </a:rPr>
                        <a:t>I1, I2</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a:effectLst/>
                        </a:rPr>
                        <a:t>70</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3197995601"/>
                  </a:ext>
                </a:extLst>
              </a:tr>
              <a:tr h="834575">
                <a:tc>
                  <a:txBody>
                    <a:bodyPr/>
                    <a:lstStyle/>
                    <a:p>
                      <a:pPr algn="ctr"/>
                      <a:r>
                        <a:rPr lang="en-US">
                          <a:effectLst/>
                        </a:rPr>
                        <a:t>20</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a:effectLst/>
                        </a:rPr>
                        <a:t>I1, I2, I5</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dirty="0">
                          <a:effectLst/>
                        </a:rPr>
                        <a:t>160</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555805994"/>
                  </a:ext>
                </a:extLst>
              </a:tr>
            </a:tbl>
          </a:graphicData>
        </a:graphic>
      </p:graphicFrame>
    </p:spTree>
    <p:extLst>
      <p:ext uri="{BB962C8B-B14F-4D97-AF65-F5344CB8AC3E}">
        <p14:creationId xmlns:p14="http://schemas.microsoft.com/office/powerpoint/2010/main" val="1621051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F7C19-31F3-4A02-AE12-C30D30888BA1}"/>
              </a:ext>
            </a:extLst>
          </p:cNvPr>
          <p:cNvSpPr>
            <a:spLocks noGrp="1"/>
          </p:cNvSpPr>
          <p:nvPr>
            <p:ph type="title"/>
          </p:nvPr>
        </p:nvSpPr>
        <p:spPr>
          <a:xfrm>
            <a:off x="0" y="681037"/>
            <a:ext cx="11353800" cy="1009651"/>
          </a:xfrm>
        </p:spPr>
        <p:txBody>
          <a:bodyPr/>
          <a:lstStyle/>
          <a:p>
            <a:r>
              <a:rPr lang="en-US" dirty="0"/>
              <a:t>Total cost of the knapsack:-</a:t>
            </a:r>
          </a:p>
        </p:txBody>
      </p:sp>
      <p:sp>
        <p:nvSpPr>
          <p:cNvPr id="3" name="Content Placeholder 2">
            <a:extLst>
              <a:ext uri="{FF2B5EF4-FFF2-40B4-BE49-F238E27FC236}">
                <a16:creationId xmlns:a16="http://schemas.microsoft.com/office/drawing/2014/main" id="{38BFA4E0-FCF8-4DDA-9DAE-67E247868E39}"/>
              </a:ext>
            </a:extLst>
          </p:cNvPr>
          <p:cNvSpPr>
            <a:spLocks noGrp="1"/>
          </p:cNvSpPr>
          <p:nvPr>
            <p:ph idx="1"/>
          </p:nvPr>
        </p:nvSpPr>
        <p:spPr>
          <a:xfrm>
            <a:off x="0" y="1825624"/>
            <a:ext cx="11353800" cy="5032375"/>
          </a:xfrm>
        </p:spPr>
        <p:txBody>
          <a:bodyPr/>
          <a:lstStyle/>
          <a:p>
            <a:pPr marL="0" indent="0" fontAlgn="base">
              <a:buNone/>
            </a:pPr>
            <a:r>
              <a:rPr lang="en-US" dirty="0"/>
              <a:t>	160 + (20/27) x 77</a:t>
            </a:r>
          </a:p>
          <a:p>
            <a:pPr marL="0" indent="0" fontAlgn="base">
              <a:buNone/>
            </a:pPr>
            <a:r>
              <a:rPr lang="en-US" dirty="0"/>
              <a:t>	= 160 + 70</a:t>
            </a:r>
          </a:p>
          <a:p>
            <a:pPr marL="0" indent="0" fontAlgn="base">
              <a:buNone/>
            </a:pPr>
            <a:r>
              <a:rPr lang="en-US" dirty="0"/>
              <a:t>	= 230 units</a:t>
            </a:r>
          </a:p>
          <a:p>
            <a:endParaRPr lang="en-US" dirty="0"/>
          </a:p>
        </p:txBody>
      </p:sp>
      <p:sp>
        <p:nvSpPr>
          <p:cNvPr id="4" name="Rectangle 3">
            <a:extLst>
              <a:ext uri="{FF2B5EF4-FFF2-40B4-BE49-F238E27FC236}">
                <a16:creationId xmlns:a16="http://schemas.microsoft.com/office/drawing/2014/main" id="{C52ECF04-A890-4CCF-8D75-6B8E79A3DBF5}"/>
              </a:ext>
            </a:extLst>
          </p:cNvPr>
          <p:cNvSpPr/>
          <p:nvPr/>
        </p:nvSpPr>
        <p:spPr>
          <a:xfrm>
            <a:off x="0" y="0"/>
            <a:ext cx="12192000" cy="6096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Greedy methods – knap sack algorithm</a:t>
            </a:r>
          </a:p>
        </p:txBody>
      </p:sp>
    </p:spTree>
    <p:extLst>
      <p:ext uri="{BB962C8B-B14F-4D97-AF65-F5344CB8AC3E}">
        <p14:creationId xmlns:p14="http://schemas.microsoft.com/office/powerpoint/2010/main" val="3966463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A7D77-983C-4ADF-91A8-C2D45AB553CD}"/>
              </a:ext>
            </a:extLst>
          </p:cNvPr>
          <p:cNvSpPr>
            <a:spLocks noGrp="1"/>
          </p:cNvSpPr>
          <p:nvPr>
            <p:ph type="title"/>
          </p:nvPr>
        </p:nvSpPr>
        <p:spPr>
          <a:xfrm>
            <a:off x="0" y="365125"/>
            <a:ext cx="11353800" cy="1325563"/>
          </a:xfrm>
        </p:spPr>
        <p:txBody>
          <a:bodyPr/>
          <a:lstStyle/>
          <a:p>
            <a:r>
              <a:rPr lang="en-US" dirty="0"/>
              <a:t> </a:t>
            </a:r>
            <a:r>
              <a:rPr lang="en-US" sz="3600" b="1" u="sng" dirty="0"/>
              <a:t>ALGORITHM:</a:t>
            </a:r>
            <a:endParaRPr lang="en-US" b="1" u="sng" dirty="0"/>
          </a:p>
        </p:txBody>
      </p:sp>
      <p:sp>
        <p:nvSpPr>
          <p:cNvPr id="3" name="Content Placeholder 2">
            <a:extLst>
              <a:ext uri="{FF2B5EF4-FFF2-40B4-BE49-F238E27FC236}">
                <a16:creationId xmlns:a16="http://schemas.microsoft.com/office/drawing/2014/main" id="{39478CB2-1545-4F13-8E5C-00274B97A4A7}"/>
              </a:ext>
            </a:extLst>
          </p:cNvPr>
          <p:cNvSpPr>
            <a:spLocks noGrp="1"/>
          </p:cNvSpPr>
          <p:nvPr>
            <p:ph idx="1"/>
          </p:nvPr>
        </p:nvSpPr>
        <p:spPr>
          <a:xfrm>
            <a:off x="0" y="1416909"/>
            <a:ext cx="12192000" cy="5441092"/>
          </a:xfrm>
        </p:spPr>
        <p:txBody>
          <a:bodyPr>
            <a:normAutofit fontScale="40000" lnSpcReduction="20000"/>
          </a:bodyPr>
          <a:lstStyle/>
          <a:p>
            <a:pPr marL="0" indent="0">
              <a:buNone/>
            </a:pPr>
            <a:r>
              <a:rPr lang="en-US" sz="7400" dirty="0"/>
              <a:t>Greedy-knapsack(w[1….n],p[1…n],</a:t>
            </a:r>
            <a:r>
              <a:rPr lang="en-US" sz="7400" dirty="0" err="1"/>
              <a:t>m,n</a:t>
            </a:r>
            <a:r>
              <a:rPr lang="en-US" sz="7400" dirty="0"/>
              <a:t>)</a:t>
            </a:r>
          </a:p>
          <a:p>
            <a:pPr marL="0" indent="0">
              <a:buNone/>
            </a:pPr>
            <a:r>
              <a:rPr lang="en-US" sz="7400" dirty="0"/>
              <a:t>{</a:t>
            </a:r>
          </a:p>
          <a:p>
            <a:pPr marL="0" indent="0">
              <a:buNone/>
            </a:pPr>
            <a:r>
              <a:rPr lang="en-US" sz="7400" dirty="0"/>
              <a:t>For </a:t>
            </a:r>
            <a:r>
              <a:rPr lang="en-US" sz="7400" dirty="0" err="1"/>
              <a:t>i</a:t>
            </a:r>
            <a:r>
              <a:rPr lang="en-US" sz="7400" dirty="0"/>
              <a:t> = 1 to n</a:t>
            </a:r>
          </a:p>
          <a:p>
            <a:pPr marL="0" indent="0">
              <a:buNone/>
            </a:pPr>
            <a:r>
              <a:rPr lang="en-US" sz="7400" dirty="0"/>
              <a:t>	compute pi/</a:t>
            </a:r>
            <a:r>
              <a:rPr lang="en-US" sz="7400" dirty="0" err="1"/>
              <a:t>wi</a:t>
            </a:r>
            <a:r>
              <a:rPr lang="en-US" sz="7400" dirty="0"/>
              <a:t>;</a:t>
            </a:r>
          </a:p>
          <a:p>
            <a:pPr marL="0" indent="0">
              <a:buNone/>
            </a:pPr>
            <a:r>
              <a:rPr lang="en-US" sz="7400" dirty="0"/>
              <a:t>Sort objects in non-increasing order of p/w;</a:t>
            </a:r>
          </a:p>
          <a:p>
            <a:pPr marL="0" indent="0">
              <a:buNone/>
            </a:pPr>
            <a:r>
              <a:rPr lang="en-US" sz="7400" dirty="0"/>
              <a:t>For </a:t>
            </a:r>
            <a:r>
              <a:rPr lang="en-US" sz="7400" dirty="0" err="1"/>
              <a:t>i</a:t>
            </a:r>
            <a:r>
              <a:rPr lang="en-US" sz="7400" dirty="0"/>
              <a:t> = 1 to n in sorted list</a:t>
            </a:r>
          </a:p>
          <a:p>
            <a:pPr marL="0" indent="0">
              <a:buNone/>
            </a:pPr>
            <a:r>
              <a:rPr lang="en-US" sz="7400" dirty="0"/>
              <a:t>	if(m&gt;0 &amp;&amp; </a:t>
            </a:r>
            <a:r>
              <a:rPr lang="en-US" sz="7400" dirty="0" err="1"/>
              <a:t>wi</a:t>
            </a:r>
            <a:r>
              <a:rPr lang="en-US" sz="7400" dirty="0"/>
              <a:t>&lt;=m)</a:t>
            </a:r>
          </a:p>
          <a:p>
            <a:pPr marL="0" indent="0">
              <a:buNone/>
            </a:pPr>
            <a:r>
              <a:rPr lang="en-US" sz="7400" dirty="0"/>
              <a:t>		m = m-</a:t>
            </a:r>
            <a:r>
              <a:rPr lang="en-US" sz="7400" dirty="0" err="1"/>
              <a:t>wi</a:t>
            </a:r>
            <a:r>
              <a:rPr lang="en-US" sz="7400" dirty="0"/>
              <a:t>;</a:t>
            </a:r>
          </a:p>
          <a:p>
            <a:pPr marL="0" indent="0">
              <a:buNone/>
            </a:pPr>
            <a:r>
              <a:rPr lang="en-US" sz="7400" dirty="0"/>
              <a:t>		p = p + pi;</a:t>
            </a:r>
          </a:p>
          <a:p>
            <a:pPr marL="0" indent="0">
              <a:buNone/>
            </a:pPr>
            <a:r>
              <a:rPr lang="en-US" sz="7400" dirty="0"/>
              <a:t>	else break;</a:t>
            </a:r>
          </a:p>
          <a:p>
            <a:pPr marL="0" indent="0">
              <a:buNone/>
            </a:pPr>
            <a:r>
              <a:rPr lang="en-US" sz="7400" dirty="0"/>
              <a:t>	if(m&gt;0)</a:t>
            </a:r>
          </a:p>
          <a:p>
            <a:pPr marL="0" indent="0">
              <a:buNone/>
            </a:pPr>
            <a:r>
              <a:rPr lang="en-US" sz="7400" dirty="0"/>
              <a:t>		p = p + pi(m/</a:t>
            </a:r>
            <a:r>
              <a:rPr lang="en-US" sz="7400" dirty="0" err="1"/>
              <a:t>wi</a:t>
            </a:r>
            <a:r>
              <a:rPr lang="en-US" sz="7400" dirty="0"/>
              <a:t>);}</a:t>
            </a:r>
          </a:p>
          <a:p>
            <a:pPr marL="0" indent="0">
              <a:buNone/>
            </a:pPr>
            <a:endParaRPr lang="en-US" sz="7400" dirty="0"/>
          </a:p>
          <a:p>
            <a:pPr marL="0" indent="0">
              <a:buNone/>
            </a:pPr>
            <a:endParaRPr lang="en-US" sz="7400" dirty="0"/>
          </a:p>
          <a:p>
            <a:endParaRPr lang="en-US" dirty="0"/>
          </a:p>
        </p:txBody>
      </p:sp>
      <p:sp>
        <p:nvSpPr>
          <p:cNvPr id="4" name="Rectangle 3">
            <a:extLst>
              <a:ext uri="{FF2B5EF4-FFF2-40B4-BE49-F238E27FC236}">
                <a16:creationId xmlns:a16="http://schemas.microsoft.com/office/drawing/2014/main" id="{5F7E582B-22FE-4950-8B45-00FFBC30672D}"/>
              </a:ext>
            </a:extLst>
          </p:cNvPr>
          <p:cNvSpPr/>
          <p:nvPr/>
        </p:nvSpPr>
        <p:spPr>
          <a:xfrm>
            <a:off x="0" y="0"/>
            <a:ext cx="12192000" cy="6096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Greedy methods – knap sack algorithm</a:t>
            </a:r>
          </a:p>
        </p:txBody>
      </p:sp>
    </p:spTree>
    <p:extLst>
      <p:ext uri="{BB962C8B-B14F-4D97-AF65-F5344CB8AC3E}">
        <p14:creationId xmlns:p14="http://schemas.microsoft.com/office/powerpoint/2010/main" val="13066346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2287</Words>
  <Application>Microsoft Office PowerPoint</Application>
  <PresentationFormat>Widescreen</PresentationFormat>
  <Paragraphs>385</Paragraphs>
  <Slides>32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Office Theme</vt:lpstr>
      <vt:lpstr>GREEDY METHODS </vt:lpstr>
      <vt:lpstr>Greedy Methods:-</vt:lpstr>
      <vt:lpstr>(1.)Knap sack algorithm:</vt:lpstr>
      <vt:lpstr>Example problem:</vt:lpstr>
      <vt:lpstr>Solution:</vt:lpstr>
      <vt:lpstr>Step-2:</vt:lpstr>
      <vt:lpstr>Step-3:</vt:lpstr>
      <vt:lpstr>Total cost of the knapsack:-</vt:lpstr>
      <vt:lpstr> ALGORITHM:</vt:lpstr>
      <vt:lpstr>Time complexity:</vt:lpstr>
      <vt:lpstr>(2.)Huffman codes algorithm:</vt:lpstr>
      <vt:lpstr>Example problem:</vt:lpstr>
      <vt:lpstr>Solution:</vt:lpstr>
      <vt:lpstr> Step3: </vt:lpstr>
      <vt:lpstr>Step5:</vt:lpstr>
      <vt:lpstr>Step6:</vt:lpstr>
      <vt:lpstr>Step7:</vt:lpstr>
      <vt:lpstr>Now, We assign weight to all the edges of the constructed Huffman Tree. Let us assign weight ‘0’ to the left edges and weight ‘1’ to the right edges. </vt:lpstr>
      <vt:lpstr>1. Huffman Code For Characters- </vt:lpstr>
      <vt:lpstr>2. Average Code Length- </vt:lpstr>
      <vt:lpstr>3. Length of Huffman Encoded Message- </vt:lpstr>
      <vt:lpstr>Algorithm :</vt:lpstr>
      <vt:lpstr>Time complexity:</vt:lpstr>
      <vt:lpstr>(3.)Job Sequencing Problem with Deadline: </vt:lpstr>
      <vt:lpstr>Example problem:</vt:lpstr>
      <vt:lpstr>Step 2. Find the maximum deadline value </vt:lpstr>
      <vt:lpstr>Algorithm:</vt:lpstr>
      <vt:lpstr>Time complexity:</vt:lpstr>
      <vt:lpstr>(4.)Optimal merge pattern algorithm: </vt:lpstr>
      <vt:lpstr>Example problem:</vt:lpstr>
      <vt:lpstr>Algorithm:</vt:lpstr>
      <vt:lpstr>Time complexity: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dimpal kataniya</dc:creator>
  <cp:lastModifiedBy>dimpal kataniya</cp:lastModifiedBy>
  <cp:revision>8</cp:revision>
  <dcterms:created xsi:type="dcterms:W3CDTF">2020-04-10T08:37:22Z</dcterms:created>
  <dcterms:modified xsi:type="dcterms:W3CDTF">2020-04-12T08:27:25Z</dcterms:modified>
</cp:coreProperties>
</file>