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4/27/2020</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4/27/2020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4/27/2020</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4736-94E7-4774-8446-EEE828D87DB9}"/>
              </a:ext>
            </a:extLst>
          </p:cNvPr>
          <p:cNvSpPr>
            <a:spLocks noGrp="1"/>
          </p:cNvSpPr>
          <p:nvPr>
            <p:ph type="ctrTitle"/>
          </p:nvPr>
        </p:nvSpPr>
        <p:spPr>
          <a:xfrm>
            <a:off x="1118997" y="533399"/>
            <a:ext cx="9418320" cy="2809875"/>
          </a:xfrm>
        </p:spPr>
        <p:txBody>
          <a:bodyPr/>
          <a:lstStyle/>
          <a:p>
            <a:r>
              <a:rPr lang="en-US" dirty="0"/>
              <a:t>Breadth first search and depth first search  </a:t>
            </a:r>
          </a:p>
        </p:txBody>
      </p:sp>
      <p:sp>
        <p:nvSpPr>
          <p:cNvPr id="3" name="Subtitle 2">
            <a:extLst>
              <a:ext uri="{FF2B5EF4-FFF2-40B4-BE49-F238E27FC236}">
                <a16:creationId xmlns:a16="http://schemas.microsoft.com/office/drawing/2014/main" id="{05F4FBA6-A9CF-4BCE-B884-F726FD256D12}"/>
              </a:ext>
            </a:extLst>
          </p:cNvPr>
          <p:cNvSpPr>
            <a:spLocks noGrp="1"/>
          </p:cNvSpPr>
          <p:nvPr>
            <p:ph type="subTitle" idx="1"/>
          </p:nvPr>
        </p:nvSpPr>
        <p:spPr>
          <a:xfrm>
            <a:off x="1004697" y="3905250"/>
            <a:ext cx="9418320" cy="2476500"/>
          </a:xfrm>
        </p:spPr>
        <p:txBody>
          <a:bodyPr/>
          <a:lstStyle/>
          <a:p>
            <a:r>
              <a:rPr lang="en-US" sz="2400" dirty="0"/>
              <a:t>SUBMITTED BY :- ABHINAV SINGH </a:t>
            </a:r>
          </a:p>
          <a:p>
            <a:r>
              <a:rPr lang="en-US" sz="2400" dirty="0"/>
              <a:t>ROLL NO. :- 181210001</a:t>
            </a:r>
          </a:p>
          <a:p>
            <a:r>
              <a:rPr lang="en-US" sz="2400" dirty="0"/>
              <a:t>CSE 2</a:t>
            </a:r>
            <a:r>
              <a:rPr lang="en-US" sz="2400" baseline="30000" dirty="0"/>
              <a:t>ND</a:t>
            </a:r>
            <a:r>
              <a:rPr lang="en-US" sz="2400" dirty="0"/>
              <a:t> YEAR (GROUP -1)</a:t>
            </a:r>
          </a:p>
          <a:p>
            <a:endParaRPr lang="en-US" dirty="0"/>
          </a:p>
        </p:txBody>
      </p:sp>
    </p:spTree>
    <p:extLst>
      <p:ext uri="{BB962C8B-B14F-4D97-AF65-F5344CB8AC3E}">
        <p14:creationId xmlns:p14="http://schemas.microsoft.com/office/powerpoint/2010/main" val="3496874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F5C9-1737-4C34-870B-618612336CE9}"/>
              </a:ext>
            </a:extLst>
          </p:cNvPr>
          <p:cNvSpPr>
            <a:spLocks noGrp="1"/>
          </p:cNvSpPr>
          <p:nvPr>
            <p:ph type="title"/>
          </p:nvPr>
        </p:nvSpPr>
        <p:spPr>
          <a:xfrm>
            <a:off x="0" y="518160"/>
            <a:ext cx="9692640" cy="1325562"/>
          </a:xfrm>
        </p:spPr>
        <p:txBody>
          <a:bodyPr/>
          <a:lstStyle/>
          <a:p>
            <a:r>
              <a:rPr lang="en-US" dirty="0"/>
              <a:t>EXAMPLE :-</a:t>
            </a:r>
          </a:p>
        </p:txBody>
      </p:sp>
      <p:sp>
        <p:nvSpPr>
          <p:cNvPr id="6" name="Rectangle 5">
            <a:extLst>
              <a:ext uri="{FF2B5EF4-FFF2-40B4-BE49-F238E27FC236}">
                <a16:creationId xmlns:a16="http://schemas.microsoft.com/office/drawing/2014/main" id="{57BC401E-191E-49DB-BD7F-CF399F4FAAE2}"/>
              </a:ext>
            </a:extLst>
          </p:cNvPr>
          <p:cNvSpPr/>
          <p:nvPr/>
        </p:nvSpPr>
        <p:spPr>
          <a:xfrm>
            <a:off x="0" y="0"/>
            <a:ext cx="11334750" cy="695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DEPTH FIRST SEARCH </a:t>
            </a:r>
          </a:p>
        </p:txBody>
      </p:sp>
      <p:pic>
        <p:nvPicPr>
          <p:cNvPr id="7" name="Content Placeholder 3">
            <a:extLst>
              <a:ext uri="{FF2B5EF4-FFF2-40B4-BE49-F238E27FC236}">
                <a16:creationId xmlns:a16="http://schemas.microsoft.com/office/drawing/2014/main" id="{7F3F1AB5-DDED-4828-BC88-0609C305277C}"/>
              </a:ext>
            </a:extLst>
          </p:cNvPr>
          <p:cNvPicPr>
            <a:picLocks noGrp="1" noChangeAspect="1"/>
          </p:cNvPicPr>
          <p:nvPr>
            <p:ph idx="1"/>
          </p:nvPr>
        </p:nvPicPr>
        <p:blipFill>
          <a:blip r:embed="rId2"/>
          <a:stretch>
            <a:fillRect/>
          </a:stretch>
        </p:blipFill>
        <p:spPr>
          <a:xfrm>
            <a:off x="3692835" y="1276350"/>
            <a:ext cx="7471877" cy="5343525"/>
          </a:xfrm>
          <a:prstGeom prst="rect">
            <a:avLst/>
          </a:prstGeom>
        </p:spPr>
      </p:pic>
    </p:spTree>
    <p:extLst>
      <p:ext uri="{BB962C8B-B14F-4D97-AF65-F5344CB8AC3E}">
        <p14:creationId xmlns:p14="http://schemas.microsoft.com/office/powerpoint/2010/main" val="2806308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7E25-7959-4AF0-AA0B-781BDA28DF34}"/>
              </a:ext>
            </a:extLst>
          </p:cNvPr>
          <p:cNvSpPr>
            <a:spLocks noGrp="1"/>
          </p:cNvSpPr>
          <p:nvPr>
            <p:ph type="title"/>
          </p:nvPr>
        </p:nvSpPr>
        <p:spPr>
          <a:xfrm>
            <a:off x="0" y="742950"/>
            <a:ext cx="9692640" cy="1215072"/>
          </a:xfrm>
        </p:spPr>
        <p:txBody>
          <a:bodyPr/>
          <a:lstStyle/>
          <a:p>
            <a:r>
              <a:rPr lang="en-US" dirty="0"/>
              <a:t>TIME COMPLEXITY:-</a:t>
            </a:r>
          </a:p>
        </p:txBody>
      </p:sp>
      <p:sp>
        <p:nvSpPr>
          <p:cNvPr id="3" name="Content Placeholder 2">
            <a:extLst>
              <a:ext uri="{FF2B5EF4-FFF2-40B4-BE49-F238E27FC236}">
                <a16:creationId xmlns:a16="http://schemas.microsoft.com/office/drawing/2014/main" id="{20AD8EDE-278D-4BDF-BB9E-C3B0DFAF3DB1}"/>
              </a:ext>
            </a:extLst>
          </p:cNvPr>
          <p:cNvSpPr>
            <a:spLocks noGrp="1"/>
          </p:cNvSpPr>
          <p:nvPr>
            <p:ph idx="1"/>
          </p:nvPr>
        </p:nvSpPr>
        <p:spPr>
          <a:xfrm>
            <a:off x="109347" y="2409825"/>
            <a:ext cx="10892028" cy="4371975"/>
          </a:xfrm>
        </p:spPr>
        <p:txBody>
          <a:bodyPr>
            <a:normAutofit/>
          </a:bodyPr>
          <a:lstStyle/>
          <a:p>
            <a:r>
              <a:rPr lang="en-US" sz="2400" dirty="0"/>
              <a:t>In DFS, you traverse each node exactly once. Therefore, the time complexity of DFS is at least O(V). </a:t>
            </a:r>
          </a:p>
          <a:p>
            <a:r>
              <a:rPr lang="en-US" sz="2400" dirty="0"/>
              <a:t>For a directed graph, the sum of the sizes of the adjacency lists of all the nodes is E (total number of edges). </a:t>
            </a:r>
          </a:p>
          <a:p>
            <a:r>
              <a:rPr lang="en-US" sz="2400" dirty="0"/>
              <a:t>So, the complexity of DFS is  O(V + E).</a:t>
            </a:r>
          </a:p>
        </p:txBody>
      </p:sp>
      <p:sp>
        <p:nvSpPr>
          <p:cNvPr id="4" name="Rectangle 3">
            <a:extLst>
              <a:ext uri="{FF2B5EF4-FFF2-40B4-BE49-F238E27FC236}">
                <a16:creationId xmlns:a16="http://schemas.microsoft.com/office/drawing/2014/main" id="{DD56FFB2-9459-4B6A-86C2-F53339C8BBD9}"/>
              </a:ext>
            </a:extLst>
          </p:cNvPr>
          <p:cNvSpPr/>
          <p:nvPr/>
        </p:nvSpPr>
        <p:spPr>
          <a:xfrm>
            <a:off x="0" y="0"/>
            <a:ext cx="11334750" cy="695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DEPTH FIRST SEARCH </a:t>
            </a:r>
          </a:p>
        </p:txBody>
      </p:sp>
    </p:spTree>
    <p:extLst>
      <p:ext uri="{BB962C8B-B14F-4D97-AF65-F5344CB8AC3E}">
        <p14:creationId xmlns:p14="http://schemas.microsoft.com/office/powerpoint/2010/main" val="1512088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710C-668A-419F-BCA7-927FA7561D93}"/>
              </a:ext>
            </a:extLst>
          </p:cNvPr>
          <p:cNvSpPr>
            <a:spLocks noGrp="1"/>
          </p:cNvSpPr>
          <p:nvPr>
            <p:ph type="title"/>
          </p:nvPr>
        </p:nvSpPr>
        <p:spPr>
          <a:xfrm>
            <a:off x="66675" y="733424"/>
            <a:ext cx="9692640" cy="881697"/>
          </a:xfrm>
        </p:spPr>
        <p:txBody>
          <a:bodyPr/>
          <a:lstStyle/>
          <a:p>
            <a:r>
              <a:rPr lang="en-US" dirty="0"/>
              <a:t>BREADTH FIRST SEARCH </a:t>
            </a:r>
          </a:p>
        </p:txBody>
      </p:sp>
      <p:sp>
        <p:nvSpPr>
          <p:cNvPr id="3" name="Content Placeholder 2">
            <a:extLst>
              <a:ext uri="{FF2B5EF4-FFF2-40B4-BE49-F238E27FC236}">
                <a16:creationId xmlns:a16="http://schemas.microsoft.com/office/drawing/2014/main" id="{0497C0D6-2ABE-4C9F-BCBC-D6340F510C18}"/>
              </a:ext>
            </a:extLst>
          </p:cNvPr>
          <p:cNvSpPr>
            <a:spLocks noGrp="1"/>
          </p:cNvSpPr>
          <p:nvPr>
            <p:ph idx="1"/>
          </p:nvPr>
        </p:nvSpPr>
        <p:spPr>
          <a:xfrm>
            <a:off x="118871" y="1962150"/>
            <a:ext cx="10806303" cy="4789487"/>
          </a:xfrm>
        </p:spPr>
        <p:txBody>
          <a:bodyPr/>
          <a:lstStyle/>
          <a:p>
            <a:r>
              <a:rPr lang="en-US" sz="2400" dirty="0"/>
              <a:t>Given a graph G = (V,E) and a distinguished source vertex s, breadth-ﬁrst search systematically explores the edges of G to “discover” every vertex that is reachable from s.</a:t>
            </a:r>
          </a:p>
          <a:p>
            <a:r>
              <a:rPr lang="en-US" sz="2400" dirty="0"/>
              <a:t> It computes the distance from s to each reachable vertex. </a:t>
            </a:r>
          </a:p>
          <a:p>
            <a:r>
              <a:rPr lang="en-US" sz="2400" dirty="0"/>
              <a:t>It also produces a “breadth-ﬁrst tree” with root s that contains all reachable vertices. </a:t>
            </a:r>
          </a:p>
          <a:p>
            <a:r>
              <a:rPr lang="en-US" sz="2400" dirty="0"/>
              <a:t>For any vertex v reachable from s, the simple path in the breadth-ﬁrst tree from s to v corresponds to a “shortest path” from s to v in G, that is, a path containing the smallest number of edges.</a:t>
            </a:r>
          </a:p>
          <a:p>
            <a:r>
              <a:rPr lang="en-US" sz="2400" dirty="0"/>
              <a:t> The algorithm works on both directed and undirected graphs.</a:t>
            </a:r>
          </a:p>
          <a:p>
            <a:pPr marL="0" indent="0">
              <a:buNone/>
            </a:pPr>
            <a:endParaRPr lang="en-US" sz="2400" dirty="0"/>
          </a:p>
          <a:p>
            <a:endParaRPr lang="en-US" dirty="0"/>
          </a:p>
        </p:txBody>
      </p:sp>
      <p:sp>
        <p:nvSpPr>
          <p:cNvPr id="4" name="Rectangle 3">
            <a:extLst>
              <a:ext uri="{FF2B5EF4-FFF2-40B4-BE49-F238E27FC236}">
                <a16:creationId xmlns:a16="http://schemas.microsoft.com/office/drawing/2014/main" id="{D78F2CC3-58CC-4A0F-90D5-3B926CA79E2A}"/>
              </a:ext>
            </a:extLst>
          </p:cNvPr>
          <p:cNvSpPr/>
          <p:nvPr/>
        </p:nvSpPr>
        <p:spPr>
          <a:xfrm>
            <a:off x="0" y="0"/>
            <a:ext cx="11334750" cy="695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BREADTH FIRST SEARCH </a:t>
            </a:r>
          </a:p>
        </p:txBody>
      </p:sp>
    </p:spTree>
    <p:extLst>
      <p:ext uri="{BB962C8B-B14F-4D97-AF65-F5344CB8AC3E}">
        <p14:creationId xmlns:p14="http://schemas.microsoft.com/office/powerpoint/2010/main" val="105470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C0D4-4131-4A35-9E33-D39B0DDDFCD7}"/>
              </a:ext>
            </a:extLst>
          </p:cNvPr>
          <p:cNvSpPr>
            <a:spLocks noGrp="1"/>
          </p:cNvSpPr>
          <p:nvPr>
            <p:ph type="title"/>
          </p:nvPr>
        </p:nvSpPr>
        <p:spPr>
          <a:xfrm>
            <a:off x="147447" y="819150"/>
            <a:ext cx="9692640" cy="929322"/>
          </a:xfrm>
        </p:spPr>
        <p:txBody>
          <a:bodyPr/>
          <a:lstStyle/>
          <a:p>
            <a:r>
              <a:rPr lang="en-US" dirty="0"/>
              <a:t>ALGORITHM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FC274C-AAB0-489E-B944-0336D889239C}"/>
                  </a:ext>
                </a:extLst>
              </p:cNvPr>
              <p:cNvSpPr>
                <a:spLocks noGrp="1"/>
              </p:cNvSpPr>
              <p:nvPr>
                <p:ph idx="1"/>
              </p:nvPr>
            </p:nvSpPr>
            <p:spPr>
              <a:xfrm>
                <a:off x="352426" y="2295525"/>
                <a:ext cx="9686924" cy="4086225"/>
              </a:xfrm>
            </p:spPr>
            <p:txBody>
              <a:bodyPr/>
              <a:lstStyle/>
              <a:p>
                <a:r>
                  <a:rPr lang="en-US" b="1" dirty="0"/>
                  <a:t>BFS(G,s)</a:t>
                </a:r>
              </a:p>
              <a:p>
                <a:r>
                  <a:rPr lang="en-US" b="1" dirty="0"/>
                  <a:t> for each vertex u </a:t>
                </a:r>
                <a:r>
                  <a:rPr lang="az-Cyrl-AZ" b="1" dirty="0"/>
                  <a:t>є</a:t>
                </a:r>
                <a:r>
                  <a:rPr lang="en-US" b="1" dirty="0"/>
                  <a:t> G.V – {s}</a:t>
                </a:r>
              </a:p>
              <a:p>
                <a:r>
                  <a:rPr lang="en-US" b="1" dirty="0"/>
                  <a:t> 	</a:t>
                </a:r>
                <a:r>
                  <a:rPr lang="en-US" b="1" dirty="0" err="1"/>
                  <a:t>u.color</a:t>
                </a:r>
                <a:r>
                  <a:rPr lang="en-US" b="1" dirty="0"/>
                  <a:t> = WHITE </a:t>
                </a:r>
              </a:p>
              <a:p>
                <a:r>
                  <a:rPr lang="en-US" b="1" dirty="0"/>
                  <a:t> 	</a:t>
                </a:r>
                <a:r>
                  <a:rPr lang="en-US" b="1" dirty="0" err="1"/>
                  <a:t>u.d</a:t>
                </a:r>
                <a:r>
                  <a:rPr lang="en-US" b="1" dirty="0"/>
                  <a:t> = </a:t>
                </a:r>
                <a:r>
                  <a:rPr lang="en-US" sz="1900" b="1" dirty="0"/>
                  <a:t>∞</a:t>
                </a:r>
              </a:p>
              <a:p>
                <a:r>
                  <a:rPr lang="en-US" b="1" dirty="0"/>
                  <a:t> 	u.</a:t>
                </a:r>
                <a14:m>
                  <m:oMath xmlns:m="http://schemas.openxmlformats.org/officeDocument/2006/math">
                    <m:r>
                      <a:rPr lang="en-US" b="1" i="1">
                        <a:latin typeface="Cambria Math" panose="02040503050406030204" pitchFamily="18" charset="0"/>
                        <a:ea typeface="Cambria Math" panose="02040503050406030204" pitchFamily="18" charset="0"/>
                      </a:rPr>
                      <m:t>𝝅</m:t>
                    </m:r>
                  </m:oMath>
                </a14:m>
                <a:r>
                  <a:rPr lang="en-US" b="1" dirty="0"/>
                  <a:t> = NIL </a:t>
                </a:r>
              </a:p>
              <a:p>
                <a:r>
                  <a:rPr lang="en-US" b="1" dirty="0"/>
                  <a:t> </a:t>
                </a:r>
                <a:r>
                  <a:rPr lang="en-US" b="1" dirty="0" err="1"/>
                  <a:t>s.color</a:t>
                </a:r>
                <a:r>
                  <a:rPr lang="en-US" b="1" dirty="0"/>
                  <a:t> = GRAY</a:t>
                </a:r>
              </a:p>
              <a:p>
                <a:r>
                  <a:rPr lang="en-US" b="1" dirty="0"/>
                  <a:t> </a:t>
                </a:r>
                <a:r>
                  <a:rPr lang="en-US" b="1" dirty="0" err="1"/>
                  <a:t>s.d</a:t>
                </a:r>
                <a:r>
                  <a:rPr lang="en-US" b="1" dirty="0"/>
                  <a:t> = 0</a:t>
                </a:r>
              </a:p>
              <a:p>
                <a:r>
                  <a:rPr lang="en-US" b="1" dirty="0"/>
                  <a:t> s.</a:t>
                </a:r>
                <a14:m>
                  <m:oMath xmlns:m="http://schemas.openxmlformats.org/officeDocument/2006/math">
                    <m:r>
                      <a:rPr lang="en-US" b="1" i="1">
                        <a:latin typeface="Cambria Math" panose="02040503050406030204" pitchFamily="18" charset="0"/>
                        <a:ea typeface="Cambria Math" panose="02040503050406030204" pitchFamily="18" charset="0"/>
                      </a:rPr>
                      <m:t>𝝅</m:t>
                    </m:r>
                  </m:oMath>
                </a14:m>
                <a:r>
                  <a:rPr lang="en-US" b="1" dirty="0"/>
                  <a:t> = NIL </a:t>
                </a:r>
              </a:p>
              <a:p>
                <a:endParaRPr lang="en-US" dirty="0"/>
              </a:p>
            </p:txBody>
          </p:sp>
        </mc:Choice>
        <mc:Fallback>
          <p:sp>
            <p:nvSpPr>
              <p:cNvPr id="3" name="Content Placeholder 2">
                <a:extLst>
                  <a:ext uri="{FF2B5EF4-FFF2-40B4-BE49-F238E27FC236}">
                    <a16:creationId xmlns:a16="http://schemas.microsoft.com/office/drawing/2014/main" id="{4CFC274C-AAB0-489E-B944-0336D889239C}"/>
                  </a:ext>
                </a:extLst>
              </p:cNvPr>
              <p:cNvSpPr>
                <a:spLocks noGrp="1" noRot="1" noChangeAspect="1" noMove="1" noResize="1" noEditPoints="1" noAdjustHandles="1" noChangeArrowheads="1" noChangeShapeType="1" noTextEdit="1"/>
              </p:cNvSpPr>
              <p:nvPr>
                <p:ph idx="1"/>
              </p:nvPr>
            </p:nvSpPr>
            <p:spPr>
              <a:xfrm>
                <a:off x="352426" y="2295525"/>
                <a:ext cx="9686924" cy="4086225"/>
              </a:xfrm>
              <a:blipFill>
                <a:blip r:embed="rId2"/>
                <a:stretch>
                  <a:fillRect l="-126" t="-119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3A9AF48A-9FEA-4DAF-B865-901D8BEB29BD}"/>
              </a:ext>
            </a:extLst>
          </p:cNvPr>
          <p:cNvSpPr/>
          <p:nvPr/>
        </p:nvSpPr>
        <p:spPr>
          <a:xfrm>
            <a:off x="0" y="0"/>
            <a:ext cx="11334750" cy="695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BREADTH FIRST SEARCH </a:t>
            </a:r>
          </a:p>
        </p:txBody>
      </p:sp>
    </p:spTree>
    <p:extLst>
      <p:ext uri="{BB962C8B-B14F-4D97-AF65-F5344CB8AC3E}">
        <p14:creationId xmlns:p14="http://schemas.microsoft.com/office/powerpoint/2010/main" val="380837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941B-11B4-45F4-9926-9A27062D8054}"/>
              </a:ext>
            </a:extLst>
          </p:cNvPr>
          <p:cNvSpPr>
            <a:spLocks noGrp="1"/>
          </p:cNvSpPr>
          <p:nvPr>
            <p:ph type="title"/>
          </p:nvPr>
        </p:nvSpPr>
        <p:spPr>
          <a:xfrm>
            <a:off x="166497" y="1095374"/>
            <a:ext cx="9692640" cy="786447"/>
          </a:xfrm>
        </p:spPr>
        <p:txBody>
          <a:bodyPr/>
          <a:lstStyle/>
          <a:p>
            <a:r>
              <a:rPr lang="en-US" dirty="0"/>
              <a:t>ALGORITHM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DE2645-CDAD-4674-81B3-4486D47F33B5}"/>
                  </a:ext>
                </a:extLst>
              </p:cNvPr>
              <p:cNvSpPr>
                <a:spLocks noGrp="1"/>
              </p:cNvSpPr>
              <p:nvPr>
                <p:ph idx="1"/>
              </p:nvPr>
            </p:nvSpPr>
            <p:spPr>
              <a:xfrm>
                <a:off x="214121" y="2114550"/>
                <a:ext cx="10158603" cy="4656137"/>
              </a:xfrm>
            </p:spPr>
            <p:txBody>
              <a:bodyPr>
                <a:normAutofit fontScale="92500" lnSpcReduction="10000"/>
              </a:bodyPr>
              <a:lstStyle/>
              <a:p>
                <a:r>
                  <a:rPr lang="en-US" b="1" dirty="0"/>
                  <a:t> Q = </a:t>
                </a:r>
                <a:r>
                  <a:rPr lang="en-US" b="1" dirty="0">
                    <a:latin typeface="Century Gothic" panose="020B0502020202020204" pitchFamily="34" charset="0"/>
                  </a:rPr>
                  <a:t></a:t>
                </a:r>
                <a:r>
                  <a:rPr lang="en-US" b="1" dirty="0"/>
                  <a:t>;</a:t>
                </a:r>
              </a:p>
              <a:p>
                <a:r>
                  <a:rPr lang="en-US" b="1" dirty="0"/>
                  <a:t> ENQUEUE(Q,s)</a:t>
                </a:r>
              </a:p>
              <a:p>
                <a:r>
                  <a:rPr lang="en-US" b="1" dirty="0"/>
                  <a:t> while Q != </a:t>
                </a:r>
                <a:r>
                  <a:rPr lang="en-US" b="1" dirty="0">
                    <a:latin typeface="Century Gothic" panose="020B0502020202020204" pitchFamily="34" charset="0"/>
                  </a:rPr>
                  <a:t></a:t>
                </a:r>
                <a:r>
                  <a:rPr lang="en-US" b="1" dirty="0"/>
                  <a:t>;</a:t>
                </a:r>
              </a:p>
              <a:p>
                <a:r>
                  <a:rPr lang="en-US" b="1" dirty="0"/>
                  <a:t> 	u = DEQUEUE(Q)</a:t>
                </a:r>
              </a:p>
              <a:p>
                <a:r>
                  <a:rPr lang="en-US" b="1" dirty="0"/>
                  <a:t> 	for each v </a:t>
                </a:r>
                <a:r>
                  <a:rPr lang="az-Cyrl-AZ" b="1" dirty="0"/>
                  <a:t>є</a:t>
                </a:r>
                <a:r>
                  <a:rPr lang="en-US" b="1" dirty="0"/>
                  <a:t> </a:t>
                </a:r>
                <a:r>
                  <a:rPr lang="en-US" b="1" dirty="0" err="1"/>
                  <a:t>G.Adj</a:t>
                </a:r>
                <a:r>
                  <a:rPr lang="en-US" b="1" dirty="0"/>
                  <a:t>[u] </a:t>
                </a:r>
              </a:p>
              <a:p>
                <a:r>
                  <a:rPr lang="en-US" b="1" dirty="0"/>
                  <a:t> 		if </a:t>
                </a:r>
                <a:r>
                  <a:rPr lang="en-US" b="1" dirty="0" err="1"/>
                  <a:t>v.color</a:t>
                </a:r>
                <a:r>
                  <a:rPr lang="en-US" b="1" dirty="0"/>
                  <a:t> == WHITE</a:t>
                </a:r>
              </a:p>
              <a:p>
                <a:r>
                  <a:rPr lang="en-US" b="1" dirty="0"/>
                  <a:t> 			</a:t>
                </a:r>
                <a:r>
                  <a:rPr lang="en-US" b="1" dirty="0" err="1"/>
                  <a:t>v.color</a:t>
                </a:r>
                <a:r>
                  <a:rPr lang="en-US" b="1" dirty="0"/>
                  <a:t> = GRAY </a:t>
                </a:r>
              </a:p>
              <a:p>
                <a:r>
                  <a:rPr lang="en-US" b="1" dirty="0"/>
                  <a:t> 			</a:t>
                </a:r>
                <a:r>
                  <a:rPr lang="en-US" b="1" dirty="0" err="1"/>
                  <a:t>v.d</a:t>
                </a:r>
                <a:r>
                  <a:rPr lang="en-US" b="1" dirty="0"/>
                  <a:t> = </a:t>
                </a:r>
                <a:r>
                  <a:rPr lang="en-US" b="1" dirty="0" err="1"/>
                  <a:t>u.d</a:t>
                </a:r>
                <a:r>
                  <a:rPr lang="en-US" b="1" dirty="0"/>
                  <a:t> +1</a:t>
                </a:r>
              </a:p>
              <a:p>
                <a:r>
                  <a:rPr lang="en-US" b="1" dirty="0"/>
                  <a:t>			 v.</a:t>
                </a:r>
                <a14:m>
                  <m:oMath xmlns:m="http://schemas.openxmlformats.org/officeDocument/2006/math">
                    <m:r>
                      <a:rPr lang="en-US" b="1" i="1">
                        <a:latin typeface="Cambria Math" panose="02040503050406030204" pitchFamily="18" charset="0"/>
                        <a:ea typeface="Cambria Math" panose="02040503050406030204" pitchFamily="18" charset="0"/>
                      </a:rPr>
                      <m:t>𝝅</m:t>
                    </m:r>
                    <m:r>
                      <a:rPr lang="en-US" b="1" i="1">
                        <a:latin typeface="Cambria Math" panose="02040503050406030204" pitchFamily="18" charset="0"/>
                        <a:ea typeface="Cambria Math" panose="02040503050406030204" pitchFamily="18" charset="0"/>
                      </a:rPr>
                      <m:t>  </m:t>
                    </m:r>
                  </m:oMath>
                </a14:m>
                <a:r>
                  <a:rPr lang="en-US" b="1" dirty="0"/>
                  <a:t>= u</a:t>
                </a:r>
              </a:p>
              <a:p>
                <a:r>
                  <a:rPr lang="en-US" b="1" dirty="0"/>
                  <a:t> 			ENQUEUE(</a:t>
                </a:r>
                <a:r>
                  <a:rPr lang="en-US" b="1" dirty="0" err="1"/>
                  <a:t>Q,v</a:t>
                </a:r>
                <a:r>
                  <a:rPr lang="en-US" b="1" dirty="0"/>
                  <a:t>)</a:t>
                </a:r>
              </a:p>
              <a:p>
                <a:r>
                  <a:rPr lang="en-US" b="1" dirty="0"/>
                  <a:t>	</a:t>
                </a:r>
                <a:r>
                  <a:rPr lang="en-US" b="1" dirty="0" err="1"/>
                  <a:t>u.color</a:t>
                </a:r>
                <a:r>
                  <a:rPr lang="en-US" b="1" dirty="0"/>
                  <a:t> = BLACK</a:t>
                </a:r>
                <a:endParaRPr lang="en-US" dirty="0"/>
              </a:p>
              <a:p>
                <a:endParaRPr lang="en-US" dirty="0"/>
              </a:p>
            </p:txBody>
          </p:sp>
        </mc:Choice>
        <mc:Fallback>
          <p:sp>
            <p:nvSpPr>
              <p:cNvPr id="3" name="Content Placeholder 2">
                <a:extLst>
                  <a:ext uri="{FF2B5EF4-FFF2-40B4-BE49-F238E27FC236}">
                    <a16:creationId xmlns:a16="http://schemas.microsoft.com/office/drawing/2014/main" id="{BEDE2645-CDAD-4674-81B3-4486D47F33B5}"/>
                  </a:ext>
                </a:extLst>
              </p:cNvPr>
              <p:cNvSpPr>
                <a:spLocks noGrp="1" noRot="1" noChangeAspect="1" noMove="1" noResize="1" noEditPoints="1" noAdjustHandles="1" noChangeArrowheads="1" noChangeShapeType="1" noTextEdit="1"/>
              </p:cNvSpPr>
              <p:nvPr>
                <p:ph idx="1"/>
              </p:nvPr>
            </p:nvSpPr>
            <p:spPr>
              <a:xfrm>
                <a:off x="214121" y="2114550"/>
                <a:ext cx="10158603" cy="4656137"/>
              </a:xfrm>
              <a:blipFill>
                <a:blip r:embed="rId2"/>
                <a:stretch>
                  <a:fillRect l="-60" t="-1309"/>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B9DFD22D-ADC2-4771-BD8A-4B4D3FCBEA88}"/>
              </a:ext>
            </a:extLst>
          </p:cNvPr>
          <p:cNvSpPr/>
          <p:nvPr/>
        </p:nvSpPr>
        <p:spPr>
          <a:xfrm>
            <a:off x="0" y="0"/>
            <a:ext cx="11334750" cy="695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BREADTH FIRST SEARCH </a:t>
            </a:r>
          </a:p>
        </p:txBody>
      </p:sp>
    </p:spTree>
    <p:extLst>
      <p:ext uri="{BB962C8B-B14F-4D97-AF65-F5344CB8AC3E}">
        <p14:creationId xmlns:p14="http://schemas.microsoft.com/office/powerpoint/2010/main" val="98079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DAF2-4FAC-45AD-A16A-6443F25828F0}"/>
              </a:ext>
            </a:extLst>
          </p:cNvPr>
          <p:cNvSpPr>
            <a:spLocks noGrp="1"/>
          </p:cNvSpPr>
          <p:nvPr>
            <p:ph type="title"/>
          </p:nvPr>
        </p:nvSpPr>
        <p:spPr>
          <a:xfrm>
            <a:off x="71247" y="866774"/>
            <a:ext cx="9692640" cy="976947"/>
          </a:xfrm>
        </p:spPr>
        <p:txBody>
          <a:bodyPr/>
          <a:lstStyle/>
          <a:p>
            <a:r>
              <a:rPr lang="en-US" dirty="0"/>
              <a:t>EXAMPLE :-</a:t>
            </a:r>
          </a:p>
        </p:txBody>
      </p:sp>
      <p:pic>
        <p:nvPicPr>
          <p:cNvPr id="5" name="Content Placeholder 4">
            <a:extLst>
              <a:ext uri="{FF2B5EF4-FFF2-40B4-BE49-F238E27FC236}">
                <a16:creationId xmlns:a16="http://schemas.microsoft.com/office/drawing/2014/main" id="{F54EA9AE-0735-4912-A4DA-070ADC0F0AB8}"/>
              </a:ext>
            </a:extLst>
          </p:cNvPr>
          <p:cNvPicPr>
            <a:picLocks noGrp="1" noChangeAspect="1"/>
          </p:cNvPicPr>
          <p:nvPr>
            <p:ph idx="1"/>
          </p:nvPr>
        </p:nvPicPr>
        <p:blipFill>
          <a:blip r:embed="rId2"/>
          <a:stretch>
            <a:fillRect/>
          </a:stretch>
        </p:blipFill>
        <p:spPr>
          <a:xfrm>
            <a:off x="3734664" y="1095375"/>
            <a:ext cx="6663774" cy="5237163"/>
          </a:xfrm>
          <a:prstGeom prst="rect">
            <a:avLst/>
          </a:prstGeom>
        </p:spPr>
      </p:pic>
      <p:sp>
        <p:nvSpPr>
          <p:cNvPr id="4" name="Rectangle 3">
            <a:extLst>
              <a:ext uri="{FF2B5EF4-FFF2-40B4-BE49-F238E27FC236}">
                <a16:creationId xmlns:a16="http://schemas.microsoft.com/office/drawing/2014/main" id="{2FDE48AE-EC21-47B1-BFA6-9801CFC51842}"/>
              </a:ext>
            </a:extLst>
          </p:cNvPr>
          <p:cNvSpPr/>
          <p:nvPr/>
        </p:nvSpPr>
        <p:spPr>
          <a:xfrm>
            <a:off x="0" y="0"/>
            <a:ext cx="11334750" cy="695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BREADTH FIRST SEARCH </a:t>
            </a:r>
          </a:p>
        </p:txBody>
      </p:sp>
    </p:spTree>
    <p:extLst>
      <p:ext uri="{BB962C8B-B14F-4D97-AF65-F5344CB8AC3E}">
        <p14:creationId xmlns:p14="http://schemas.microsoft.com/office/powerpoint/2010/main" val="1431220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8E29-CF2D-44DB-84A1-189732C96C05}"/>
              </a:ext>
            </a:extLst>
          </p:cNvPr>
          <p:cNvSpPr>
            <a:spLocks noGrp="1"/>
          </p:cNvSpPr>
          <p:nvPr>
            <p:ph type="title"/>
          </p:nvPr>
        </p:nvSpPr>
        <p:spPr>
          <a:xfrm>
            <a:off x="71247" y="876300"/>
            <a:ext cx="9692640" cy="1005522"/>
          </a:xfrm>
        </p:spPr>
        <p:txBody>
          <a:bodyPr/>
          <a:lstStyle/>
          <a:p>
            <a:r>
              <a:rPr lang="en-US" dirty="0"/>
              <a:t>TIME COMPLEXITY :-</a:t>
            </a:r>
          </a:p>
        </p:txBody>
      </p:sp>
      <p:sp>
        <p:nvSpPr>
          <p:cNvPr id="3" name="Content Placeholder 2">
            <a:extLst>
              <a:ext uri="{FF2B5EF4-FFF2-40B4-BE49-F238E27FC236}">
                <a16:creationId xmlns:a16="http://schemas.microsoft.com/office/drawing/2014/main" id="{B634ECBD-DB0C-4EF1-98C6-727CAEB6DD5F}"/>
              </a:ext>
            </a:extLst>
          </p:cNvPr>
          <p:cNvSpPr>
            <a:spLocks noGrp="1"/>
          </p:cNvSpPr>
          <p:nvPr>
            <p:ph idx="1"/>
          </p:nvPr>
        </p:nvSpPr>
        <p:spPr>
          <a:xfrm>
            <a:off x="147447" y="2200274"/>
            <a:ext cx="10225278" cy="4551363"/>
          </a:xfrm>
        </p:spPr>
        <p:txBody>
          <a:bodyPr>
            <a:normAutofit/>
          </a:bodyPr>
          <a:lstStyle/>
          <a:p>
            <a:r>
              <a:rPr lang="en-US" sz="2400" dirty="0"/>
              <a:t>The operations of enqueuing and dequeuing take O(1) time, and so the total time devoted to queue operations is O(V). </a:t>
            </a:r>
          </a:p>
          <a:p>
            <a:r>
              <a:rPr lang="en-US" sz="2400" dirty="0"/>
              <a:t>Because the procedure scans the adjacency list of each vertex only when the vertex is dequeued, it scans each adjacency list at most once. Since the sum of the lengths of all the adjacency lists is O(E). The total time spent in scanning adjacency lists is O(E).</a:t>
            </a:r>
          </a:p>
          <a:p>
            <a:r>
              <a:rPr lang="en-US" sz="2400" dirty="0"/>
              <a:t> The overhead for initialization is O(V) and thus the total running time of the BFS procedure is O(V+E).</a:t>
            </a:r>
          </a:p>
          <a:p>
            <a:r>
              <a:rPr lang="en-US" sz="2400" dirty="0"/>
              <a:t> Thus, time complexity of breadth-ﬁrst search is O(V+E).</a:t>
            </a:r>
          </a:p>
        </p:txBody>
      </p:sp>
      <p:sp>
        <p:nvSpPr>
          <p:cNvPr id="4" name="Rectangle 3">
            <a:extLst>
              <a:ext uri="{FF2B5EF4-FFF2-40B4-BE49-F238E27FC236}">
                <a16:creationId xmlns:a16="http://schemas.microsoft.com/office/drawing/2014/main" id="{7A3EC32B-20B6-4F7C-ABDD-EC7D2610002C}"/>
              </a:ext>
            </a:extLst>
          </p:cNvPr>
          <p:cNvSpPr/>
          <p:nvPr/>
        </p:nvSpPr>
        <p:spPr>
          <a:xfrm>
            <a:off x="0" y="0"/>
            <a:ext cx="11334750" cy="695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BREADTH FIRST SEARCH </a:t>
            </a:r>
          </a:p>
        </p:txBody>
      </p:sp>
    </p:spTree>
    <p:extLst>
      <p:ext uri="{BB962C8B-B14F-4D97-AF65-F5344CB8AC3E}">
        <p14:creationId xmlns:p14="http://schemas.microsoft.com/office/powerpoint/2010/main" val="248711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8421-FF9A-4DD2-A5D4-71D4144029D5}"/>
              </a:ext>
            </a:extLst>
          </p:cNvPr>
          <p:cNvSpPr>
            <a:spLocks noGrp="1"/>
          </p:cNvSpPr>
          <p:nvPr>
            <p:ph type="title"/>
          </p:nvPr>
        </p:nvSpPr>
        <p:spPr>
          <a:xfrm>
            <a:off x="0" y="613410"/>
            <a:ext cx="9692640" cy="1325562"/>
          </a:xfrm>
        </p:spPr>
        <p:txBody>
          <a:bodyPr/>
          <a:lstStyle/>
          <a:p>
            <a:r>
              <a:rPr lang="en-US" dirty="0"/>
              <a:t>DEPTH FIRST SEARCH :-</a:t>
            </a:r>
          </a:p>
        </p:txBody>
      </p:sp>
      <p:sp>
        <p:nvSpPr>
          <p:cNvPr id="3" name="Content Placeholder 2">
            <a:extLst>
              <a:ext uri="{FF2B5EF4-FFF2-40B4-BE49-F238E27FC236}">
                <a16:creationId xmlns:a16="http://schemas.microsoft.com/office/drawing/2014/main" id="{ED8D0021-27BE-4F36-AE38-CC00916AC84B}"/>
              </a:ext>
            </a:extLst>
          </p:cNvPr>
          <p:cNvSpPr>
            <a:spLocks noGrp="1"/>
          </p:cNvSpPr>
          <p:nvPr>
            <p:ph idx="1"/>
          </p:nvPr>
        </p:nvSpPr>
        <p:spPr>
          <a:xfrm>
            <a:off x="137921" y="2238375"/>
            <a:ext cx="10977753" cy="4533900"/>
          </a:xfrm>
        </p:spPr>
        <p:txBody>
          <a:bodyPr>
            <a:normAutofit/>
          </a:bodyPr>
          <a:lstStyle/>
          <a:p>
            <a:r>
              <a:rPr lang="en-US" sz="2400" dirty="0"/>
              <a:t>Depth-ﬁrst search explores edges out of the most recently discovered vertex v that still has unexplored edges leaving it. </a:t>
            </a:r>
          </a:p>
          <a:p>
            <a:r>
              <a:rPr lang="en-US" sz="2400" dirty="0"/>
              <a:t>Once all of v’s edges have been explored, the search “backtracks” to explore edges leaving the vertex from which v was discovered. </a:t>
            </a:r>
          </a:p>
          <a:p>
            <a:r>
              <a:rPr lang="en-US" sz="2400" dirty="0"/>
              <a:t>This process continues until we have discovered all the vertices that are reachable from the original source vertex. </a:t>
            </a:r>
          </a:p>
          <a:p>
            <a:r>
              <a:rPr lang="en-US" sz="2400" dirty="0"/>
              <a:t>If any undiscovered vertices remain, then depth-ﬁrst search selects one of them as a new source, and it repeats the search from that source. </a:t>
            </a:r>
          </a:p>
          <a:p>
            <a:r>
              <a:rPr lang="en-US" sz="2400" dirty="0"/>
              <a:t>The algorithm repeats this entire process until it has discovered every vertex.</a:t>
            </a:r>
          </a:p>
        </p:txBody>
      </p:sp>
      <p:sp>
        <p:nvSpPr>
          <p:cNvPr id="4" name="Rectangle 3">
            <a:extLst>
              <a:ext uri="{FF2B5EF4-FFF2-40B4-BE49-F238E27FC236}">
                <a16:creationId xmlns:a16="http://schemas.microsoft.com/office/drawing/2014/main" id="{3FC8C3F9-3407-43A7-AC11-DA989E2FE77B}"/>
              </a:ext>
            </a:extLst>
          </p:cNvPr>
          <p:cNvSpPr/>
          <p:nvPr/>
        </p:nvSpPr>
        <p:spPr>
          <a:xfrm>
            <a:off x="0" y="0"/>
            <a:ext cx="11334750" cy="695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DEPTH FIRST SEARCH </a:t>
            </a:r>
          </a:p>
        </p:txBody>
      </p:sp>
    </p:spTree>
    <p:extLst>
      <p:ext uri="{BB962C8B-B14F-4D97-AF65-F5344CB8AC3E}">
        <p14:creationId xmlns:p14="http://schemas.microsoft.com/office/powerpoint/2010/main" val="154285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22DB-62AA-44A9-8D25-2507C44A9B7E}"/>
              </a:ext>
            </a:extLst>
          </p:cNvPr>
          <p:cNvSpPr>
            <a:spLocks noGrp="1"/>
          </p:cNvSpPr>
          <p:nvPr>
            <p:ph type="title"/>
          </p:nvPr>
        </p:nvSpPr>
        <p:spPr>
          <a:xfrm>
            <a:off x="147447" y="1000124"/>
            <a:ext cx="9692640" cy="805497"/>
          </a:xfrm>
        </p:spPr>
        <p:txBody>
          <a:bodyPr/>
          <a:lstStyle/>
          <a:p>
            <a:r>
              <a:rPr lang="en-US" dirty="0"/>
              <a:t>ALGORITHM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5A4505-5AF1-4DCA-B79C-96A9D2DC6331}"/>
                  </a:ext>
                </a:extLst>
              </p:cNvPr>
              <p:cNvSpPr>
                <a:spLocks noGrp="1"/>
              </p:cNvSpPr>
              <p:nvPr>
                <p:ph idx="1"/>
              </p:nvPr>
            </p:nvSpPr>
            <p:spPr>
              <a:xfrm>
                <a:off x="137922" y="1905001"/>
                <a:ext cx="10644378" cy="4779962"/>
              </a:xfrm>
            </p:spPr>
            <p:txBody>
              <a:bodyPr>
                <a:normAutofit/>
              </a:bodyPr>
              <a:lstStyle/>
              <a:p>
                <a:r>
                  <a:rPr lang="en-US" sz="2400" dirty="0"/>
                  <a:t>DFS(G)</a:t>
                </a:r>
              </a:p>
              <a:p>
                <a:r>
                  <a:rPr lang="en-US" sz="2400" dirty="0"/>
                  <a:t>for each vertex u </a:t>
                </a:r>
                <a:r>
                  <a:rPr lang="az-Cyrl-AZ" sz="2400" b="1" dirty="0"/>
                  <a:t>є</a:t>
                </a:r>
                <a:r>
                  <a:rPr lang="en-US" sz="2400" dirty="0"/>
                  <a:t> G.V </a:t>
                </a:r>
              </a:p>
              <a:p>
                <a:r>
                  <a:rPr lang="en-US" sz="2400" dirty="0"/>
                  <a:t> 		</a:t>
                </a:r>
                <a:r>
                  <a:rPr lang="en-US" sz="2400" dirty="0" err="1"/>
                  <a:t>u.color</a:t>
                </a:r>
                <a:r>
                  <a:rPr lang="en-US" sz="2400" dirty="0"/>
                  <a:t> = WHITE</a:t>
                </a:r>
              </a:p>
              <a:p>
                <a:r>
                  <a:rPr lang="en-US" sz="2400" dirty="0"/>
                  <a:t> 		u. </a:t>
                </a:r>
                <a14:m>
                  <m:oMath xmlns:m="http://schemas.openxmlformats.org/officeDocument/2006/math">
                    <m:r>
                      <m:rPr>
                        <m:sty m:val="p"/>
                      </m:rPr>
                      <a:rPr lang="en-US" sz="2400">
                        <a:latin typeface="Cambria Math" panose="02040503050406030204" pitchFamily="18" charset="0"/>
                        <a:ea typeface="Cambria Math" panose="02040503050406030204" pitchFamily="18" charset="0"/>
                      </a:rPr>
                      <m:t>π</m:t>
                    </m:r>
                  </m:oMath>
                </a14:m>
                <a:r>
                  <a:rPr lang="en-US" sz="2400" dirty="0"/>
                  <a:t> = NIL </a:t>
                </a:r>
              </a:p>
              <a:p>
                <a:r>
                  <a:rPr lang="en-US" sz="2400" dirty="0"/>
                  <a:t>time = 0 </a:t>
                </a:r>
              </a:p>
              <a:p>
                <a:r>
                  <a:rPr lang="en-US" sz="2400" dirty="0"/>
                  <a:t>for each vertex u </a:t>
                </a:r>
                <a:r>
                  <a:rPr lang="az-Cyrl-AZ" sz="2400" b="1" dirty="0"/>
                  <a:t>є</a:t>
                </a:r>
                <a:r>
                  <a:rPr lang="en-US" sz="2400" dirty="0"/>
                  <a:t> G.V </a:t>
                </a:r>
              </a:p>
              <a:p>
                <a:r>
                  <a:rPr lang="en-US" sz="2400" dirty="0"/>
                  <a:t> 		if </a:t>
                </a:r>
                <a:r>
                  <a:rPr lang="en-US" sz="2400" dirty="0" err="1"/>
                  <a:t>u.color</a:t>
                </a:r>
                <a:r>
                  <a:rPr lang="en-US" sz="2400" dirty="0"/>
                  <a:t> ==WHITE </a:t>
                </a:r>
              </a:p>
              <a:p>
                <a:r>
                  <a:rPr lang="en-US" sz="2400" dirty="0"/>
                  <a:t> 			  DFS-VISIT(</a:t>
                </a:r>
                <a:r>
                  <a:rPr lang="en-US" sz="2400" dirty="0" err="1"/>
                  <a:t>G,u</a:t>
                </a:r>
                <a:r>
                  <a:rPr lang="en-US" sz="2400" dirty="0"/>
                  <a:t>)</a:t>
                </a:r>
              </a:p>
            </p:txBody>
          </p:sp>
        </mc:Choice>
        <mc:Fallback>
          <p:sp>
            <p:nvSpPr>
              <p:cNvPr id="3" name="Content Placeholder 2">
                <a:extLst>
                  <a:ext uri="{FF2B5EF4-FFF2-40B4-BE49-F238E27FC236}">
                    <a16:creationId xmlns:a16="http://schemas.microsoft.com/office/drawing/2014/main" id="{D65A4505-5AF1-4DCA-B79C-96A9D2DC6331}"/>
                  </a:ext>
                </a:extLst>
              </p:cNvPr>
              <p:cNvSpPr>
                <a:spLocks noGrp="1" noRot="1" noChangeAspect="1" noMove="1" noResize="1" noEditPoints="1" noAdjustHandles="1" noChangeArrowheads="1" noChangeShapeType="1" noTextEdit="1"/>
              </p:cNvSpPr>
              <p:nvPr>
                <p:ph idx="1"/>
              </p:nvPr>
            </p:nvSpPr>
            <p:spPr>
              <a:xfrm>
                <a:off x="137922" y="1905001"/>
                <a:ext cx="10644378" cy="4779962"/>
              </a:xfrm>
              <a:blipFill>
                <a:blip r:embed="rId2"/>
                <a:stretch>
                  <a:fillRect l="-458" t="-140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129240C-1657-44AF-B4F7-49C38AACBF8C}"/>
              </a:ext>
            </a:extLst>
          </p:cNvPr>
          <p:cNvSpPr/>
          <p:nvPr/>
        </p:nvSpPr>
        <p:spPr>
          <a:xfrm>
            <a:off x="0" y="0"/>
            <a:ext cx="11334750" cy="695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DEPTH FIRST SEARCH </a:t>
            </a:r>
          </a:p>
        </p:txBody>
      </p:sp>
    </p:spTree>
    <p:extLst>
      <p:ext uri="{BB962C8B-B14F-4D97-AF65-F5344CB8AC3E}">
        <p14:creationId xmlns:p14="http://schemas.microsoft.com/office/powerpoint/2010/main" val="365465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22DB-62AA-44A9-8D25-2507C44A9B7E}"/>
              </a:ext>
            </a:extLst>
          </p:cNvPr>
          <p:cNvSpPr>
            <a:spLocks noGrp="1"/>
          </p:cNvSpPr>
          <p:nvPr>
            <p:ph type="title"/>
          </p:nvPr>
        </p:nvSpPr>
        <p:spPr>
          <a:xfrm>
            <a:off x="147447" y="1000124"/>
            <a:ext cx="9692640" cy="805497"/>
          </a:xfrm>
        </p:spPr>
        <p:txBody>
          <a:bodyPr/>
          <a:lstStyle/>
          <a:p>
            <a:r>
              <a:rPr lang="en-US" dirty="0"/>
              <a:t>ALGORITHM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5A4505-5AF1-4DCA-B79C-96A9D2DC6331}"/>
                  </a:ext>
                </a:extLst>
              </p:cNvPr>
              <p:cNvSpPr>
                <a:spLocks noGrp="1"/>
              </p:cNvSpPr>
              <p:nvPr>
                <p:ph idx="1"/>
              </p:nvPr>
            </p:nvSpPr>
            <p:spPr>
              <a:xfrm>
                <a:off x="137922" y="1905001"/>
                <a:ext cx="10644378" cy="4779962"/>
              </a:xfrm>
            </p:spPr>
            <p:txBody>
              <a:bodyPr>
                <a:normAutofit fontScale="85000" lnSpcReduction="20000"/>
              </a:bodyPr>
              <a:lstStyle/>
              <a:p>
                <a:r>
                  <a:rPr lang="en-US" sz="2400" dirty="0"/>
                  <a:t>DFS-VISIT(</a:t>
                </a:r>
                <a:r>
                  <a:rPr lang="en-US" sz="2400" dirty="0" err="1"/>
                  <a:t>G,u</a:t>
                </a:r>
                <a:r>
                  <a:rPr lang="en-US" sz="2400" dirty="0"/>
                  <a:t>) </a:t>
                </a:r>
              </a:p>
              <a:p>
                <a:r>
                  <a:rPr lang="en-US" sz="2400" dirty="0"/>
                  <a:t>time = time + 1  // white vertex u has just been discovered </a:t>
                </a:r>
              </a:p>
              <a:p>
                <a:r>
                  <a:rPr lang="en-US" sz="2400" dirty="0" err="1"/>
                  <a:t>u.d</a:t>
                </a:r>
                <a:r>
                  <a:rPr lang="en-US" sz="2400" dirty="0"/>
                  <a:t> = time </a:t>
                </a:r>
              </a:p>
              <a:p>
                <a:r>
                  <a:rPr lang="en-US" sz="2400" dirty="0"/>
                  <a:t> </a:t>
                </a:r>
                <a:r>
                  <a:rPr lang="en-US" sz="2400" dirty="0" err="1"/>
                  <a:t>u.color</a:t>
                </a:r>
                <a:r>
                  <a:rPr lang="en-US" sz="2400" dirty="0"/>
                  <a:t> = GRAY</a:t>
                </a:r>
              </a:p>
              <a:p>
                <a:r>
                  <a:rPr lang="en-US" sz="2400" dirty="0"/>
                  <a:t>for each v </a:t>
                </a:r>
                <a:r>
                  <a:rPr lang="az-Cyrl-AZ" sz="2400" b="1" dirty="0"/>
                  <a:t>є</a:t>
                </a:r>
                <a:r>
                  <a:rPr lang="en-US" sz="2400" dirty="0"/>
                  <a:t> </a:t>
                </a:r>
                <a:r>
                  <a:rPr lang="en-US" sz="2400" dirty="0" err="1"/>
                  <a:t>G.Adj</a:t>
                </a:r>
                <a:r>
                  <a:rPr lang="en-US" sz="2400" dirty="0"/>
                  <a:t>[u]      // explore edge (</a:t>
                </a:r>
                <a:r>
                  <a:rPr lang="en-US" sz="2400" dirty="0" err="1"/>
                  <a:t>u,v</a:t>
                </a:r>
                <a:r>
                  <a:rPr lang="en-US" sz="2400" dirty="0"/>
                  <a:t>)</a:t>
                </a:r>
              </a:p>
              <a:p>
                <a:r>
                  <a:rPr lang="en-US" sz="2400" dirty="0"/>
                  <a:t> 		if </a:t>
                </a:r>
                <a:r>
                  <a:rPr lang="en-US" sz="2400" dirty="0" err="1"/>
                  <a:t>v.color</a:t>
                </a:r>
                <a:r>
                  <a:rPr lang="en-US" sz="2400" dirty="0"/>
                  <a:t> == WHITE </a:t>
                </a:r>
              </a:p>
              <a:p>
                <a:r>
                  <a:rPr lang="en-US" sz="2400" dirty="0"/>
                  <a:t> 			 v. </a:t>
                </a:r>
                <a14:m>
                  <m:oMath xmlns:m="http://schemas.openxmlformats.org/officeDocument/2006/math">
                    <m:r>
                      <m:rPr>
                        <m:sty m:val="p"/>
                      </m:rPr>
                      <a:rPr lang="en-US" sz="2400">
                        <a:latin typeface="Cambria Math" panose="02040503050406030204" pitchFamily="18" charset="0"/>
                        <a:ea typeface="Cambria Math" panose="02040503050406030204" pitchFamily="18" charset="0"/>
                      </a:rPr>
                      <m:t>π</m:t>
                    </m:r>
                    <m:r>
                      <a:rPr lang="en-US" sz="2400" i="1">
                        <a:latin typeface="Cambria Math" panose="02040503050406030204" pitchFamily="18" charset="0"/>
                        <a:ea typeface="Cambria Math" panose="02040503050406030204" pitchFamily="18" charset="0"/>
                      </a:rPr>
                      <m:t> </m:t>
                    </m:r>
                  </m:oMath>
                </a14:m>
                <a:r>
                  <a:rPr lang="en-US" sz="2400" dirty="0"/>
                  <a:t>= u </a:t>
                </a:r>
              </a:p>
              <a:p>
                <a:r>
                  <a:rPr lang="en-US" sz="2400" dirty="0"/>
                  <a:t> 			 DFS-VISIT(</a:t>
                </a:r>
                <a:r>
                  <a:rPr lang="en-US" sz="2400" dirty="0" err="1"/>
                  <a:t>G,v</a:t>
                </a:r>
                <a:r>
                  <a:rPr lang="en-US" sz="2400" dirty="0"/>
                  <a:t>)</a:t>
                </a:r>
              </a:p>
              <a:p>
                <a:r>
                  <a:rPr lang="en-US" sz="2400" dirty="0" err="1"/>
                  <a:t>u.color</a:t>
                </a:r>
                <a:r>
                  <a:rPr lang="en-US" sz="2400" dirty="0"/>
                  <a:t> = BLACK     // blacken u; it is ﬁnished </a:t>
                </a:r>
              </a:p>
              <a:p>
                <a:r>
                  <a:rPr lang="en-US" sz="2400" dirty="0"/>
                  <a:t> time = time + 1</a:t>
                </a:r>
              </a:p>
              <a:p>
                <a:r>
                  <a:rPr lang="en-US" sz="2400" dirty="0" err="1"/>
                  <a:t>u.f</a:t>
                </a:r>
                <a:r>
                  <a:rPr lang="en-US" sz="2400" dirty="0"/>
                  <a:t> = time</a:t>
                </a:r>
              </a:p>
              <a:p>
                <a:endParaRPr lang="en-US" sz="2400" dirty="0"/>
              </a:p>
            </p:txBody>
          </p:sp>
        </mc:Choice>
        <mc:Fallback>
          <p:sp>
            <p:nvSpPr>
              <p:cNvPr id="3" name="Content Placeholder 2">
                <a:extLst>
                  <a:ext uri="{FF2B5EF4-FFF2-40B4-BE49-F238E27FC236}">
                    <a16:creationId xmlns:a16="http://schemas.microsoft.com/office/drawing/2014/main" id="{D65A4505-5AF1-4DCA-B79C-96A9D2DC6331}"/>
                  </a:ext>
                </a:extLst>
              </p:cNvPr>
              <p:cNvSpPr>
                <a:spLocks noGrp="1" noRot="1" noChangeAspect="1" noMove="1" noResize="1" noEditPoints="1" noAdjustHandles="1" noChangeArrowheads="1" noChangeShapeType="1" noTextEdit="1"/>
              </p:cNvSpPr>
              <p:nvPr>
                <p:ph idx="1"/>
              </p:nvPr>
            </p:nvSpPr>
            <p:spPr>
              <a:xfrm>
                <a:off x="137922" y="1905001"/>
                <a:ext cx="10644378" cy="4779962"/>
              </a:xfrm>
              <a:blipFill>
                <a:blip r:embed="rId2"/>
                <a:stretch>
                  <a:fillRect l="-229" t="-2296"/>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129240C-1657-44AF-B4F7-49C38AACBF8C}"/>
              </a:ext>
            </a:extLst>
          </p:cNvPr>
          <p:cNvSpPr/>
          <p:nvPr/>
        </p:nvSpPr>
        <p:spPr>
          <a:xfrm>
            <a:off x="0" y="0"/>
            <a:ext cx="11334750" cy="695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DEPTH FIRST SEARCH </a:t>
            </a:r>
          </a:p>
        </p:txBody>
      </p:sp>
    </p:spTree>
    <p:extLst>
      <p:ext uri="{BB962C8B-B14F-4D97-AF65-F5344CB8AC3E}">
        <p14:creationId xmlns:p14="http://schemas.microsoft.com/office/powerpoint/2010/main" val="112956887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24</TotalTime>
  <Words>806</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Cambria Math</vt:lpstr>
      <vt:lpstr>Century Gothic</vt:lpstr>
      <vt:lpstr>Century Schoolbook</vt:lpstr>
      <vt:lpstr>Wingdings 2</vt:lpstr>
      <vt:lpstr>View</vt:lpstr>
      <vt:lpstr>Breadth first search and depth first search  </vt:lpstr>
      <vt:lpstr>BREADTH FIRST SEARCH </vt:lpstr>
      <vt:lpstr>ALGORITHM :-</vt:lpstr>
      <vt:lpstr>ALGORITHM :-</vt:lpstr>
      <vt:lpstr>EXAMPLE :-</vt:lpstr>
      <vt:lpstr>TIME COMPLEXITY :-</vt:lpstr>
      <vt:lpstr>DEPTH FIRST SEARCH :-</vt:lpstr>
      <vt:lpstr>ALGORITHM :-</vt:lpstr>
      <vt:lpstr>ALGORITHM :-</vt:lpstr>
      <vt:lpstr>EXAMPLE :-</vt:lpstr>
      <vt:lpstr>TIME 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Breadth first search and depth first search  </dc:title>
  <dc:creator>dimpal kataniya</dc:creator>
  <cp:lastModifiedBy>dimpal kataniya</cp:lastModifiedBy>
  <cp:revision>4</cp:revision>
  <dcterms:created xsi:type="dcterms:W3CDTF">2020-04-26T18:49:44Z</dcterms:created>
  <dcterms:modified xsi:type="dcterms:W3CDTF">2020-04-26T19:14:22Z</dcterms:modified>
</cp:coreProperties>
</file>