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086F-85CE-40C2-BB47-2626E5D81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397" y="409574"/>
            <a:ext cx="9418320" cy="2447925"/>
          </a:xfrm>
        </p:spPr>
        <p:txBody>
          <a:bodyPr/>
          <a:lstStyle/>
          <a:p>
            <a:r>
              <a:rPr lang="en-US" dirty="0"/>
              <a:t>Elementary 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A029D-7CF1-40EA-834C-8E2A85476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190875"/>
            <a:ext cx="9418320" cy="3301365"/>
          </a:xfrm>
        </p:spPr>
        <p:txBody>
          <a:bodyPr>
            <a:normAutofit/>
          </a:bodyPr>
          <a:lstStyle/>
          <a:p>
            <a:r>
              <a:rPr lang="en-US" sz="2400" dirty="0"/>
              <a:t>SUBMITTED BY :- ABHINAV SINGH</a:t>
            </a:r>
          </a:p>
          <a:p>
            <a:r>
              <a:rPr lang="en-US" sz="2400" dirty="0"/>
              <a:t>ROLL NO. :- 1811210001</a:t>
            </a:r>
          </a:p>
          <a:p>
            <a:r>
              <a:rPr lang="en-US" sz="2400" dirty="0"/>
              <a:t>CSE 2</a:t>
            </a:r>
            <a:r>
              <a:rPr lang="en-US" sz="2400" baseline="30000" dirty="0"/>
              <a:t>ND</a:t>
            </a:r>
            <a:r>
              <a:rPr lang="en-US" sz="2400" dirty="0"/>
              <a:t> YEAR(GROUP-1)</a:t>
            </a:r>
          </a:p>
        </p:txBody>
      </p:sp>
    </p:spTree>
    <p:extLst>
      <p:ext uri="{BB962C8B-B14F-4D97-AF65-F5344CB8AC3E}">
        <p14:creationId xmlns:p14="http://schemas.microsoft.com/office/powerpoint/2010/main" val="284466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CA37-FCFC-4781-AB61-A8B16E9E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2" y="632460"/>
            <a:ext cx="9692640" cy="1325562"/>
          </a:xfrm>
        </p:spPr>
        <p:txBody>
          <a:bodyPr/>
          <a:lstStyle/>
          <a:p>
            <a:r>
              <a:rPr lang="en-US" dirty="0"/>
              <a:t>GRAPH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918C-59FB-49FF-8059-498594A1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028825"/>
            <a:ext cx="10448925" cy="4667250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0AD0D9"/>
              </a:buClr>
              <a:buSzPct val="9400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 is a data structure that consists of a set of nodes (vertices) and a set of edges.</a:t>
            </a:r>
          </a:p>
          <a:p>
            <a:pPr marL="0" indent="0">
              <a:spcBef>
                <a:spcPts val="1950"/>
              </a:spcBef>
              <a:buClr>
                <a:srgbClr val="0AD0D9"/>
              </a:buClr>
              <a:buSzPct val="9400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set of edges describes relationships among the vertices .</a:t>
            </a:r>
          </a:p>
          <a:p>
            <a:pPr marL="0" indent="0">
              <a:spcBef>
                <a:spcPts val="1938"/>
              </a:spcBef>
              <a:buClr>
                <a:srgbClr val="0AD0D9"/>
              </a:buClr>
              <a:buSzPct val="9400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defined as follows:	</a:t>
            </a:r>
            <a:r>
              <a:rPr lang="en-US" sz="3600" dirty="0">
                <a:cs typeface="Times New Roman" pitchFamily="18" charset="0"/>
              </a:rPr>
              <a:t>G = (V, E)</a:t>
            </a:r>
          </a:p>
          <a:p>
            <a:pPr marL="0" indent="0">
              <a:spcBef>
                <a:spcPts val="1938"/>
              </a:spcBef>
              <a:buClr>
                <a:srgbClr val="0AD0D9"/>
              </a:buClr>
              <a:buSzPct val="94000"/>
              <a:buNone/>
            </a:pP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where</a:t>
            </a:r>
          </a:p>
          <a:p>
            <a:pPr marL="469900" lvl="1" indent="0">
              <a:spcBef>
                <a:spcPts val="1938"/>
              </a:spcBef>
              <a:buClr>
                <a:srgbClr val="0AD0D9"/>
              </a:buClr>
              <a:buSzPct val="9400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V(G):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finite, nonempty set of vertices</a:t>
            </a:r>
          </a:p>
          <a:p>
            <a:pPr marL="469900" lvl="1" indent="0">
              <a:spcBef>
                <a:spcPts val="1938"/>
              </a:spcBef>
              <a:buClr>
                <a:srgbClr val="0AD0D9"/>
              </a:buClr>
              <a:buSzPct val="9400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E(G):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set of edges (pairs of vertices)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127B0-1761-4402-8ADB-497DCAAE02EF}"/>
              </a:ext>
            </a:extLst>
          </p:cNvPr>
          <p:cNvSpPr/>
          <p:nvPr/>
        </p:nvSpPr>
        <p:spPr>
          <a:xfrm>
            <a:off x="0" y="0"/>
            <a:ext cx="112966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</a:t>
            </a:r>
          </a:p>
        </p:txBody>
      </p:sp>
    </p:spTree>
    <p:extLst>
      <p:ext uri="{BB962C8B-B14F-4D97-AF65-F5344CB8AC3E}">
        <p14:creationId xmlns:p14="http://schemas.microsoft.com/office/powerpoint/2010/main" val="245371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09C0-BAE1-4B80-8FEA-966F7123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1510"/>
            <a:ext cx="9692640" cy="1325562"/>
          </a:xfrm>
        </p:spPr>
        <p:txBody>
          <a:bodyPr/>
          <a:lstStyle/>
          <a:p>
            <a:r>
              <a:rPr lang="en-US" dirty="0"/>
              <a:t>REPRESENTATION OF GRAPH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7BFB-58EF-4D69-AE36-60A33656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7" y="2400300"/>
            <a:ext cx="10758678" cy="4457700"/>
          </a:xfrm>
        </p:spPr>
        <p:txBody>
          <a:bodyPr>
            <a:normAutofit/>
          </a:bodyPr>
          <a:lstStyle/>
          <a:p>
            <a:r>
              <a:rPr lang="en-US" sz="2400" dirty="0"/>
              <a:t>We have two standard ways to represent a graph G = (V,E) as a collection of adjacency lists or as an adjacency matrix. </a:t>
            </a:r>
          </a:p>
          <a:p>
            <a:r>
              <a:rPr lang="en-US" sz="2400" dirty="0"/>
              <a:t>Either way applies to both directed and undirected graphs.</a:t>
            </a:r>
          </a:p>
          <a:p>
            <a:r>
              <a:rPr lang="en-US" sz="2400" dirty="0"/>
              <a:t>We use adjacency matrix representation for dense graphs and adjacency list representation for sparse graph.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74279-6215-40FF-9BF5-EE062BDFD2CB}"/>
              </a:ext>
            </a:extLst>
          </p:cNvPr>
          <p:cNvSpPr/>
          <p:nvPr/>
        </p:nvSpPr>
        <p:spPr>
          <a:xfrm>
            <a:off x="0" y="0"/>
            <a:ext cx="112966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– REPRESENTATION OF GRAPH </a:t>
            </a:r>
          </a:p>
        </p:txBody>
      </p:sp>
    </p:spTree>
    <p:extLst>
      <p:ext uri="{BB962C8B-B14F-4D97-AF65-F5344CB8AC3E}">
        <p14:creationId xmlns:p14="http://schemas.microsoft.com/office/powerpoint/2010/main" val="354789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CC60-7F91-4F41-B98F-31E6FD1F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7" y="537210"/>
            <a:ext cx="9692640" cy="132556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Adjacency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matrix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representation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5C14-03F7-4A08-9EDA-0AB12833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2" y="2238376"/>
            <a:ext cx="10796778" cy="4438650"/>
          </a:xfrm>
        </p:spPr>
        <p:txBody>
          <a:bodyPr/>
          <a:lstStyle/>
          <a:p>
            <a:r>
              <a:rPr lang="en-US" dirty="0"/>
              <a:t>EXAMPLE - 1 :-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– 2 :-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6D565-1547-4B2B-9673-97FCB70138FD}"/>
              </a:ext>
            </a:extLst>
          </p:cNvPr>
          <p:cNvSpPr/>
          <p:nvPr/>
        </p:nvSpPr>
        <p:spPr>
          <a:xfrm>
            <a:off x="0" y="0"/>
            <a:ext cx="112966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– REPRESENTATION OF GRAPH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5DD03-ABD1-484C-9B52-C4646AC2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652712"/>
            <a:ext cx="2381250" cy="1625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6E59A-388F-4341-B8F4-5D102B06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2605087"/>
            <a:ext cx="2209800" cy="1645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BE178-435B-4F66-AB2E-07CA3F37D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24" y="5033962"/>
            <a:ext cx="1933575" cy="1544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87414-38FD-45FA-BA8E-AAC391692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7" y="5110162"/>
            <a:ext cx="2140222" cy="1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4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6FB1-30A6-4C76-A494-518D10D9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" y="1038224"/>
            <a:ext cx="9692640" cy="938847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2. Adjacency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97EA-4131-4A81-9190-797B293B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46" y="2333625"/>
            <a:ext cx="10577703" cy="4362450"/>
          </a:xfrm>
        </p:spPr>
        <p:txBody>
          <a:bodyPr/>
          <a:lstStyle/>
          <a:p>
            <a:r>
              <a:rPr lang="en-US" dirty="0"/>
              <a:t>EXAMPLE - 1 :-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– 2 :-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BB498-D3D0-44BB-9904-C4943560E218}"/>
              </a:ext>
            </a:extLst>
          </p:cNvPr>
          <p:cNvSpPr/>
          <p:nvPr/>
        </p:nvSpPr>
        <p:spPr>
          <a:xfrm>
            <a:off x="0" y="0"/>
            <a:ext cx="112966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– REPRESENTATION OF GRAPH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E9A0B-43FC-44E5-BD9D-DCFAEF79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5110162"/>
            <a:ext cx="2140222" cy="1309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544EB4-5FE7-44C1-95A7-8FAFD406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852737"/>
            <a:ext cx="2381250" cy="16259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A1D7E-CDE8-4E7B-97C1-CC6D447C4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49" y="2933700"/>
            <a:ext cx="2714625" cy="13904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264240-69BD-4BE8-9F18-F18517FEA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575" y="4828370"/>
            <a:ext cx="2114550" cy="179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2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860F-4707-48A0-9849-F343279C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399"/>
            <a:ext cx="9692640" cy="48164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 Directed graph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2234-7A3C-4617-8FC8-237A177F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38301"/>
            <a:ext cx="10791825" cy="5219699"/>
          </a:xfrm>
        </p:spPr>
        <p:txBody>
          <a:bodyPr/>
          <a:lstStyle/>
          <a:p>
            <a:pPr marL="12700" indent="0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None/>
              <a:tabLst>
                <a:tab pos="287020" algn="l"/>
              </a:tabLst>
              <a:defRPr/>
            </a:pPr>
            <a:r>
              <a:rPr lang="en-US" sz="2400" dirty="0">
                <a:latin typeface="Times New Roman"/>
                <a:cs typeface="Times New Roman"/>
              </a:rPr>
              <a:t>It will contain di</a:t>
            </a:r>
            <a:r>
              <a:rPr lang="en-US" sz="2400" spc="5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ed</a:t>
            </a:r>
            <a:r>
              <a:rPr lang="en-US" sz="2400" spc="5" dirty="0">
                <a:latin typeface="Times New Roman"/>
                <a:cs typeface="Times New Roman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es (has an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</a:t>
            </a:r>
            <a:r>
              <a:rPr lang="en-US" sz="2400" spc="5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5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ation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spc="5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  <a:r>
              <a:rPr lang="en-US" sz="2400" spc="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w head)) .</a:t>
            </a:r>
          </a:p>
          <a:p>
            <a:pPr marL="12700" indent="0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None/>
              <a:tabLst>
                <a:tab pos="287020" algn="l"/>
              </a:tabLst>
              <a:defRPr/>
            </a:pPr>
            <a:r>
              <a:rPr lang="en-US" sz="2400" dirty="0">
                <a:latin typeface="Times New Roman"/>
                <a:cs typeface="Times New Roman"/>
              </a:rPr>
              <a:t>and all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edges are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</a:t>
            </a:r>
            <a:r>
              <a:rPr lang="en-US" sz="2400" spc="5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ec</a:t>
            </a:r>
            <a:r>
              <a:rPr lang="en-US" sz="2400" spc="5" dirty="0">
                <a:latin typeface="Times New Roman"/>
                <a:cs typeface="Times New Roman"/>
              </a:rPr>
              <a:t>t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d.</a:t>
            </a:r>
            <a:endParaRPr lang="en-US" sz="2400" dirty="0">
              <a:solidFill>
                <a:srgbClr val="D60092"/>
              </a:solidFill>
              <a:latin typeface="Times New Roman"/>
              <a:cs typeface="Times New Roman"/>
            </a:endParaRPr>
          </a:p>
          <a:p>
            <a:pPr marL="12700" indent="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None/>
              <a:tabLst>
                <a:tab pos="287020" algn="l"/>
              </a:tabLst>
              <a:defRPr/>
            </a:pPr>
            <a:endParaRPr lang="en-US" dirty="0">
              <a:solidFill>
                <a:srgbClr val="D60092"/>
              </a:solidFill>
              <a:latin typeface="Times New Roman"/>
              <a:cs typeface="Times New Roman"/>
            </a:endParaRPr>
          </a:p>
          <a:p>
            <a:pPr marL="12700" indent="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None/>
              <a:tabLst>
                <a:tab pos="287020" algn="l"/>
              </a:tabLst>
              <a:defRPr/>
            </a:pPr>
            <a:endParaRPr lang="en-US" dirty="0">
              <a:solidFill>
                <a:srgbClr val="D60092"/>
              </a:solidFill>
              <a:latin typeface="Times New Roman"/>
              <a:cs typeface="Times New Roman"/>
            </a:endParaRPr>
          </a:p>
          <a:p>
            <a:pPr marL="12700" indent="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None/>
              <a:tabLst>
                <a:tab pos="287020" algn="l"/>
              </a:tabLst>
              <a:defRPr/>
            </a:pPr>
            <a:r>
              <a:rPr lang="en-US" sz="2800" dirty="0"/>
              <a:t>2. Undirected graph :-</a:t>
            </a:r>
          </a:p>
          <a:p>
            <a:pPr marL="12700" indent="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None/>
              <a:tabLst>
                <a:tab pos="287020" algn="l"/>
              </a:tabLst>
              <a:defRPr/>
            </a:pPr>
            <a:endParaRPr lang="en-US" sz="2800" dirty="0"/>
          </a:p>
          <a:p>
            <a:pPr marL="12700" indent="0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None/>
              <a:tabLst>
                <a:tab pos="287020" algn="l"/>
              </a:tabLst>
              <a:defRPr/>
            </a:pPr>
            <a:r>
              <a:rPr lang="en-US" sz="2800" dirty="0">
                <a:latin typeface="Times New Roman"/>
                <a:cs typeface="Times New Roman"/>
              </a:rPr>
              <a:t>It will contain undi</a:t>
            </a:r>
            <a:r>
              <a:rPr lang="en-US" sz="2800" spc="5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5" dirty="0">
                <a:latin typeface="Times New Roman"/>
                <a:cs typeface="Times New Roman"/>
              </a:rPr>
              <a:t>c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5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d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ed</a:t>
            </a:r>
            <a:r>
              <a:rPr lang="en-US" sz="2800" spc="5" dirty="0">
                <a:latin typeface="Times New Roman"/>
                <a:cs typeface="Times New Roman"/>
              </a:rPr>
              <a:t>g</a:t>
            </a:r>
            <a:r>
              <a:rPr lang="en-US" sz="2800" dirty="0">
                <a:latin typeface="Times New Roman"/>
                <a:cs typeface="Times New Roman"/>
              </a:rPr>
              <a:t>es (has no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</a:t>
            </a:r>
            <a:r>
              <a:rPr lang="en-US" sz="2800" spc="5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spc="5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n</a:t>
            </a:r>
            <a:r>
              <a:rPr lang="en-US" sz="2800" spc="5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ation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dirty="0">
                <a:latin typeface="Times New Roman"/>
                <a:cs typeface="Times New Roman"/>
              </a:rPr>
              <a:t>as</a:t>
            </a:r>
            <a:r>
              <a:rPr lang="en-US" sz="2800" spc="5" dirty="0">
                <a:latin typeface="Times New Roman"/>
                <a:cs typeface="Times New Roman"/>
              </a:rPr>
              <a:t> no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5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r</a:t>
            </a:r>
            <a:r>
              <a:rPr lang="en-US" sz="2800" spc="5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w head)) .</a:t>
            </a:r>
          </a:p>
          <a:p>
            <a:pPr marL="12700" indent="0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None/>
              <a:tabLst>
                <a:tab pos="287020" algn="l"/>
              </a:tabLst>
              <a:defRPr/>
            </a:pPr>
            <a:r>
              <a:rPr lang="en-US" sz="2800" dirty="0">
                <a:latin typeface="Times New Roman"/>
                <a:cs typeface="Times New Roman"/>
              </a:rPr>
              <a:t>and all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edges are</a:t>
            </a:r>
            <a:r>
              <a:rPr lang="en-US" sz="2800" spc="-10" dirty="0">
                <a:latin typeface="Times New Roman"/>
                <a:cs typeface="Times New Roman"/>
              </a:rPr>
              <a:t> un</a:t>
            </a:r>
            <a:r>
              <a:rPr lang="en-US" sz="2800" dirty="0">
                <a:latin typeface="Times New Roman"/>
                <a:cs typeface="Times New Roman"/>
              </a:rPr>
              <a:t>di</a:t>
            </a:r>
            <a:r>
              <a:rPr lang="en-US" sz="2800" spc="5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ec</a:t>
            </a:r>
            <a:r>
              <a:rPr lang="en-US" sz="2800" spc="5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d.</a:t>
            </a:r>
            <a:endParaRPr lang="en-US" sz="2800" dirty="0">
              <a:solidFill>
                <a:srgbClr val="D60092"/>
              </a:solidFill>
              <a:latin typeface="Times New Roman"/>
              <a:cs typeface="Times New Roman"/>
            </a:endParaRPr>
          </a:p>
          <a:p>
            <a:pPr marL="12700" indent="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None/>
              <a:tabLst>
                <a:tab pos="287020" algn="l"/>
              </a:tabLst>
              <a:defRPr/>
            </a:pPr>
            <a:endParaRPr lang="en-US" sz="2800" dirty="0">
              <a:solidFill>
                <a:srgbClr val="D60092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CA6B7-2314-4D84-9E8D-B8E0922AC21F}"/>
              </a:ext>
            </a:extLst>
          </p:cNvPr>
          <p:cNvSpPr/>
          <p:nvPr/>
        </p:nvSpPr>
        <p:spPr>
          <a:xfrm>
            <a:off x="0" y="0"/>
            <a:ext cx="112966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GRAPH – 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Directe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lang="en-US" sz="24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lang="en-US" sz="24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ndirected</a:t>
            </a:r>
            <a:r>
              <a:rPr lang="en-US" sz="2400" spc="-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Graphs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6703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98AC-C87E-4338-9387-FBAE635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2" y="937260"/>
            <a:ext cx="9692640" cy="1325562"/>
          </a:xfrm>
        </p:spPr>
        <p:txBody>
          <a:bodyPr/>
          <a:lstStyle/>
          <a:p>
            <a:r>
              <a:rPr lang="en-US" dirty="0"/>
              <a:t>Weighted graph 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B94C-E84E-4B56-8B1F-ECFA8B48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" y="2409825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A  graph 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spc="-2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  each  edge 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US" sz="24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value  known  as  its  weight</a:t>
            </a:r>
          </a:p>
          <a:p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Example :-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D0ED1-012C-48CF-AF49-22700766A090}"/>
              </a:ext>
            </a:extLst>
          </p:cNvPr>
          <p:cNvSpPr/>
          <p:nvPr/>
        </p:nvSpPr>
        <p:spPr>
          <a:xfrm>
            <a:off x="0" y="0"/>
            <a:ext cx="112966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GRAPH – weighted graph</a:t>
            </a: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AB4DF-A3BE-41B5-A3D3-9FF6DAE7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4" y="4024312"/>
            <a:ext cx="4330801" cy="19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642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45</TotalTime>
  <Words>276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Wingdings 2</vt:lpstr>
      <vt:lpstr>View</vt:lpstr>
      <vt:lpstr>Elementary Graph Algorithms</vt:lpstr>
      <vt:lpstr>GRAPH :-</vt:lpstr>
      <vt:lpstr>REPRESENTATION OF GRAPH :-</vt:lpstr>
      <vt:lpstr>1. Adjacency matrix representation </vt:lpstr>
      <vt:lpstr>2. Adjacency lists representation</vt:lpstr>
      <vt:lpstr>1. Directed graph :-</vt:lpstr>
      <vt:lpstr>Weighted graph :-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Graph Algorithms</dc:title>
  <dc:creator>dimpal kataniya</dc:creator>
  <cp:lastModifiedBy>dimpal kataniya</cp:lastModifiedBy>
  <cp:revision>5</cp:revision>
  <dcterms:created xsi:type="dcterms:W3CDTF">2020-04-26T18:03:17Z</dcterms:created>
  <dcterms:modified xsi:type="dcterms:W3CDTF">2020-04-26T18:49:00Z</dcterms:modified>
</cp:coreProperties>
</file>