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EE38-F682-4214-956B-8236A3833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297" y="628650"/>
            <a:ext cx="10720578" cy="2590800"/>
          </a:xfrm>
        </p:spPr>
        <p:txBody>
          <a:bodyPr/>
          <a:lstStyle/>
          <a:p>
            <a:r>
              <a:rPr lang="en-IN" dirty="0"/>
              <a:t>MINIMUM SPANNING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918F7-027C-4CAB-85DE-2D964F3E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95775"/>
            <a:ext cx="9418320" cy="2196465"/>
          </a:xfrm>
        </p:spPr>
        <p:txBody>
          <a:bodyPr/>
          <a:lstStyle/>
          <a:p>
            <a:r>
              <a:rPr lang="en-US" dirty="0"/>
              <a:t>SUBMITTED BY :- ABHINAV SINGH </a:t>
            </a:r>
          </a:p>
          <a:p>
            <a:r>
              <a:rPr lang="en-US" dirty="0"/>
              <a:t>ROLL NO. :- 181210001</a:t>
            </a:r>
          </a:p>
          <a:p>
            <a:r>
              <a:rPr lang="en-US" dirty="0"/>
              <a:t>CSE 2</a:t>
            </a:r>
            <a:r>
              <a:rPr lang="en-US" baseline="30000" dirty="0"/>
              <a:t>ND</a:t>
            </a:r>
            <a:r>
              <a:rPr lang="en-US" dirty="0"/>
              <a:t> YEAR(GROUP – 1)</a:t>
            </a:r>
          </a:p>
        </p:txBody>
      </p:sp>
    </p:spTree>
    <p:extLst>
      <p:ext uri="{BB962C8B-B14F-4D97-AF65-F5344CB8AC3E}">
        <p14:creationId xmlns:p14="http://schemas.microsoft.com/office/powerpoint/2010/main" val="65174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B68F-D1B8-4AED-B60B-09DD0876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460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46F4-517D-400D-B5AE-F272B2ED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6" y="2276475"/>
            <a:ext cx="10425303" cy="4581525"/>
          </a:xfrm>
        </p:spPr>
        <p:txBody>
          <a:bodyPr/>
          <a:lstStyle/>
          <a:p>
            <a:r>
              <a:rPr lang="en-US" b="1" dirty="0"/>
              <a:t>MST-KRUSKAL(</a:t>
            </a:r>
            <a:r>
              <a:rPr lang="en-US" b="1" dirty="0" err="1"/>
              <a:t>G,w</a:t>
            </a:r>
            <a:r>
              <a:rPr lang="en-US" b="1" dirty="0"/>
              <a:t>)</a:t>
            </a:r>
          </a:p>
          <a:p>
            <a:r>
              <a:rPr lang="en-US" b="1" dirty="0"/>
              <a:t>A 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for each vertex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M AKE-SET(v)</a:t>
            </a:r>
          </a:p>
          <a:p>
            <a:r>
              <a:rPr lang="en-US" b="1" dirty="0"/>
              <a:t> sort the edges of G.E into nondecreasing order by weight w </a:t>
            </a:r>
          </a:p>
          <a:p>
            <a:r>
              <a:rPr lang="en-US" b="1" dirty="0"/>
              <a:t> for each edge (</a:t>
            </a:r>
            <a:r>
              <a:rPr lang="en-US" b="1" dirty="0" err="1"/>
              <a:t>u,v</a:t>
            </a:r>
            <a:r>
              <a:rPr lang="en-US" b="1" dirty="0"/>
              <a:t>)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G.E, taken in nondecreasing order by weight</a:t>
            </a:r>
          </a:p>
          <a:p>
            <a:r>
              <a:rPr lang="en-US" b="1" dirty="0"/>
              <a:t> 		 if FIND-SET(u) != FIND-SET(v)</a:t>
            </a:r>
          </a:p>
          <a:p>
            <a:r>
              <a:rPr lang="en-US" b="1" dirty="0"/>
              <a:t>  			A = A U {(</a:t>
            </a:r>
            <a:r>
              <a:rPr lang="en-US" b="1" dirty="0" err="1"/>
              <a:t>u,v</a:t>
            </a:r>
            <a:r>
              <a:rPr lang="en-US" b="1" dirty="0"/>
              <a:t>)}</a:t>
            </a:r>
          </a:p>
          <a:p>
            <a:r>
              <a:rPr lang="en-US" b="1" dirty="0"/>
              <a:t>         		UNION(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  <a:p>
            <a:r>
              <a:rPr lang="en-US" b="1" dirty="0"/>
              <a:t> return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CE2DC-EB0E-4CF7-8EBD-1053D106A691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06FE-7FFD-4F46-90B3-81B43D51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985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C2A82-9E6D-483B-AC3C-1B65220CEC90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ABA147B-C7D1-4F84-BD06-5167E9A01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522" y="1060047"/>
            <a:ext cx="6693228" cy="54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14F-B5BE-43FC-B4AC-E529B1F4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861060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FAA0-81C4-4087-B85C-69372DF3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" y="2533650"/>
            <a:ext cx="10644378" cy="4256087"/>
          </a:xfrm>
        </p:spPr>
        <p:txBody>
          <a:bodyPr>
            <a:normAutofit/>
          </a:bodyPr>
          <a:lstStyle/>
          <a:p>
            <a:r>
              <a:rPr lang="en-US" sz="2400" dirty="0"/>
              <a:t>In Kruskal’s algorithm, most time consuming operation is sorting because the total complexity of the Disjoint-Set operations will be O(</a:t>
            </a:r>
            <a:r>
              <a:rPr lang="en-US" sz="2400" dirty="0" err="1"/>
              <a:t>ElogV</a:t>
            </a:r>
            <a:r>
              <a:rPr lang="en-US" sz="2400" dirty="0"/>
              <a:t>).</a:t>
            </a:r>
          </a:p>
          <a:p>
            <a:r>
              <a:rPr lang="en-US" sz="2400" dirty="0"/>
              <a:t> which is the overall Time Complexity of the algorithm.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B4ED2-76DE-4DB4-A1AD-0426D65E2DB7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E1B-70B9-4FED-A806-FFFF3DC2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3459"/>
            <a:ext cx="9692640" cy="701041"/>
          </a:xfrm>
        </p:spPr>
        <p:txBody>
          <a:bodyPr/>
          <a:lstStyle/>
          <a:p>
            <a:r>
              <a:rPr lang="en-IN" dirty="0"/>
              <a:t>SPANNING TREE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0C0A-5160-4B2B-BA12-46760A30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19325"/>
            <a:ext cx="11229975" cy="463867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 spanning tree of a graph is a subgraph that consists of minimum number of edges so that it can connect all nodes(vertices) of graph.</a:t>
            </a:r>
          </a:p>
          <a:p>
            <a:pPr marL="0" indent="0">
              <a:buNone/>
            </a:pPr>
            <a:r>
              <a:rPr lang="en-IN" sz="2400" dirty="0"/>
              <a:t>Here |E| = |V|-1.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7F3F5-F61C-475A-8889-B7B7902DD61F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SPANNING TREE</a:t>
            </a:r>
            <a:endParaRPr lang="en-US" dirty="0"/>
          </a:p>
        </p:txBody>
      </p:sp>
      <p:pic>
        <p:nvPicPr>
          <p:cNvPr id="5" name="Picture 2" descr="Minimum Spanning Tree Tutorial: Prim's and Kruskal's Algorithms">
            <a:extLst>
              <a:ext uri="{FF2B5EF4-FFF2-40B4-BE49-F238E27FC236}">
                <a16:creationId xmlns:a16="http://schemas.microsoft.com/office/drawing/2014/main" id="{6B2EA68B-451A-4458-8B13-91567F19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148104"/>
            <a:ext cx="5958747" cy="37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7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AAA9-7F36-48DF-9791-780B39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956310"/>
            <a:ext cx="9692640" cy="1325562"/>
          </a:xfrm>
        </p:spPr>
        <p:txBody>
          <a:bodyPr/>
          <a:lstStyle/>
          <a:p>
            <a:r>
              <a:rPr lang="en-IN" dirty="0"/>
              <a:t>MINIMUM SPANNING TREE 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9B51-A2E8-4E1C-ADC8-3A60B7DA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5" y="2009775"/>
            <a:ext cx="11082529" cy="473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a weighted graph we can get a number of different weights spanning trees. </a:t>
            </a:r>
          </a:p>
          <a:p>
            <a:pPr marL="0" indent="0">
              <a:buNone/>
            </a:pPr>
            <a:r>
              <a:rPr lang="en-IN" sz="2400" dirty="0"/>
              <a:t>The spanning tree with minimum cost is called </a:t>
            </a:r>
            <a:r>
              <a:rPr lang="en-IN" sz="2400" b="1" i="1" dirty="0"/>
              <a:t>minimum spanning tree.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EF0AD-2098-4D7C-B138-AF8CE8CF6342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</a:t>
            </a:r>
            <a:endParaRPr lang="en-US" dirty="0"/>
          </a:p>
        </p:txBody>
      </p:sp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A23DBC97-BA97-4841-804E-7DE4D84C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679348"/>
            <a:ext cx="6429374" cy="28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9DD5-724A-45B0-AFAB-468363AC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937260"/>
            <a:ext cx="11139678" cy="12153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TO FIND MINIMUM SPANNING TREE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89F9-4925-4B35-89DC-E6D203FE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7" y="2409825"/>
            <a:ext cx="8595360" cy="4351337"/>
          </a:xfrm>
        </p:spPr>
        <p:txBody>
          <a:bodyPr/>
          <a:lstStyle/>
          <a:p>
            <a:r>
              <a:rPr lang="en-IN" sz="2400" dirty="0"/>
              <a:t>Minimum spanning tree can be achieved through two processes :</a:t>
            </a:r>
          </a:p>
          <a:p>
            <a:r>
              <a:rPr lang="en-IN" sz="2400" dirty="0"/>
              <a:t>1 - </a:t>
            </a:r>
            <a:r>
              <a:rPr lang="en-IN" dirty="0"/>
              <a:t>BRUTE-FORCE</a:t>
            </a:r>
          </a:p>
          <a:p>
            <a:r>
              <a:rPr lang="en-IN" dirty="0"/>
              <a:t>2 - GREEDY-ALGORITHM :- </a:t>
            </a:r>
            <a:r>
              <a:rPr lang="en-IN" dirty="0" err="1"/>
              <a:t>i</a:t>
            </a:r>
            <a:r>
              <a:rPr lang="en-IN" dirty="0"/>
              <a:t>) PRIM’S ALGORITHM</a:t>
            </a:r>
          </a:p>
          <a:p>
            <a:r>
              <a:rPr lang="en-IN" dirty="0"/>
              <a:t>                                                 ii) KRUSKAL’S ALGORITHM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FCCD5-ED22-4A66-9E61-A19597DCE52F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034-EB6C-447C-805F-266F4D6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974"/>
            <a:ext cx="9692640" cy="729297"/>
          </a:xfrm>
        </p:spPr>
        <p:txBody>
          <a:bodyPr/>
          <a:lstStyle/>
          <a:p>
            <a:r>
              <a:rPr lang="en-US" dirty="0"/>
              <a:t>PRIM’S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B3DE-6C80-46A4-9323-B3686F5B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9801"/>
            <a:ext cx="11239500" cy="40766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idea is to maintain two sets of vertices. The first set contains the vertices already included in the MST, the other set contains the vertices not yet included.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At every step, it considers all the edges that connect the two sets, and picks the minimum weight edge from these edges.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After picking the edge, it moves the other endpoint of the edge to the set containing MST.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0FF82-1068-419C-81ED-2FB7389570CC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A5EC-A32F-4105-B787-5F9C32D3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552449"/>
            <a:ext cx="9692640" cy="957897"/>
          </a:xfrm>
        </p:spPr>
        <p:txBody>
          <a:bodyPr/>
          <a:lstStyle/>
          <a:p>
            <a:r>
              <a:rPr lang="en-US" dirty="0"/>
              <a:t>ALGORITHM:-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9353-6F70-4CA6-9777-D345F671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6" y="1762125"/>
            <a:ext cx="11015853" cy="50180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MST-PRIM(</a:t>
            </a:r>
            <a:r>
              <a:rPr lang="en-US" b="1" dirty="0" err="1"/>
              <a:t>G,w,r</a:t>
            </a:r>
            <a:r>
              <a:rPr lang="en-US" b="1" dirty="0"/>
              <a:t>)</a:t>
            </a:r>
          </a:p>
          <a:p>
            <a:r>
              <a:rPr lang="en-US" b="1" dirty="0"/>
              <a:t> for each u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G.V </a:t>
            </a:r>
          </a:p>
          <a:p>
            <a:r>
              <a:rPr lang="en-US" b="1" dirty="0"/>
              <a:t> 		</a:t>
            </a:r>
            <a:r>
              <a:rPr lang="en-US" b="1" dirty="0" err="1"/>
              <a:t>u.key</a:t>
            </a:r>
            <a:r>
              <a:rPr lang="en-US" b="1" dirty="0"/>
              <a:t> = ∞</a:t>
            </a:r>
          </a:p>
          <a:p>
            <a:r>
              <a:rPr lang="en-US" b="1" dirty="0"/>
              <a:t> 	       u.</a:t>
            </a:r>
            <a:r>
              <a:rPr lang="el-GR" b="1" dirty="0"/>
              <a:t>π</a:t>
            </a:r>
            <a:r>
              <a:rPr lang="en-US" b="1" dirty="0"/>
              <a:t> = NIL </a:t>
            </a:r>
          </a:p>
          <a:p>
            <a:r>
              <a:rPr lang="en-US" b="1" dirty="0"/>
              <a:t> </a:t>
            </a:r>
            <a:r>
              <a:rPr lang="en-US" b="1" dirty="0" err="1"/>
              <a:t>r.key</a:t>
            </a:r>
            <a:r>
              <a:rPr lang="en-US" b="1" dirty="0"/>
              <a:t> = 0 </a:t>
            </a:r>
          </a:p>
          <a:p>
            <a:r>
              <a:rPr lang="en-US" b="1" dirty="0"/>
              <a:t>Q = G.V </a:t>
            </a:r>
          </a:p>
          <a:p>
            <a:r>
              <a:rPr lang="en-US" b="1" dirty="0"/>
              <a:t> while Q != </a:t>
            </a:r>
            <a:r>
              <a:rPr lang="en-US" b="1" dirty="0">
                <a:latin typeface="Century Gothic" panose="020B0502020202020204" pitchFamily="34" charset="0"/>
              </a:rPr>
              <a:t></a:t>
            </a:r>
            <a:r>
              <a:rPr lang="en-US" b="1" dirty="0"/>
              <a:t>; </a:t>
            </a:r>
          </a:p>
          <a:p>
            <a:r>
              <a:rPr lang="en-US" b="1" dirty="0"/>
              <a:t> 		u = EXTRACT-MIN(Q) </a:t>
            </a:r>
          </a:p>
          <a:p>
            <a:r>
              <a:rPr lang="en-US" b="1" dirty="0"/>
              <a:t> 		for each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</a:t>
            </a:r>
            <a:r>
              <a:rPr lang="en-US" b="1" dirty="0" err="1"/>
              <a:t>G.Adj</a:t>
            </a:r>
            <a:r>
              <a:rPr lang="en-US" b="1" dirty="0"/>
              <a:t>[u]</a:t>
            </a:r>
          </a:p>
          <a:p>
            <a:r>
              <a:rPr lang="en-US" b="1" dirty="0"/>
              <a:t> 		 	if v </a:t>
            </a:r>
            <a:r>
              <a:rPr lang="az-Cyrl-AZ" b="1" dirty="0">
                <a:latin typeface="Century Gothic" panose="020B0502020202020204" pitchFamily="34" charset="0"/>
              </a:rPr>
              <a:t>є</a:t>
            </a:r>
            <a:r>
              <a:rPr lang="en-US" b="1" dirty="0"/>
              <a:t> Q and w(</a:t>
            </a:r>
            <a:r>
              <a:rPr lang="en-US" b="1" dirty="0" err="1"/>
              <a:t>u,v</a:t>
            </a:r>
            <a:r>
              <a:rPr lang="en-US" b="1" dirty="0"/>
              <a:t>)&lt; </a:t>
            </a:r>
            <a:r>
              <a:rPr lang="en-US" b="1" dirty="0" err="1"/>
              <a:t>v.key</a:t>
            </a:r>
            <a:endParaRPr lang="en-US" b="1" dirty="0"/>
          </a:p>
          <a:p>
            <a:r>
              <a:rPr lang="en-US" b="1" dirty="0"/>
              <a:t> 				v.</a:t>
            </a:r>
            <a:r>
              <a:rPr lang="el-GR" b="1" dirty="0"/>
              <a:t> π</a:t>
            </a:r>
            <a:r>
              <a:rPr lang="en-US" b="1" dirty="0"/>
              <a:t> = u</a:t>
            </a:r>
          </a:p>
          <a:p>
            <a:r>
              <a:rPr lang="en-US" b="1" dirty="0"/>
              <a:t> 				</a:t>
            </a:r>
            <a:r>
              <a:rPr lang="en-US" b="1" dirty="0" err="1"/>
              <a:t>v.key</a:t>
            </a:r>
            <a:r>
              <a:rPr lang="en-US" b="1" dirty="0"/>
              <a:t> = w(</a:t>
            </a:r>
            <a:r>
              <a:rPr lang="en-US" b="1" dirty="0" err="1"/>
              <a:t>u,v</a:t>
            </a:r>
            <a:r>
              <a:rPr lang="en-US" b="1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F2C9-662F-4ABE-B65B-03972F187D1A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82A4-2A8B-4E56-8633-8DAD00D1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67056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C2D0B-85FB-4228-B2C6-AC5A13A3021C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32CC-AD73-40E9-91D0-B2CA0EABB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6" y="766029"/>
            <a:ext cx="5781756" cy="5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0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FAE-3CAE-4E2F-B47B-F8F844DB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" y="918210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BD28-8A2A-46E3-9E7E-F9800313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" y="2514600"/>
            <a:ext cx="9901428" cy="4343400"/>
          </a:xfrm>
        </p:spPr>
        <p:txBody>
          <a:bodyPr>
            <a:normAutofit/>
          </a:bodyPr>
          <a:lstStyle/>
          <a:p>
            <a:r>
              <a:rPr lang="en-US" sz="2400" dirty="0"/>
              <a:t> Here vertex is inserted in the priority queue only once and insertion in priority queue take logarithmic time.</a:t>
            </a:r>
          </a:p>
          <a:p>
            <a:r>
              <a:rPr lang="en-US" sz="2400" dirty="0"/>
              <a:t>So the time complexity of the Prim’s Algorithm is O((V+E)</a:t>
            </a:r>
            <a:r>
              <a:rPr lang="en-US" sz="2400" dirty="0" err="1"/>
              <a:t>logV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E1FD0-B18B-43BC-B3F5-5D13FD7AB231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PRIM’S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1B-7C9F-40A1-8934-F7F68B9F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" y="813435"/>
            <a:ext cx="9692640" cy="1325562"/>
          </a:xfrm>
        </p:spPr>
        <p:txBody>
          <a:bodyPr/>
          <a:lstStyle/>
          <a:p>
            <a:r>
              <a:rPr lang="en-US" dirty="0"/>
              <a:t>KRUSKAL’S 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9B95-2C7B-4044-9281-7AF2BE3F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" y="2428875"/>
            <a:ext cx="10720578" cy="4351337"/>
          </a:xfrm>
        </p:spPr>
        <p:txBody>
          <a:bodyPr/>
          <a:lstStyle/>
          <a:p>
            <a:r>
              <a:rPr lang="en-US" dirty="0"/>
              <a:t>Kruskal's algorithm is a minimum-spanning-tree algorithm which finds an edge of the least possible weight that connects any two trees in the forest. </a:t>
            </a:r>
          </a:p>
          <a:p>
            <a:r>
              <a:rPr lang="en-US" dirty="0"/>
              <a:t>It is a greedy algorithm in graph theory as it finds a minimum spanning tree for a connected weighted graph adding increasing cost arcs at each step.</a:t>
            </a:r>
          </a:p>
          <a:p>
            <a:r>
              <a:rPr lang="en-US" dirty="0"/>
              <a:t>STEPS :-</a:t>
            </a:r>
          </a:p>
          <a:p>
            <a:r>
              <a:rPr lang="en-US" dirty="0"/>
              <a:t>Sort the graph edges with respect to their weights.</a:t>
            </a:r>
          </a:p>
          <a:p>
            <a:r>
              <a:rPr lang="en-US" dirty="0"/>
              <a:t>Start adding edges to the MST from the edge with the smallest weight until the edge of the largest weight.</a:t>
            </a:r>
          </a:p>
          <a:p>
            <a:r>
              <a:rPr lang="en-US" dirty="0"/>
              <a:t>Only add edges which doesn't form a cycle , edges which connect only disconnected components.</a:t>
            </a:r>
          </a:p>
          <a:p>
            <a:r>
              <a:rPr lang="en-US" dirty="0"/>
              <a:t>Stop when it contains n-1 edges where n = number of nodes in graph.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2F182-47F8-4F80-93A3-491D174C9C42}"/>
              </a:ext>
            </a:extLst>
          </p:cNvPr>
          <p:cNvSpPr/>
          <p:nvPr/>
        </p:nvSpPr>
        <p:spPr>
          <a:xfrm>
            <a:off x="0" y="0"/>
            <a:ext cx="113157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MINIMUM SPANNING TREE –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340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</TotalTime>
  <Words>682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Century Schoolbook</vt:lpstr>
      <vt:lpstr>Wingdings 2</vt:lpstr>
      <vt:lpstr>View</vt:lpstr>
      <vt:lpstr>MINIMUM SPANNING TREES</vt:lpstr>
      <vt:lpstr>SPANNING TREE :-</vt:lpstr>
      <vt:lpstr>MINIMUM SPANNING TREE :- </vt:lpstr>
      <vt:lpstr>METHODS TO FIND MINIMUM SPANNING TREE :-</vt:lpstr>
      <vt:lpstr>PRIM’S ALGORITHM :-</vt:lpstr>
      <vt:lpstr>ALGORITHM:-</vt:lpstr>
      <vt:lpstr>EXAMPLE :-</vt:lpstr>
      <vt:lpstr>TIME COMPLEXITY :-</vt:lpstr>
      <vt:lpstr>KRUSKAL’S ALGORITHM :-</vt:lpstr>
      <vt:lpstr>ALGORITHM :-</vt:lpstr>
      <vt:lpstr>EXAMPLE :-</vt:lpstr>
      <vt:lpstr>TIME COMPLEXITY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dimpal kataniya</dc:creator>
  <cp:lastModifiedBy>dimpal kataniya</cp:lastModifiedBy>
  <cp:revision>6</cp:revision>
  <dcterms:created xsi:type="dcterms:W3CDTF">2020-04-27T06:34:03Z</dcterms:created>
  <dcterms:modified xsi:type="dcterms:W3CDTF">2020-04-27T12:58:45Z</dcterms:modified>
</cp:coreProperties>
</file>