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63B94-2FB1-4181-84C1-4C4D40164D27}" v="1765" dt="2020-04-28T14:14:3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Name : </a:t>
            </a:r>
            <a:r>
              <a:rPr lang="en-US" dirty="0" err="1"/>
              <a:t>Ahambarish</a:t>
            </a:r>
            <a:r>
              <a:rPr lang="en-US" dirty="0"/>
              <a:t> </a:t>
            </a:r>
            <a:r>
              <a:rPr lang="en-US" dirty="0" err="1"/>
              <a:t>Saikia</a:t>
            </a:r>
            <a:endParaRPr lang="en-US" dirty="0"/>
          </a:p>
          <a:p>
            <a:r>
              <a:rPr lang="en-US" dirty="0"/>
              <a:t>Roll number: 181210005</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33E9D-E93B-4226-9461-0CEB8348271D}"/>
              </a:ext>
            </a:extLst>
          </p:cNvPr>
          <p:cNvSpPr>
            <a:spLocks noGrp="1"/>
          </p:cNvSpPr>
          <p:nvPr>
            <p:ph idx="1"/>
          </p:nvPr>
        </p:nvSpPr>
        <p:spPr>
          <a:xfrm>
            <a:off x="1451579" y="750525"/>
            <a:ext cx="9603275" cy="4715820"/>
          </a:xfrm>
        </p:spPr>
        <p:txBody>
          <a:bodyPr>
            <a:normAutofit/>
          </a:bodyPr>
          <a:lstStyle/>
          <a:p>
            <a:pPr marL="0" indent="0">
              <a:buNone/>
            </a:pPr>
            <a:r>
              <a:rPr lang="en-US" sz="2800" dirty="0"/>
              <a:t>There are two famous algorithms for finding the Minimum Spanning Tree :</a:t>
            </a:r>
          </a:p>
          <a:p>
            <a:pPr marL="457200" indent="-457200"/>
            <a:r>
              <a:rPr lang="en-US" sz="2800" dirty="0"/>
              <a:t>Kruskal's Algorithm</a:t>
            </a:r>
          </a:p>
          <a:p>
            <a:pPr marL="457200" indent="-457200"/>
            <a:r>
              <a:rPr lang="en-US" sz="2800" dirty="0"/>
              <a:t>Prim's Algorithm</a:t>
            </a:r>
          </a:p>
        </p:txBody>
      </p:sp>
    </p:spTree>
    <p:extLst>
      <p:ext uri="{BB962C8B-B14F-4D97-AF65-F5344CB8AC3E}">
        <p14:creationId xmlns:p14="http://schemas.microsoft.com/office/powerpoint/2010/main" val="7602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49AD-588B-4C3B-A7CD-06AAE6B03097}"/>
              </a:ext>
            </a:extLst>
          </p:cNvPr>
          <p:cNvSpPr>
            <a:spLocks noGrp="1"/>
          </p:cNvSpPr>
          <p:nvPr>
            <p:ph type="title"/>
          </p:nvPr>
        </p:nvSpPr>
        <p:spPr/>
        <p:txBody>
          <a:bodyPr>
            <a:normAutofit/>
          </a:bodyPr>
          <a:lstStyle/>
          <a:p>
            <a:r>
              <a:rPr lang="en-US" sz="3600" dirty="0"/>
              <a:t>Kruskal's Algorithms :</a:t>
            </a:r>
          </a:p>
        </p:txBody>
      </p:sp>
      <p:sp>
        <p:nvSpPr>
          <p:cNvPr id="3" name="Content Placeholder 2">
            <a:extLst>
              <a:ext uri="{FF2B5EF4-FFF2-40B4-BE49-F238E27FC236}">
                <a16:creationId xmlns:a16="http://schemas.microsoft.com/office/drawing/2014/main" id="{47482B97-D466-4A0E-AAA5-F86899CC2FC1}"/>
              </a:ext>
            </a:extLst>
          </p:cNvPr>
          <p:cNvSpPr>
            <a:spLocks noGrp="1"/>
          </p:cNvSpPr>
          <p:nvPr>
            <p:ph idx="1"/>
          </p:nvPr>
        </p:nvSpPr>
        <p:spPr/>
        <p:txBody>
          <a:bodyPr/>
          <a:lstStyle/>
          <a:p>
            <a:pPr algn="ctr">
              <a:buNone/>
            </a:pPr>
            <a:r>
              <a:rPr lang="en-US" sz="2800" dirty="0">
                <a:ea typeface="+mn-lt"/>
                <a:cs typeface="+mn-lt"/>
              </a:rPr>
              <a:t>Kruskal’s Algorithm builds the spanning tree by adding</a:t>
            </a:r>
            <a:endParaRPr lang="en-US" sz="2800"/>
          </a:p>
          <a:p>
            <a:pPr algn="ctr">
              <a:buNone/>
            </a:pPr>
            <a:r>
              <a:rPr lang="en-US" sz="2800" dirty="0">
                <a:ea typeface="+mn-lt"/>
                <a:cs typeface="+mn-lt"/>
              </a:rPr>
              <a:t>edges one by one into a growing spanning tree. Kruskal's</a:t>
            </a:r>
            <a:endParaRPr lang="en-US" sz="2800"/>
          </a:p>
          <a:p>
            <a:pPr algn="ctr">
              <a:buNone/>
            </a:pPr>
            <a:r>
              <a:rPr lang="en-US" sz="2800" dirty="0">
                <a:ea typeface="+mn-lt"/>
                <a:cs typeface="+mn-lt"/>
              </a:rPr>
              <a:t>algorithm follows greedy approach as in each iteration it</a:t>
            </a:r>
            <a:endParaRPr lang="en-US" sz="2800"/>
          </a:p>
          <a:p>
            <a:pPr algn="ctr">
              <a:buNone/>
            </a:pPr>
            <a:r>
              <a:rPr lang="en-US" sz="2800" dirty="0">
                <a:ea typeface="+mn-lt"/>
                <a:cs typeface="+mn-lt"/>
              </a:rPr>
              <a:t>finds an edge which has least weight and add it to the</a:t>
            </a:r>
            <a:endParaRPr lang="en-US" sz="2800"/>
          </a:p>
          <a:p>
            <a:pPr marL="0" indent="0" algn="ctr">
              <a:buNone/>
            </a:pPr>
            <a:r>
              <a:rPr lang="en-US" sz="2800" dirty="0">
                <a:ea typeface="+mn-lt"/>
                <a:cs typeface="+mn-lt"/>
              </a:rPr>
              <a:t>growing spanning tree.</a:t>
            </a:r>
            <a:endParaRPr lang="en-US" sz="2800"/>
          </a:p>
        </p:txBody>
      </p:sp>
    </p:spTree>
    <p:extLst>
      <p:ext uri="{BB962C8B-B14F-4D97-AF65-F5344CB8AC3E}">
        <p14:creationId xmlns:p14="http://schemas.microsoft.com/office/powerpoint/2010/main" val="364194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8EC1-5BC3-483C-8F44-021BCD860B96}"/>
              </a:ext>
            </a:extLst>
          </p:cNvPr>
          <p:cNvSpPr>
            <a:spLocks noGrp="1"/>
          </p:cNvSpPr>
          <p:nvPr>
            <p:ph type="title"/>
          </p:nvPr>
        </p:nvSpPr>
        <p:spPr/>
        <p:txBody>
          <a:bodyPr/>
          <a:lstStyle/>
          <a:p>
            <a:r>
              <a:rPr lang="en-US" dirty="0">
                <a:ea typeface="+mj-lt"/>
                <a:cs typeface="+mj-lt"/>
              </a:rPr>
              <a:t>KRUSKAL’S ALGORITHM :</a:t>
            </a:r>
            <a:endParaRPr lang="en-US" dirty="0"/>
          </a:p>
        </p:txBody>
      </p:sp>
      <p:sp>
        <p:nvSpPr>
          <p:cNvPr id="3" name="Content Placeholder 2">
            <a:extLst>
              <a:ext uri="{FF2B5EF4-FFF2-40B4-BE49-F238E27FC236}">
                <a16:creationId xmlns:a16="http://schemas.microsoft.com/office/drawing/2014/main" id="{A5F78197-30F9-463E-9057-7F06462201A9}"/>
              </a:ext>
            </a:extLst>
          </p:cNvPr>
          <p:cNvSpPr>
            <a:spLocks noGrp="1"/>
          </p:cNvSpPr>
          <p:nvPr>
            <p:ph idx="1"/>
          </p:nvPr>
        </p:nvSpPr>
        <p:spPr/>
        <p:txBody>
          <a:bodyPr/>
          <a:lstStyle/>
          <a:p>
            <a:pPr marL="0" indent="0">
              <a:buNone/>
            </a:pPr>
            <a:r>
              <a:rPr lang="en-US" sz="2400" dirty="0">
                <a:solidFill>
                  <a:srgbClr val="00B0F0"/>
                </a:solidFill>
              </a:rPr>
              <a:t>Algorithms Steps :</a:t>
            </a:r>
          </a:p>
          <a:p>
            <a:pPr marL="342900" indent="-342900"/>
            <a:r>
              <a:rPr lang="en-US" sz="2400" dirty="0">
                <a:ea typeface="+mn-lt"/>
                <a:cs typeface="+mn-lt"/>
              </a:rPr>
              <a:t>Sort the graph edges with respect to their weights.</a:t>
            </a:r>
          </a:p>
          <a:p>
            <a:r>
              <a:rPr lang="en-US" sz="2400" dirty="0">
                <a:ea typeface="+mn-lt"/>
                <a:cs typeface="+mn-lt"/>
              </a:rPr>
              <a:t>Start adding edges to the MST from the edge with the smallest weight until the edge of the largest weight.</a:t>
            </a:r>
          </a:p>
          <a:p>
            <a:r>
              <a:rPr lang="en-US" sz="2400" dirty="0">
                <a:ea typeface="+mn-lt"/>
                <a:cs typeface="+mn-lt"/>
              </a:rPr>
              <a:t>Only add edges which doesn't form a cycle , edges which connect only</a:t>
            </a:r>
            <a:endParaRPr lang="en-US" dirty="0">
              <a:ea typeface="+mn-lt"/>
              <a:cs typeface="+mn-lt"/>
            </a:endParaRPr>
          </a:p>
          <a:p>
            <a:pPr marL="0" indent="0">
              <a:buNone/>
            </a:pPr>
            <a:r>
              <a:rPr lang="en-US" sz="2400" dirty="0">
                <a:ea typeface="+mn-lt"/>
                <a:cs typeface="+mn-lt"/>
              </a:rPr>
              <a:t>    disconnected components.</a:t>
            </a:r>
            <a:endParaRPr lang="en-US" dirty="0"/>
          </a:p>
        </p:txBody>
      </p:sp>
    </p:spTree>
    <p:extLst>
      <p:ext uri="{BB962C8B-B14F-4D97-AF65-F5344CB8AC3E}">
        <p14:creationId xmlns:p14="http://schemas.microsoft.com/office/powerpoint/2010/main" val="318209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17F73BD-108E-45A5-82D0-EEF4AEB3270A}"/>
              </a:ext>
            </a:extLst>
          </p:cNvPr>
          <p:cNvPicPr>
            <a:picLocks noChangeAspect="1"/>
          </p:cNvPicPr>
          <p:nvPr/>
        </p:nvPicPr>
        <p:blipFill>
          <a:blip r:embed="rId2"/>
          <a:stretch>
            <a:fillRect/>
          </a:stretch>
        </p:blipFill>
        <p:spPr>
          <a:xfrm>
            <a:off x="4350589" y="1399785"/>
            <a:ext cx="3433312" cy="3972165"/>
          </a:xfrm>
          <a:prstGeom prst="rect">
            <a:avLst/>
          </a:prstGeom>
        </p:spPr>
      </p:pic>
    </p:spTree>
    <p:extLst>
      <p:ext uri="{BB962C8B-B14F-4D97-AF65-F5344CB8AC3E}">
        <p14:creationId xmlns:p14="http://schemas.microsoft.com/office/powerpoint/2010/main" val="174175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E0892-3BEA-4039-8268-807B9E88C7AB}"/>
              </a:ext>
            </a:extLst>
          </p:cNvPr>
          <p:cNvSpPr txBox="1"/>
          <p:nvPr/>
        </p:nvSpPr>
        <p:spPr>
          <a:xfrm>
            <a:off x="871268" y="641231"/>
            <a:ext cx="7717765" cy="480131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Kruskal’s algorithm, at each iteration we will select the edge with the</a:t>
            </a:r>
            <a:endParaRPr lang="en-US" dirty="0"/>
          </a:p>
          <a:p>
            <a:r>
              <a:rPr lang="en-US" dirty="0">
                <a:ea typeface="+mn-lt"/>
                <a:cs typeface="+mn-lt"/>
              </a:rPr>
              <a:t>lowest weight. So, we will start with the lowest weighted edge first i.e., the</a:t>
            </a:r>
            <a:endParaRPr lang="en-US" dirty="0"/>
          </a:p>
          <a:p>
            <a:r>
              <a:rPr lang="en-US" dirty="0">
                <a:ea typeface="+mn-lt"/>
                <a:cs typeface="+mn-lt"/>
              </a:rPr>
              <a:t>edges with weight  1.</a:t>
            </a:r>
          </a:p>
          <a:p>
            <a:endParaRPr lang="en-US" dirty="0">
              <a:ea typeface="+mn-lt"/>
              <a:cs typeface="+mn-lt"/>
            </a:endParaRPr>
          </a:p>
          <a:p>
            <a:r>
              <a:rPr lang="en-US" dirty="0">
                <a:ea typeface="+mn-lt"/>
                <a:cs typeface="+mn-lt"/>
              </a:rPr>
              <a:t> After that we will select the second lowest weighted edge</a:t>
            </a:r>
            <a:endParaRPr lang="en-US"/>
          </a:p>
          <a:p>
            <a:r>
              <a:rPr lang="en-US" dirty="0">
                <a:ea typeface="+mn-lt"/>
                <a:cs typeface="+mn-lt"/>
              </a:rPr>
              <a:t>i.e., edge with weight 2. Notice these two edges are totally disjoint.</a:t>
            </a:r>
          </a:p>
          <a:p>
            <a:endParaRPr lang="en-US" dirty="0">
              <a:ea typeface="+mn-lt"/>
              <a:cs typeface="+mn-lt"/>
            </a:endParaRPr>
          </a:p>
          <a:p>
            <a:r>
              <a:rPr lang="en-US" dirty="0">
                <a:ea typeface="+mn-lt"/>
                <a:cs typeface="+mn-lt"/>
              </a:rPr>
              <a:t> Now, the next edge will be the third lowest weighted edge i.e., edge with weight 3,which connects the two disjoint pieces of the graph. </a:t>
            </a:r>
          </a:p>
          <a:p>
            <a:endParaRPr lang="en-US" dirty="0">
              <a:ea typeface="+mn-lt"/>
              <a:cs typeface="+mn-lt"/>
            </a:endParaRPr>
          </a:p>
          <a:p>
            <a:r>
              <a:rPr lang="en-US" dirty="0">
                <a:ea typeface="+mn-lt"/>
                <a:cs typeface="+mn-lt"/>
              </a:rPr>
              <a:t>Now, we are not allowed to pick the edge with weight 4, that will create a cycle and we can’t have any cycles. So we will select the fifth lowest weighted edge i.e., edge with weight 5. </a:t>
            </a:r>
            <a:endParaRPr lang="en-US" dirty="0"/>
          </a:p>
          <a:p>
            <a:endParaRPr lang="en-US" dirty="0">
              <a:ea typeface="+mn-lt"/>
              <a:cs typeface="+mn-lt"/>
            </a:endParaRPr>
          </a:p>
          <a:p>
            <a:r>
              <a:rPr lang="en-US" dirty="0">
                <a:ea typeface="+mn-lt"/>
                <a:cs typeface="+mn-lt"/>
              </a:rPr>
              <a:t>Now the other two edges will create cycles so we will ignore them. In the</a:t>
            </a:r>
            <a:endParaRPr lang="en-US"/>
          </a:p>
          <a:p>
            <a:r>
              <a:rPr lang="en-US" dirty="0">
                <a:ea typeface="+mn-lt"/>
                <a:cs typeface="+mn-lt"/>
              </a:rPr>
              <a:t>end, we end up with a minimum spanning tree with total cost 11 ( = 1 + 2 + 3</a:t>
            </a:r>
            <a:endParaRPr lang="en-US" dirty="0"/>
          </a:p>
          <a:p>
            <a:r>
              <a:rPr lang="en-US" dirty="0">
                <a:ea typeface="+mn-lt"/>
                <a:cs typeface="+mn-lt"/>
              </a:rPr>
              <a:t>+ 5).</a:t>
            </a:r>
            <a:endParaRPr lang="en-US" dirty="0"/>
          </a:p>
        </p:txBody>
      </p:sp>
    </p:spTree>
    <p:extLst>
      <p:ext uri="{BB962C8B-B14F-4D97-AF65-F5344CB8AC3E}">
        <p14:creationId xmlns:p14="http://schemas.microsoft.com/office/powerpoint/2010/main" val="2629455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288F-0C82-4C73-AA90-F98122F677EE}"/>
              </a:ext>
            </a:extLst>
          </p:cNvPr>
          <p:cNvSpPr>
            <a:spLocks noGrp="1"/>
          </p:cNvSpPr>
          <p:nvPr>
            <p:ph type="title"/>
          </p:nvPr>
        </p:nvSpPr>
        <p:spPr/>
        <p:txBody>
          <a:bodyPr/>
          <a:lstStyle/>
          <a:p>
            <a:r>
              <a:rPr lang="en-US" sz="3600" dirty="0">
                <a:ea typeface="+mj-lt"/>
                <a:cs typeface="+mj-lt"/>
              </a:rPr>
              <a:t>PRIM’S ALGORITHM :</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3078FBE9-2227-4022-87FA-C63B64AB1070}"/>
              </a:ext>
            </a:extLst>
          </p:cNvPr>
          <p:cNvSpPr>
            <a:spLocks noGrp="1"/>
          </p:cNvSpPr>
          <p:nvPr>
            <p:ph idx="1"/>
          </p:nvPr>
        </p:nvSpPr>
        <p:spPr/>
        <p:txBody>
          <a:bodyPr/>
          <a:lstStyle/>
          <a:p>
            <a:pPr algn="ctr">
              <a:buNone/>
            </a:pPr>
            <a:r>
              <a:rPr lang="en-US" sz="2800" dirty="0">
                <a:ea typeface="+mn-lt"/>
                <a:cs typeface="+mn-lt"/>
              </a:rPr>
              <a:t>Prim’s Algorithm also use Greedy approach to find the</a:t>
            </a:r>
            <a:endParaRPr lang="en-US" sz="2800"/>
          </a:p>
          <a:p>
            <a:pPr algn="ctr">
              <a:buNone/>
            </a:pPr>
            <a:r>
              <a:rPr lang="en-US" sz="2800" dirty="0">
                <a:ea typeface="+mn-lt"/>
                <a:cs typeface="+mn-lt"/>
              </a:rPr>
              <a:t>minimum spanning tree. In Prim’s Algorithm we grow the</a:t>
            </a:r>
            <a:endParaRPr lang="en-US" sz="2800"/>
          </a:p>
          <a:p>
            <a:pPr algn="ctr">
              <a:buNone/>
            </a:pPr>
            <a:r>
              <a:rPr lang="en-US" sz="2800" dirty="0">
                <a:ea typeface="+mn-lt"/>
                <a:cs typeface="+mn-lt"/>
              </a:rPr>
              <a:t>spanning tree from a starting position. Unlike an edge in</a:t>
            </a:r>
            <a:endParaRPr lang="en-US" sz="2800"/>
          </a:p>
          <a:p>
            <a:pPr algn="ctr">
              <a:buNone/>
            </a:pPr>
            <a:r>
              <a:rPr lang="en-US" sz="2800" dirty="0">
                <a:ea typeface="+mn-lt"/>
                <a:cs typeface="+mn-lt"/>
              </a:rPr>
              <a:t>Kruskal's, we add vertex to the growing spanning tree in</a:t>
            </a:r>
            <a:endParaRPr lang="en-US" sz="2800"/>
          </a:p>
          <a:p>
            <a:pPr marL="0" indent="0" algn="ctr">
              <a:buNone/>
            </a:pPr>
            <a:r>
              <a:rPr lang="en-US" sz="2800" dirty="0">
                <a:ea typeface="+mn-lt"/>
                <a:cs typeface="+mn-lt"/>
              </a:rPr>
              <a:t>Prim's.</a:t>
            </a:r>
            <a:endParaRPr lang="en-US" sz="2800"/>
          </a:p>
        </p:txBody>
      </p:sp>
    </p:spTree>
    <p:extLst>
      <p:ext uri="{BB962C8B-B14F-4D97-AF65-F5344CB8AC3E}">
        <p14:creationId xmlns:p14="http://schemas.microsoft.com/office/powerpoint/2010/main" val="334946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D60-2DE6-4AAC-B0C3-F5D1769ADF55}"/>
              </a:ext>
            </a:extLst>
          </p:cNvPr>
          <p:cNvSpPr>
            <a:spLocks noGrp="1"/>
          </p:cNvSpPr>
          <p:nvPr>
            <p:ph type="title"/>
          </p:nvPr>
        </p:nvSpPr>
        <p:spPr/>
        <p:txBody>
          <a:bodyPr>
            <a:normAutofit/>
          </a:bodyPr>
          <a:lstStyle/>
          <a:p>
            <a:r>
              <a:rPr lang="en-US" sz="3600" dirty="0"/>
              <a:t>Prim's Algorithm : </a:t>
            </a:r>
          </a:p>
        </p:txBody>
      </p:sp>
      <p:sp>
        <p:nvSpPr>
          <p:cNvPr id="3" name="Content Placeholder 2">
            <a:extLst>
              <a:ext uri="{FF2B5EF4-FFF2-40B4-BE49-F238E27FC236}">
                <a16:creationId xmlns:a16="http://schemas.microsoft.com/office/drawing/2014/main" id="{3AE7133F-B8AF-49C3-829D-5D2EC1508606}"/>
              </a:ext>
            </a:extLst>
          </p:cNvPr>
          <p:cNvSpPr>
            <a:spLocks noGrp="1"/>
          </p:cNvSpPr>
          <p:nvPr>
            <p:ph idx="1"/>
          </p:nvPr>
        </p:nvSpPr>
        <p:spPr>
          <a:xfrm>
            <a:off x="1451579" y="2015732"/>
            <a:ext cx="9603275" cy="3953820"/>
          </a:xfrm>
        </p:spPr>
        <p:txBody>
          <a:bodyPr/>
          <a:lstStyle/>
          <a:p>
            <a:pPr marL="0" indent="0">
              <a:buNone/>
            </a:pPr>
            <a:r>
              <a:rPr lang="en-US" dirty="0">
                <a:solidFill>
                  <a:srgbClr val="00B0F0"/>
                </a:solidFill>
              </a:rPr>
              <a:t>Algorithm Steps :</a:t>
            </a:r>
          </a:p>
          <a:p>
            <a:r>
              <a:rPr lang="en-US" dirty="0">
                <a:ea typeface="+mn-lt"/>
                <a:cs typeface="+mn-lt"/>
              </a:rPr>
              <a:t>Maintain two disjoint sets of vertices. One containing vertices that are in the growing spanning tree and other that are not in the growing spanning tree.</a:t>
            </a:r>
          </a:p>
          <a:p>
            <a:r>
              <a:rPr lang="en-US" dirty="0">
                <a:ea typeface="+mn-lt"/>
                <a:cs typeface="+mn-lt"/>
              </a:rPr>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ea typeface="+mn-lt"/>
                <a:cs typeface="+mn-lt"/>
              </a:rPr>
              <a:t>Check for cycles. To do that, mark the nodes which have been already selected and insert only those nodes in the Priority Queue that are not marked.</a:t>
            </a:r>
            <a:endParaRPr lang="en-US" dirty="0"/>
          </a:p>
        </p:txBody>
      </p:sp>
    </p:spTree>
    <p:extLst>
      <p:ext uri="{BB962C8B-B14F-4D97-AF65-F5344CB8AC3E}">
        <p14:creationId xmlns:p14="http://schemas.microsoft.com/office/powerpoint/2010/main" val="87593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941A452-FDFA-4E9F-A297-C2BDA6FD2C94}"/>
              </a:ext>
            </a:extLst>
          </p:cNvPr>
          <p:cNvPicPr>
            <a:picLocks noChangeAspect="1"/>
          </p:cNvPicPr>
          <p:nvPr/>
        </p:nvPicPr>
        <p:blipFill>
          <a:blip r:embed="rId2"/>
          <a:stretch>
            <a:fillRect/>
          </a:stretch>
        </p:blipFill>
        <p:spPr>
          <a:xfrm>
            <a:off x="2380891" y="711679"/>
            <a:ext cx="7372709" cy="5405886"/>
          </a:xfrm>
          <a:prstGeom prst="rect">
            <a:avLst/>
          </a:prstGeom>
        </p:spPr>
      </p:pic>
    </p:spTree>
    <p:extLst>
      <p:ext uri="{BB962C8B-B14F-4D97-AF65-F5344CB8AC3E}">
        <p14:creationId xmlns:p14="http://schemas.microsoft.com/office/powerpoint/2010/main" val="251613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F0ACF4-2912-4D5E-8F0C-1128E1C48DDE}"/>
              </a:ext>
            </a:extLst>
          </p:cNvPr>
          <p:cNvSpPr txBox="1"/>
          <p:nvPr/>
        </p:nvSpPr>
        <p:spPr>
          <a:xfrm>
            <a:off x="900024" y="511834"/>
            <a:ext cx="998938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In Prim’s Algorithm, we will start with an arbitrary node (it doesn’t matter which one) and mark it. In each iteration we will mark a new vertex that is adjacent to the one that we have already marked. As a greedy algorithm, Prim’s algorithm will select the cheapest edge and mark the vertex. </a:t>
            </a:r>
          </a:p>
          <a:p>
            <a:r>
              <a:rPr lang="en-US" sz="2800">
                <a:ea typeface="+mn-lt"/>
                <a:cs typeface="+mn-lt"/>
              </a:rPr>
              <a:t>So we will simply choose the edge with weight 1. In</a:t>
            </a:r>
            <a:endParaRPr lang="en-US" sz="2800"/>
          </a:p>
          <a:p>
            <a:r>
              <a:rPr lang="en-US" sz="2800">
                <a:ea typeface="+mn-lt"/>
                <a:cs typeface="+mn-lt"/>
              </a:rPr>
              <a:t>the next iteration we have three options, edges with weight 2, 3 and 4. So, we will select the edge with weight 2 and mark the vertex.</a:t>
            </a:r>
            <a:endParaRPr lang="en-US" sz="2800"/>
          </a:p>
          <a:p>
            <a:r>
              <a:rPr lang="en-US" sz="2800">
                <a:ea typeface="+mn-lt"/>
                <a:cs typeface="+mn-lt"/>
              </a:rPr>
              <a:t>Now again we have three options, edges with weight 3, 4 and 5. Butwe can’t choose edge with weight 3 as it is creating a cycle. So wewill select the edge with weight 4 and we end up with the minimumspanning tree of total cost 7 ( = 1 + 2 +4).</a:t>
            </a:r>
            <a:endParaRPr lang="en-US" sz="2800"/>
          </a:p>
        </p:txBody>
      </p:sp>
    </p:spTree>
    <p:extLst>
      <p:ext uri="{BB962C8B-B14F-4D97-AF65-F5344CB8AC3E}">
        <p14:creationId xmlns:p14="http://schemas.microsoft.com/office/powerpoint/2010/main" val="3183778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EA29-E017-4B35-AA66-58FE9EF4DEAC}"/>
              </a:ext>
            </a:extLst>
          </p:cNvPr>
          <p:cNvSpPr>
            <a:spLocks noGrp="1"/>
          </p:cNvSpPr>
          <p:nvPr>
            <p:ph type="title"/>
          </p:nvPr>
        </p:nvSpPr>
        <p:spPr/>
        <p:txBody>
          <a:bodyPr/>
          <a:lstStyle/>
          <a:p>
            <a:r>
              <a:rPr lang="en-US">
                <a:ea typeface="+mj-lt"/>
                <a:cs typeface="+mj-lt"/>
              </a:rPr>
              <a:t>SINGLE-SOURCE SHORTEST PATHS –</a:t>
            </a:r>
            <a:endParaRPr lang="en-US"/>
          </a:p>
          <a:p>
            <a:r>
              <a:rPr lang="en-US">
                <a:ea typeface="+mj-lt"/>
                <a:cs typeface="+mj-lt"/>
              </a:rPr>
              <a:t>DIJKSTRA’S ALGORITHM</a:t>
            </a:r>
            <a:endParaRPr lang="en-US"/>
          </a:p>
        </p:txBody>
      </p:sp>
      <p:sp>
        <p:nvSpPr>
          <p:cNvPr id="3" name="Content Placeholder 2">
            <a:extLst>
              <a:ext uri="{FF2B5EF4-FFF2-40B4-BE49-F238E27FC236}">
                <a16:creationId xmlns:a16="http://schemas.microsoft.com/office/drawing/2014/main" id="{CD51BB25-08A3-4FE8-9AC1-FCF571E9BE6D}"/>
              </a:ext>
            </a:extLst>
          </p:cNvPr>
          <p:cNvSpPr>
            <a:spLocks noGrp="1"/>
          </p:cNvSpPr>
          <p:nvPr>
            <p:ph idx="1"/>
          </p:nvPr>
        </p:nvSpPr>
        <p:spPr>
          <a:xfrm>
            <a:off x="1451579" y="2015732"/>
            <a:ext cx="4197389" cy="3450613"/>
          </a:xfrm>
        </p:spPr>
        <p:txBody>
          <a:bodyPr vert="horz" lIns="91440" tIns="45720" rIns="91440" bIns="45720" rtlCol="0" anchor="t">
            <a:noAutofit/>
          </a:bodyPr>
          <a:lstStyle/>
          <a:p>
            <a:pPr algn="ctr">
              <a:buNone/>
            </a:pPr>
            <a:r>
              <a:rPr lang="en-US" sz="2400">
                <a:ea typeface="+mn-lt"/>
                <a:cs typeface="+mn-lt"/>
              </a:rPr>
              <a:t>Given a source vertex s from set of vertices V in a</a:t>
            </a:r>
            <a:endParaRPr lang="en-US" sz="2400"/>
          </a:p>
          <a:p>
            <a:pPr algn="ctr">
              <a:buNone/>
            </a:pPr>
            <a:r>
              <a:rPr lang="en-US" sz="2400">
                <a:ea typeface="+mn-lt"/>
                <a:cs typeface="+mn-lt"/>
              </a:rPr>
              <a:t>weighted graph where all its edge weights w(u, v) are</a:t>
            </a:r>
            <a:endParaRPr lang="en-US" sz="2400"/>
          </a:p>
          <a:p>
            <a:pPr algn="ctr">
              <a:buNone/>
            </a:pPr>
            <a:r>
              <a:rPr lang="en-US" sz="2400">
                <a:ea typeface="+mn-lt"/>
                <a:cs typeface="+mn-lt"/>
              </a:rPr>
              <a:t>non-negative, we can find the shortest-path weights d(s, v)</a:t>
            </a:r>
            <a:endParaRPr lang="en-US" sz="2400"/>
          </a:p>
          <a:p>
            <a:pPr marL="0" indent="0" algn="ctr">
              <a:buNone/>
            </a:pPr>
            <a:r>
              <a:rPr lang="en-US" sz="2400">
                <a:ea typeface="+mn-lt"/>
                <a:cs typeface="+mn-lt"/>
              </a:rPr>
              <a:t>from given source s for all vertices v present in the graph.</a:t>
            </a:r>
            <a:endParaRPr lang="en-US" sz="2400"/>
          </a:p>
        </p:txBody>
      </p:sp>
      <p:graphicFrame>
        <p:nvGraphicFramePr>
          <p:cNvPr id="4" name="Table 4">
            <a:extLst>
              <a:ext uri="{FF2B5EF4-FFF2-40B4-BE49-F238E27FC236}">
                <a16:creationId xmlns:a16="http://schemas.microsoft.com/office/drawing/2014/main" id="{944A065B-92B0-4B2D-B3AD-A936E02BC128}"/>
              </a:ext>
            </a:extLst>
          </p:cNvPr>
          <p:cNvGraphicFramePr>
            <a:graphicFrameLocks noGrp="1"/>
          </p:cNvGraphicFramePr>
          <p:nvPr>
            <p:extLst>
              <p:ext uri="{D42A27DB-BD31-4B8C-83A1-F6EECF244321}">
                <p14:modId xmlns:p14="http://schemas.microsoft.com/office/powerpoint/2010/main" val="3730845817"/>
              </p:ext>
            </p:extLst>
          </p:nvPr>
        </p:nvGraphicFramePr>
        <p:xfrm>
          <a:off x="6153509" y="2372263"/>
          <a:ext cx="4519980" cy="3032760"/>
        </p:xfrm>
        <a:graphic>
          <a:graphicData uri="http://schemas.openxmlformats.org/drawingml/2006/table">
            <a:tbl>
              <a:tblPr firstRow="1" bandRow="1">
                <a:tableStyleId>{073A0DAA-6AF3-43AB-8588-CEC1D06C72B9}</a:tableStyleId>
              </a:tblPr>
              <a:tblGrid>
                <a:gridCol w="1506660">
                  <a:extLst>
                    <a:ext uri="{9D8B030D-6E8A-4147-A177-3AD203B41FA5}">
                      <a16:colId xmlns:a16="http://schemas.microsoft.com/office/drawing/2014/main" val="475843464"/>
                    </a:ext>
                  </a:extLst>
                </a:gridCol>
                <a:gridCol w="1506660">
                  <a:extLst>
                    <a:ext uri="{9D8B030D-6E8A-4147-A177-3AD203B41FA5}">
                      <a16:colId xmlns:a16="http://schemas.microsoft.com/office/drawing/2014/main" val="1550911846"/>
                    </a:ext>
                  </a:extLst>
                </a:gridCol>
                <a:gridCol w="1506660">
                  <a:extLst>
                    <a:ext uri="{9D8B030D-6E8A-4147-A177-3AD203B41FA5}">
                      <a16:colId xmlns:a16="http://schemas.microsoft.com/office/drawing/2014/main" val="687837853"/>
                    </a:ext>
                  </a:extLst>
                </a:gridCol>
              </a:tblGrid>
              <a:tr h="584200">
                <a:tc>
                  <a:txBody>
                    <a:bodyPr/>
                    <a:lstStyle/>
                    <a:p>
                      <a:r>
                        <a:rPr lang="en-US"/>
                        <a:t>Vertex</a:t>
                      </a:r>
                    </a:p>
                  </a:txBody>
                  <a:tcPr/>
                </a:tc>
                <a:tc>
                  <a:txBody>
                    <a:bodyPr/>
                    <a:lstStyle/>
                    <a:p>
                      <a:r>
                        <a:rPr lang="en-US"/>
                        <a:t>Minimum cost</a:t>
                      </a:r>
                    </a:p>
                  </a:txBody>
                  <a:tcPr/>
                </a:tc>
                <a:tc>
                  <a:txBody>
                    <a:bodyPr/>
                    <a:lstStyle/>
                    <a:p>
                      <a:r>
                        <a:rPr lang="en-US"/>
                        <a:t>Path</a:t>
                      </a:r>
                    </a:p>
                  </a:txBody>
                  <a:tcPr/>
                </a:tc>
                <a:extLst>
                  <a:ext uri="{0D108BD9-81ED-4DB2-BD59-A6C34878D82A}">
                    <a16:rowId xmlns:a16="http://schemas.microsoft.com/office/drawing/2014/main" val="2179535403"/>
                  </a:ext>
                </a:extLst>
              </a:tr>
              <a:tr h="584200">
                <a:tc>
                  <a:txBody>
                    <a:bodyPr/>
                    <a:lstStyle/>
                    <a:p>
                      <a:pPr lvl="0">
                        <a:buNone/>
                      </a:pPr>
                      <a:r>
                        <a:rPr lang="en-US"/>
                        <a:t>A ---&gt; B</a:t>
                      </a:r>
                      <a:endParaRPr lang="en-US" dirty="0"/>
                    </a:p>
                  </a:txBody>
                  <a:tcPr/>
                </a:tc>
                <a:tc>
                  <a:txBody>
                    <a:bodyPr/>
                    <a:lstStyle/>
                    <a:p>
                      <a:r>
                        <a:rPr lang="en-US"/>
                        <a:t>4</a:t>
                      </a:r>
                    </a:p>
                  </a:txBody>
                  <a:tcPr/>
                </a:tc>
                <a:tc>
                  <a:txBody>
                    <a:bodyPr/>
                    <a:lstStyle/>
                    <a:p>
                      <a:r>
                        <a:rPr lang="en-US"/>
                        <a:t>A</a:t>
                      </a:r>
                      <a:r>
                        <a:rPr lang="en-US" sz="1800" b="0" i="0" u="none" strike="noStrike" noProof="0">
                          <a:latin typeface="Gill Sans MT"/>
                        </a:rPr>
                        <a:t>---&gt;E</a:t>
                      </a:r>
                      <a:r>
                        <a:rPr lang="en-US" sz="1800" b="0" i="0" u="none" strike="noStrike" noProof="0"/>
                        <a:t>---&gt;B</a:t>
                      </a:r>
                      <a:endParaRPr lang="en-US"/>
                    </a:p>
                  </a:txBody>
                  <a:tcPr/>
                </a:tc>
                <a:extLst>
                  <a:ext uri="{0D108BD9-81ED-4DB2-BD59-A6C34878D82A}">
                    <a16:rowId xmlns:a16="http://schemas.microsoft.com/office/drawing/2014/main" val="3410449922"/>
                  </a:ext>
                </a:extLst>
              </a:tr>
              <a:tr h="584200">
                <a:tc>
                  <a:txBody>
                    <a:bodyPr/>
                    <a:lstStyle/>
                    <a:p>
                      <a:r>
                        <a:rPr lang="en-US"/>
                        <a:t>A</a:t>
                      </a:r>
                      <a:r>
                        <a:rPr lang="en-US" sz="1800" b="0" i="0" u="none" strike="noStrike" noProof="0">
                          <a:latin typeface="Gill Sans MT"/>
                        </a:rPr>
                        <a:t>---&gt;C</a:t>
                      </a:r>
                      <a:endParaRPr lang="en-US"/>
                    </a:p>
                  </a:txBody>
                  <a:tcPr/>
                </a:tc>
                <a:tc>
                  <a:txBody>
                    <a:bodyPr/>
                    <a:lstStyle/>
                    <a:p>
                      <a:r>
                        <a:rPr lang="en-US"/>
                        <a:t>6</a:t>
                      </a:r>
                    </a:p>
                  </a:txBody>
                  <a:tcPr/>
                </a:tc>
                <a:tc>
                  <a:txBody>
                    <a:bodyPr/>
                    <a:lstStyle/>
                    <a:p>
                      <a:r>
                        <a:rPr lang="en-US"/>
                        <a:t>A</a:t>
                      </a:r>
                      <a:r>
                        <a:rPr lang="en-US" sz="1800" b="0" i="0" u="none" strike="noStrike" noProof="0">
                          <a:latin typeface="Gill Sans MT"/>
                        </a:rPr>
                        <a:t>---&gt;E</a:t>
                      </a:r>
                      <a:r>
                        <a:rPr lang="en-US" sz="1800" b="0" i="0" u="none" strike="noStrike" noProof="0"/>
                        <a:t>---&gt;B</a:t>
                      </a:r>
                      <a:r>
                        <a:rPr lang="en-US" sz="1800" b="0" i="0" u="none" strike="noStrike" noProof="0">
                          <a:latin typeface="Gill Sans MT"/>
                        </a:rPr>
                        <a:t>---&gt;C</a:t>
                      </a:r>
                      <a:endParaRPr lang="en-US"/>
                    </a:p>
                  </a:txBody>
                  <a:tcPr/>
                </a:tc>
                <a:extLst>
                  <a:ext uri="{0D108BD9-81ED-4DB2-BD59-A6C34878D82A}">
                    <a16:rowId xmlns:a16="http://schemas.microsoft.com/office/drawing/2014/main" val="2563088194"/>
                  </a:ext>
                </a:extLst>
              </a:tr>
              <a:tr h="584200">
                <a:tc>
                  <a:txBody>
                    <a:bodyPr/>
                    <a:lstStyle/>
                    <a:p>
                      <a:r>
                        <a:rPr lang="en-US"/>
                        <a:t>A</a:t>
                      </a:r>
                      <a:r>
                        <a:rPr lang="en-US" sz="1800" b="0" i="0" u="none" strike="noStrike" noProof="0">
                          <a:latin typeface="Gill Sans MT"/>
                        </a:rPr>
                        <a:t>---&gt;D</a:t>
                      </a:r>
                      <a:endParaRPr lang="en-US"/>
                    </a:p>
                  </a:txBody>
                  <a:tcPr/>
                </a:tc>
                <a:tc>
                  <a:txBody>
                    <a:bodyPr/>
                    <a:lstStyle/>
                    <a:p>
                      <a:r>
                        <a:rPr lang="en-US"/>
                        <a:t>5</a:t>
                      </a:r>
                    </a:p>
                  </a:txBody>
                  <a:tcPr/>
                </a:tc>
                <a:tc>
                  <a:txBody>
                    <a:bodyPr/>
                    <a:lstStyle/>
                    <a:p>
                      <a:r>
                        <a:rPr lang="en-US"/>
                        <a:t>A</a:t>
                      </a:r>
                      <a:r>
                        <a:rPr lang="en-US" sz="1800" b="0" i="0" u="none" strike="noStrike" noProof="0">
                          <a:latin typeface="Gill Sans MT"/>
                        </a:rPr>
                        <a:t>---&gt;E</a:t>
                      </a:r>
                      <a:r>
                        <a:rPr lang="en-US" sz="1800" b="0" i="0" u="none" strike="noStrike" noProof="0"/>
                        <a:t>---&gt;D</a:t>
                      </a:r>
                      <a:endParaRPr lang="en-US"/>
                    </a:p>
                  </a:txBody>
                  <a:tcPr/>
                </a:tc>
                <a:extLst>
                  <a:ext uri="{0D108BD9-81ED-4DB2-BD59-A6C34878D82A}">
                    <a16:rowId xmlns:a16="http://schemas.microsoft.com/office/drawing/2014/main" val="1097661136"/>
                  </a:ext>
                </a:extLst>
              </a:tr>
              <a:tr h="584200">
                <a:tc>
                  <a:txBody>
                    <a:bodyPr/>
                    <a:lstStyle/>
                    <a:p>
                      <a:r>
                        <a:rPr lang="en-US"/>
                        <a:t>A</a:t>
                      </a:r>
                      <a:r>
                        <a:rPr lang="en-US" sz="1800" b="0" i="0" u="none" strike="noStrike" noProof="0">
                          <a:latin typeface="Gill Sans MT"/>
                        </a:rPr>
                        <a:t>---&gt;E</a:t>
                      </a:r>
                      <a:endParaRPr lang="en-US"/>
                    </a:p>
                  </a:txBody>
                  <a:tcPr/>
                </a:tc>
                <a:tc>
                  <a:txBody>
                    <a:bodyPr/>
                    <a:lstStyle/>
                    <a:p>
                      <a:r>
                        <a:rPr lang="en-US"/>
                        <a:t>3</a:t>
                      </a:r>
                    </a:p>
                  </a:txBody>
                  <a:tcPr/>
                </a:tc>
                <a:tc>
                  <a:txBody>
                    <a:bodyPr/>
                    <a:lstStyle/>
                    <a:p>
                      <a:r>
                        <a:rPr lang="en-US"/>
                        <a:t>A</a:t>
                      </a:r>
                      <a:r>
                        <a:rPr lang="en-US" sz="1800" b="0" i="0" u="none" strike="noStrike" noProof="0">
                          <a:latin typeface="Gill Sans MT"/>
                        </a:rPr>
                        <a:t>---&gt;E</a:t>
                      </a:r>
                      <a:endParaRPr lang="en-US"/>
                    </a:p>
                  </a:txBody>
                  <a:tcPr/>
                </a:tc>
                <a:extLst>
                  <a:ext uri="{0D108BD9-81ED-4DB2-BD59-A6C34878D82A}">
                    <a16:rowId xmlns:a16="http://schemas.microsoft.com/office/drawing/2014/main" val="32632465"/>
                  </a:ext>
                </a:extLst>
              </a:tr>
            </a:tbl>
          </a:graphicData>
        </a:graphic>
      </p:graphicFrame>
    </p:spTree>
    <p:extLst>
      <p:ext uri="{BB962C8B-B14F-4D97-AF65-F5344CB8AC3E}">
        <p14:creationId xmlns:p14="http://schemas.microsoft.com/office/powerpoint/2010/main" val="244800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EC75-F244-4B0D-9661-2A5A10FA2C90}"/>
              </a:ext>
            </a:extLst>
          </p:cNvPr>
          <p:cNvSpPr>
            <a:spLocks noGrp="1"/>
          </p:cNvSpPr>
          <p:nvPr>
            <p:ph type="title"/>
          </p:nvPr>
        </p:nvSpPr>
        <p:spPr/>
        <p:txBody>
          <a:bodyPr>
            <a:normAutofit/>
          </a:bodyPr>
          <a:lstStyle/>
          <a:p>
            <a:r>
              <a:rPr lang="en-US" sz="4800" dirty="0" err="1"/>
              <a:t>Introduciton</a:t>
            </a:r>
            <a:endParaRPr lang="en-US" sz="4800" dirty="0"/>
          </a:p>
        </p:txBody>
      </p:sp>
      <p:sp>
        <p:nvSpPr>
          <p:cNvPr id="3" name="Content Placeholder 2">
            <a:extLst>
              <a:ext uri="{FF2B5EF4-FFF2-40B4-BE49-F238E27FC236}">
                <a16:creationId xmlns:a16="http://schemas.microsoft.com/office/drawing/2014/main" id="{1E28667D-8E3B-4CB0-97B5-954F8899B395}"/>
              </a:ext>
            </a:extLst>
          </p:cNvPr>
          <p:cNvSpPr>
            <a:spLocks noGrp="1"/>
          </p:cNvSpPr>
          <p:nvPr>
            <p:ph idx="1"/>
          </p:nvPr>
        </p:nvSpPr>
        <p:spPr/>
        <p:txBody>
          <a:bodyPr/>
          <a:lstStyle/>
          <a:p>
            <a:pPr algn="ctr">
              <a:buNone/>
            </a:pPr>
            <a:r>
              <a:rPr lang="en-US" sz="2800" dirty="0">
                <a:ea typeface="+mn-lt"/>
                <a:cs typeface="+mn-lt"/>
              </a:rPr>
              <a:t>A Graph is a non-linear data structure consisting of</a:t>
            </a:r>
            <a:endParaRPr lang="en-US" sz="2800"/>
          </a:p>
          <a:p>
            <a:pPr algn="ctr">
              <a:buNone/>
            </a:pPr>
            <a:r>
              <a:rPr lang="en-US" sz="2800" dirty="0">
                <a:ea typeface="+mn-lt"/>
                <a:cs typeface="+mn-lt"/>
              </a:rPr>
              <a:t>Nodes </a:t>
            </a:r>
            <a:r>
              <a:rPr lang="en-US" sz="2800" dirty="0" err="1">
                <a:ea typeface="+mn-lt"/>
                <a:cs typeface="+mn-lt"/>
              </a:rPr>
              <a:t>aldo</a:t>
            </a:r>
            <a:r>
              <a:rPr lang="en-US" sz="2800" dirty="0">
                <a:ea typeface="+mn-lt"/>
                <a:cs typeface="+mn-lt"/>
              </a:rPr>
              <a:t> called as vertices and edges. </a:t>
            </a:r>
          </a:p>
          <a:p>
            <a:pPr algn="ctr">
              <a:buNone/>
            </a:pPr>
            <a:r>
              <a:rPr lang="en-US" sz="2800" dirty="0">
                <a:ea typeface="+mn-lt"/>
                <a:cs typeface="+mn-lt"/>
              </a:rPr>
              <a:t>The nodes are sometimes also</a:t>
            </a:r>
            <a:endParaRPr lang="en-US" sz="2800" dirty="0"/>
          </a:p>
          <a:p>
            <a:pPr algn="ctr">
              <a:buNone/>
            </a:pPr>
            <a:r>
              <a:rPr lang="en-US" sz="2800" dirty="0">
                <a:ea typeface="+mn-lt"/>
                <a:cs typeface="+mn-lt"/>
              </a:rPr>
              <a:t>referred to as vertices and the edges are lines or arcs</a:t>
            </a:r>
            <a:endParaRPr lang="en-US" sz="2800"/>
          </a:p>
          <a:p>
            <a:pPr marL="0" indent="0" algn="ctr">
              <a:buNone/>
            </a:pPr>
            <a:r>
              <a:rPr lang="en-US" sz="2800" dirty="0">
                <a:ea typeface="+mn-lt"/>
                <a:cs typeface="+mn-lt"/>
              </a:rPr>
              <a:t>that connect any two nodes in the graph.</a:t>
            </a:r>
            <a:endParaRPr lang="en-US" sz="2800"/>
          </a:p>
        </p:txBody>
      </p:sp>
    </p:spTree>
    <p:extLst>
      <p:ext uri="{BB962C8B-B14F-4D97-AF65-F5344CB8AC3E}">
        <p14:creationId xmlns:p14="http://schemas.microsoft.com/office/powerpoint/2010/main" val="318185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43E2624C-C071-4752-92F1-8A02F331F8EB}"/>
              </a:ext>
            </a:extLst>
          </p:cNvPr>
          <p:cNvPicPr>
            <a:picLocks noChangeAspect="1"/>
          </p:cNvPicPr>
          <p:nvPr/>
        </p:nvPicPr>
        <p:blipFill>
          <a:blip r:embed="rId2"/>
          <a:stretch>
            <a:fillRect/>
          </a:stretch>
        </p:blipFill>
        <p:spPr>
          <a:xfrm>
            <a:off x="2906247" y="643467"/>
            <a:ext cx="6379506" cy="4873234"/>
          </a:xfrm>
          <a:prstGeom prst="rect">
            <a:avLst/>
          </a:prstGeom>
        </p:spPr>
      </p:pic>
    </p:spTree>
    <p:extLst>
      <p:ext uri="{BB962C8B-B14F-4D97-AF65-F5344CB8AC3E}">
        <p14:creationId xmlns:p14="http://schemas.microsoft.com/office/powerpoint/2010/main" val="20349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CEC0-774D-45CF-935E-A0110EAAA1E7}"/>
              </a:ext>
            </a:extLst>
          </p:cNvPr>
          <p:cNvSpPr>
            <a:spLocks noGrp="1"/>
          </p:cNvSpPr>
          <p:nvPr>
            <p:ph type="title"/>
          </p:nvPr>
        </p:nvSpPr>
        <p:spPr/>
        <p:txBody>
          <a:bodyPr>
            <a:normAutofit/>
          </a:bodyPr>
          <a:lstStyle/>
          <a:p>
            <a:r>
              <a:rPr lang="en-US" sz="3600"/>
              <a:t>ALL-PAIRS SHORTEST PATHS : </a:t>
            </a:r>
          </a:p>
        </p:txBody>
      </p:sp>
      <p:sp>
        <p:nvSpPr>
          <p:cNvPr id="3" name="Content Placeholder 2">
            <a:extLst>
              <a:ext uri="{FF2B5EF4-FFF2-40B4-BE49-F238E27FC236}">
                <a16:creationId xmlns:a16="http://schemas.microsoft.com/office/drawing/2014/main" id="{EDF44228-58F4-4686-B8CC-5C2D2D60BA80}"/>
              </a:ext>
            </a:extLst>
          </p:cNvPr>
          <p:cNvSpPr>
            <a:spLocks noGrp="1"/>
          </p:cNvSpPr>
          <p:nvPr>
            <p:ph idx="1"/>
          </p:nvPr>
        </p:nvSpPr>
        <p:spPr>
          <a:xfrm>
            <a:off x="1451579" y="2015732"/>
            <a:ext cx="9603275" cy="3867556"/>
          </a:xfrm>
        </p:spPr>
        <p:txBody>
          <a:bodyPr vert="horz" lIns="91440" tIns="45720" rIns="91440" bIns="45720" rtlCol="0" anchor="t">
            <a:noAutofit/>
          </a:bodyPr>
          <a:lstStyle/>
          <a:p>
            <a:pPr algn="ctr">
              <a:buNone/>
            </a:pPr>
            <a:r>
              <a:rPr lang="en-US" sz="2800">
                <a:ea typeface="+mn-lt"/>
                <a:cs typeface="+mn-lt"/>
              </a:rPr>
              <a:t>The all pair shortest path algorithm is also known as</a:t>
            </a:r>
            <a:endParaRPr lang="en-US" sz="2800"/>
          </a:p>
          <a:p>
            <a:pPr algn="ctr">
              <a:buNone/>
            </a:pPr>
            <a:r>
              <a:rPr lang="en-US" sz="2800">
                <a:ea typeface="+mn-lt"/>
                <a:cs typeface="+mn-lt"/>
              </a:rPr>
              <a:t>Floyd-Warshall algorithm is used to find all pair shortest path</a:t>
            </a:r>
            <a:endParaRPr lang="en-US" sz="2800"/>
          </a:p>
          <a:p>
            <a:pPr algn="ctr">
              <a:buNone/>
            </a:pPr>
            <a:r>
              <a:rPr lang="en-US" sz="2800">
                <a:ea typeface="+mn-lt"/>
                <a:cs typeface="+mn-lt"/>
              </a:rPr>
              <a:t>problem from a given weighted graph. As a result of this algorithm, it will generate a matrix,</a:t>
            </a:r>
          </a:p>
          <a:p>
            <a:pPr algn="ctr">
              <a:buNone/>
            </a:pPr>
            <a:r>
              <a:rPr lang="en-US" sz="2800">
                <a:ea typeface="+mn-lt"/>
                <a:cs typeface="+mn-lt"/>
              </a:rPr>
              <a:t> which will represent the minimum distance</a:t>
            </a:r>
            <a:endParaRPr lang="en-US" sz="2800"/>
          </a:p>
          <a:p>
            <a:pPr marL="0" indent="0" algn="ctr">
              <a:buNone/>
            </a:pPr>
            <a:r>
              <a:rPr lang="en-US" sz="2800">
                <a:ea typeface="+mn-lt"/>
                <a:cs typeface="+mn-lt"/>
              </a:rPr>
              <a:t>from any node to all other nodes in the graph.</a:t>
            </a:r>
            <a:endParaRPr lang="en-US" sz="2800"/>
          </a:p>
        </p:txBody>
      </p:sp>
    </p:spTree>
    <p:extLst>
      <p:ext uri="{BB962C8B-B14F-4D97-AF65-F5344CB8AC3E}">
        <p14:creationId xmlns:p14="http://schemas.microsoft.com/office/powerpoint/2010/main" val="259441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98E3F-10E5-4D73-9757-2B43B420093B}"/>
              </a:ext>
            </a:extLst>
          </p:cNvPr>
          <p:cNvSpPr txBox="1"/>
          <p:nvPr/>
        </p:nvSpPr>
        <p:spPr>
          <a:xfrm>
            <a:off x="1130060" y="425570"/>
            <a:ext cx="105788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ea typeface="+mn-lt"/>
                <a:cs typeface="+mn-lt"/>
              </a:rPr>
              <a:t>At first the output matrix is same as given cost matrix of the graph. After that the output matrix will be</a:t>
            </a:r>
          </a:p>
          <a:p>
            <a:pPr algn="ctr"/>
            <a:r>
              <a:rPr lang="en-US" sz="3600">
                <a:ea typeface="+mn-lt"/>
                <a:cs typeface="+mn-lt"/>
              </a:rPr>
              <a:t> updated with all vertices k as theintermediate vertex.</a:t>
            </a:r>
          </a:p>
        </p:txBody>
      </p:sp>
      <p:sp>
        <p:nvSpPr>
          <p:cNvPr id="3" name="TextBox 2">
            <a:extLst>
              <a:ext uri="{FF2B5EF4-FFF2-40B4-BE49-F238E27FC236}">
                <a16:creationId xmlns:a16="http://schemas.microsoft.com/office/drawing/2014/main" id="{608241D4-6E24-4110-9B69-8CBE48B57DD5}"/>
              </a:ext>
            </a:extLst>
          </p:cNvPr>
          <p:cNvSpPr txBox="1"/>
          <p:nvPr/>
        </p:nvSpPr>
        <p:spPr>
          <a:xfrm>
            <a:off x="1617992" y="2566898"/>
            <a:ext cx="92273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3600" dirty="0"/>
          </a:p>
          <a:p>
            <a:pPr algn="ctr"/>
            <a:r>
              <a:rPr lang="en-US" sz="3600">
                <a:ea typeface="+mn-lt"/>
                <a:cs typeface="+mn-lt"/>
              </a:rPr>
              <a:t>The time complexity of this algorithm is O(V3), here V is the</a:t>
            </a:r>
            <a:endParaRPr lang="en-US" sz="2400"/>
          </a:p>
          <a:p>
            <a:pPr algn="ctr"/>
            <a:r>
              <a:rPr lang="en-US" sz="3600">
                <a:ea typeface="+mn-lt"/>
                <a:cs typeface="+mn-lt"/>
              </a:rPr>
              <a:t>number of vertices in the graph.</a:t>
            </a:r>
            <a:endParaRPr lang="en-US" sz="2400">
              <a:ea typeface="+mn-lt"/>
              <a:cs typeface="+mn-lt"/>
            </a:endParaRPr>
          </a:p>
        </p:txBody>
      </p:sp>
    </p:spTree>
    <p:extLst>
      <p:ext uri="{BB962C8B-B14F-4D97-AF65-F5344CB8AC3E}">
        <p14:creationId xmlns:p14="http://schemas.microsoft.com/office/powerpoint/2010/main" val="282725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E5F7-09B4-427D-A9B2-D44C3C002E03}"/>
              </a:ext>
            </a:extLst>
          </p:cNvPr>
          <p:cNvSpPr>
            <a:spLocks noGrp="1"/>
          </p:cNvSpPr>
          <p:nvPr>
            <p:ph type="title"/>
          </p:nvPr>
        </p:nvSpPr>
        <p:spPr/>
        <p:txBody>
          <a:bodyPr/>
          <a:lstStyle/>
          <a:p>
            <a:r>
              <a:rPr lang="en-US"/>
              <a:t>THE COST MATRIX OF GRAPH :</a:t>
            </a:r>
            <a:endParaRPr lang="en-US" dirty="0"/>
          </a:p>
        </p:txBody>
      </p:sp>
      <p:sp>
        <p:nvSpPr>
          <p:cNvPr id="3" name="Content Placeholder 2">
            <a:extLst>
              <a:ext uri="{FF2B5EF4-FFF2-40B4-BE49-F238E27FC236}">
                <a16:creationId xmlns:a16="http://schemas.microsoft.com/office/drawing/2014/main" id="{B833F41C-238A-499A-A017-E5EE0926F029}"/>
              </a:ext>
            </a:extLst>
          </p:cNvPr>
          <p:cNvSpPr>
            <a:spLocks noGrp="1"/>
          </p:cNvSpPr>
          <p:nvPr>
            <p:ph idx="1"/>
          </p:nvPr>
        </p:nvSpPr>
        <p:spPr>
          <a:xfrm>
            <a:off x="1092145" y="1958223"/>
            <a:ext cx="9603275" cy="3910688"/>
          </a:xfrm>
        </p:spPr>
        <p:txBody>
          <a:bodyPr vert="horz" lIns="91440" tIns="45720" rIns="91440" bIns="45720" rtlCol="0" anchor="t">
            <a:noAutofit/>
          </a:bodyPr>
          <a:lstStyle/>
          <a:p>
            <a:pPr marL="0" indent="0" algn="ctr">
              <a:buNone/>
            </a:pPr>
            <a:r>
              <a:rPr lang="en-US" sz="2300">
                <a:ea typeface="+mn-lt"/>
                <a:cs typeface="+mn-lt"/>
              </a:rPr>
              <a:t>0 3 6 ∞ ∞ ∞ ∞</a:t>
            </a:r>
            <a:endParaRPr lang="en-US" sz="2300" dirty="0"/>
          </a:p>
          <a:p>
            <a:pPr marL="0" indent="0" algn="ctr">
              <a:buNone/>
            </a:pPr>
            <a:r>
              <a:rPr lang="en-US" sz="2300">
                <a:ea typeface="+mn-lt"/>
                <a:cs typeface="+mn-lt"/>
              </a:rPr>
              <a:t>3 0 2 1 ∞ ∞ ∞</a:t>
            </a:r>
            <a:endParaRPr lang="en-US" sz="2300" dirty="0"/>
          </a:p>
          <a:p>
            <a:pPr marL="0" indent="0" algn="ctr">
              <a:buNone/>
            </a:pPr>
            <a:r>
              <a:rPr lang="en-US" sz="2300">
                <a:ea typeface="+mn-lt"/>
                <a:cs typeface="+mn-lt"/>
              </a:rPr>
              <a:t>6 2 0 1 4 2 ∞</a:t>
            </a:r>
            <a:endParaRPr lang="en-US" sz="2300" dirty="0"/>
          </a:p>
          <a:p>
            <a:pPr marL="0" indent="0" algn="ctr">
              <a:buNone/>
            </a:pPr>
            <a:r>
              <a:rPr lang="en-US" sz="2300">
                <a:ea typeface="+mn-lt"/>
                <a:cs typeface="+mn-lt"/>
              </a:rPr>
              <a:t>∞ 1 1 0 2 ∞ 4</a:t>
            </a:r>
            <a:endParaRPr lang="en-US" sz="2300" dirty="0"/>
          </a:p>
          <a:p>
            <a:pPr marL="0" indent="0" algn="ctr">
              <a:buNone/>
            </a:pPr>
            <a:r>
              <a:rPr lang="en-US" sz="2300">
                <a:ea typeface="+mn-lt"/>
                <a:cs typeface="+mn-lt"/>
              </a:rPr>
              <a:t>∞ ∞ 4 2 0 2 1</a:t>
            </a:r>
            <a:endParaRPr lang="en-US" sz="2300" dirty="0"/>
          </a:p>
          <a:p>
            <a:pPr marL="0" indent="0" algn="ctr">
              <a:buNone/>
            </a:pPr>
            <a:r>
              <a:rPr lang="en-US" sz="2300">
                <a:ea typeface="+mn-lt"/>
                <a:cs typeface="+mn-lt"/>
              </a:rPr>
              <a:t>∞ ∞ 2 ∞ 2 0 1</a:t>
            </a:r>
            <a:endParaRPr lang="en-US" sz="2300" dirty="0"/>
          </a:p>
          <a:p>
            <a:pPr marL="0" indent="0" algn="ctr">
              <a:buNone/>
            </a:pPr>
            <a:r>
              <a:rPr lang="en-US" sz="2300">
                <a:ea typeface="+mn-lt"/>
                <a:cs typeface="+mn-lt"/>
              </a:rPr>
              <a:t>∞ ∞ ∞ 4 1 1 0</a:t>
            </a:r>
            <a:endParaRPr lang="en-US" sz="2300" dirty="0"/>
          </a:p>
        </p:txBody>
      </p:sp>
    </p:spTree>
    <p:extLst>
      <p:ext uri="{BB962C8B-B14F-4D97-AF65-F5344CB8AC3E}">
        <p14:creationId xmlns:p14="http://schemas.microsoft.com/office/powerpoint/2010/main" val="279948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D5BF-D682-45E0-8FC8-F894885314A7}"/>
              </a:ext>
            </a:extLst>
          </p:cNvPr>
          <p:cNvSpPr>
            <a:spLocks noGrp="1"/>
          </p:cNvSpPr>
          <p:nvPr>
            <p:ph type="title"/>
          </p:nvPr>
        </p:nvSpPr>
        <p:spPr/>
        <p:txBody>
          <a:bodyPr/>
          <a:lstStyle/>
          <a:p>
            <a:r>
              <a:rPr lang="en-US">
                <a:ea typeface="+mj-lt"/>
                <a:cs typeface="+mj-lt"/>
              </a:rPr>
              <a:t>MATRIX OF ALL PAIR SHORTEST</a:t>
            </a:r>
            <a:endParaRPr lang="en-US"/>
          </a:p>
          <a:p>
            <a:r>
              <a:rPr lang="en-US">
                <a:ea typeface="+mj-lt"/>
                <a:cs typeface="+mj-lt"/>
              </a:rPr>
              <a:t>PATH(OUTPUT)</a:t>
            </a:r>
            <a:endParaRPr lang="en-US"/>
          </a:p>
        </p:txBody>
      </p:sp>
      <p:sp>
        <p:nvSpPr>
          <p:cNvPr id="3" name="Content Placeholder 2">
            <a:extLst>
              <a:ext uri="{FF2B5EF4-FFF2-40B4-BE49-F238E27FC236}">
                <a16:creationId xmlns:a16="http://schemas.microsoft.com/office/drawing/2014/main" id="{BCD59C6B-4450-4069-84AA-53CEB144487D}"/>
              </a:ext>
            </a:extLst>
          </p:cNvPr>
          <p:cNvSpPr>
            <a:spLocks noGrp="1"/>
          </p:cNvSpPr>
          <p:nvPr>
            <p:ph idx="1"/>
          </p:nvPr>
        </p:nvSpPr>
        <p:spPr>
          <a:xfrm>
            <a:off x="1451579" y="2015732"/>
            <a:ext cx="9603275" cy="3982575"/>
          </a:xfrm>
        </p:spPr>
        <p:txBody>
          <a:bodyPr vert="horz" lIns="91440" tIns="45720" rIns="91440" bIns="45720" rtlCol="0" anchor="t">
            <a:noAutofit/>
          </a:bodyPr>
          <a:lstStyle/>
          <a:p>
            <a:pPr algn="ctr">
              <a:buNone/>
            </a:pPr>
            <a:r>
              <a:rPr lang="en-US" sz="2400">
                <a:ea typeface="+mn-lt"/>
                <a:cs typeface="+mn-lt"/>
              </a:rPr>
              <a:t>0 3 4 5 6 7 7</a:t>
            </a:r>
            <a:endParaRPr lang="en-US" sz="2400" dirty="0"/>
          </a:p>
          <a:p>
            <a:pPr algn="ctr">
              <a:buNone/>
            </a:pPr>
            <a:r>
              <a:rPr lang="en-US" sz="2400">
                <a:ea typeface="+mn-lt"/>
                <a:cs typeface="+mn-lt"/>
              </a:rPr>
              <a:t>3 0 2 1 3 4 4</a:t>
            </a:r>
            <a:endParaRPr lang="en-US" sz="2400" dirty="0"/>
          </a:p>
          <a:p>
            <a:pPr algn="ctr">
              <a:buNone/>
            </a:pPr>
            <a:r>
              <a:rPr lang="en-US" sz="2400">
                <a:ea typeface="+mn-lt"/>
                <a:cs typeface="+mn-lt"/>
              </a:rPr>
              <a:t>4 2 0 1 3 2 3</a:t>
            </a:r>
            <a:endParaRPr lang="en-US" sz="2400" dirty="0"/>
          </a:p>
          <a:p>
            <a:pPr algn="ctr">
              <a:buNone/>
            </a:pPr>
            <a:r>
              <a:rPr lang="en-US" sz="2400">
                <a:ea typeface="+mn-lt"/>
                <a:cs typeface="+mn-lt"/>
              </a:rPr>
              <a:t>5 1 1 0 2 3 3</a:t>
            </a:r>
            <a:endParaRPr lang="en-US" sz="2400" dirty="0"/>
          </a:p>
          <a:p>
            <a:pPr algn="ctr">
              <a:buNone/>
            </a:pPr>
            <a:r>
              <a:rPr lang="en-US" sz="2400">
                <a:ea typeface="+mn-lt"/>
                <a:cs typeface="+mn-lt"/>
              </a:rPr>
              <a:t>6 3 3 2 0 2 1</a:t>
            </a:r>
            <a:endParaRPr lang="en-US" sz="2400" dirty="0"/>
          </a:p>
          <a:p>
            <a:pPr algn="ctr">
              <a:buNone/>
            </a:pPr>
            <a:r>
              <a:rPr lang="en-US" sz="2400">
                <a:ea typeface="+mn-lt"/>
                <a:cs typeface="+mn-lt"/>
              </a:rPr>
              <a:t>7 4 2 3 2 0 1</a:t>
            </a:r>
            <a:endParaRPr lang="en-US" sz="2400" dirty="0"/>
          </a:p>
          <a:p>
            <a:pPr algn="ctr">
              <a:buNone/>
            </a:pPr>
            <a:r>
              <a:rPr lang="en-US" sz="2400">
                <a:ea typeface="+mn-lt"/>
                <a:cs typeface="+mn-lt"/>
              </a:rPr>
              <a:t>7 4 3 3 1 1 0</a:t>
            </a:r>
            <a:endParaRPr lang="en-US" sz="2400" dirty="0"/>
          </a:p>
        </p:txBody>
      </p:sp>
    </p:spTree>
    <p:extLst>
      <p:ext uri="{BB962C8B-B14F-4D97-AF65-F5344CB8AC3E}">
        <p14:creationId xmlns:p14="http://schemas.microsoft.com/office/powerpoint/2010/main" val="348067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EB0B-D7E7-4B35-BCB1-848A0041B6D0}"/>
              </a:ext>
            </a:extLst>
          </p:cNvPr>
          <p:cNvSpPr>
            <a:spLocks noGrp="1"/>
          </p:cNvSpPr>
          <p:nvPr>
            <p:ph type="title"/>
          </p:nvPr>
        </p:nvSpPr>
        <p:spPr/>
        <p:txBody>
          <a:bodyPr/>
          <a:lstStyle/>
          <a:p>
            <a:r>
              <a:rPr lang="en-US"/>
              <a:t>ALGORITHM – FLOYD WARSHAL</a:t>
            </a:r>
          </a:p>
        </p:txBody>
      </p:sp>
      <p:sp>
        <p:nvSpPr>
          <p:cNvPr id="3" name="Content Placeholder 2">
            <a:extLst>
              <a:ext uri="{FF2B5EF4-FFF2-40B4-BE49-F238E27FC236}">
                <a16:creationId xmlns:a16="http://schemas.microsoft.com/office/drawing/2014/main" id="{8A5F1B2F-DDCE-4DF8-BCB2-6C490C176E1F}"/>
              </a:ext>
            </a:extLst>
          </p:cNvPr>
          <p:cNvSpPr>
            <a:spLocks noGrp="1"/>
          </p:cNvSpPr>
          <p:nvPr>
            <p:ph idx="1"/>
          </p:nvPr>
        </p:nvSpPr>
        <p:spPr>
          <a:xfrm>
            <a:off x="1293428" y="1411883"/>
            <a:ext cx="9603275" cy="4485782"/>
          </a:xfrm>
        </p:spPr>
        <p:txBody>
          <a:bodyPr>
            <a:normAutofit fontScale="25000" lnSpcReduction="20000"/>
          </a:bodyPr>
          <a:lstStyle/>
          <a:p>
            <a:pPr marL="0" indent="0">
              <a:buNone/>
            </a:pPr>
            <a:r>
              <a:rPr lang="en-US" dirty="0"/>
              <a:t>       </a:t>
            </a:r>
            <a:r>
              <a:rPr lang="en-US" sz="8000"/>
              <a:t> Begin</a:t>
            </a:r>
            <a:endParaRPr lang="en-US" sz="8000" dirty="0"/>
          </a:p>
          <a:p>
            <a:pPr>
              <a:buNone/>
            </a:pPr>
            <a:r>
              <a:rPr lang="en-US" sz="8000">
                <a:ea typeface="+mn-lt"/>
                <a:cs typeface="+mn-lt"/>
              </a:rPr>
              <a:t>for k := 0 to n, do</a:t>
            </a:r>
            <a:endParaRPr lang="en-US" sz="8000" dirty="0"/>
          </a:p>
          <a:p>
            <a:pPr>
              <a:buNone/>
            </a:pPr>
            <a:r>
              <a:rPr lang="en-US" sz="8000">
                <a:ea typeface="+mn-lt"/>
                <a:cs typeface="+mn-lt"/>
              </a:rPr>
              <a:t>   for i := 0 to n, do</a:t>
            </a:r>
            <a:endParaRPr lang="en-US" sz="8000" dirty="0"/>
          </a:p>
          <a:p>
            <a:pPr>
              <a:buNone/>
            </a:pPr>
            <a:r>
              <a:rPr lang="en-US" sz="8000">
                <a:ea typeface="+mn-lt"/>
                <a:cs typeface="+mn-lt"/>
              </a:rPr>
              <a:t>      for j := 0 to n, do</a:t>
            </a:r>
            <a:endParaRPr lang="en-US" sz="8000" dirty="0"/>
          </a:p>
          <a:p>
            <a:pPr>
              <a:buNone/>
            </a:pPr>
            <a:r>
              <a:rPr lang="en-US" sz="8000">
                <a:ea typeface="+mn-lt"/>
                <a:cs typeface="+mn-lt"/>
              </a:rPr>
              <a:t>         if cost[i,k] + cost[k,j] &lt; cost[i,j], then</a:t>
            </a:r>
            <a:endParaRPr lang="en-US" sz="8000" dirty="0"/>
          </a:p>
          <a:p>
            <a:pPr>
              <a:buNone/>
            </a:pPr>
            <a:r>
              <a:rPr lang="en-US" sz="8000">
                <a:ea typeface="+mn-lt"/>
                <a:cs typeface="+mn-lt"/>
              </a:rPr>
              <a:t>           cost[i,j] := cost[i,k] + cost[k,j]</a:t>
            </a:r>
          </a:p>
          <a:p>
            <a:pPr>
              <a:buNone/>
            </a:pPr>
            <a:r>
              <a:rPr lang="en-US" sz="8000">
                <a:ea typeface="+mn-lt"/>
                <a:cs typeface="+mn-lt"/>
              </a:rPr>
              <a:t>    done</a:t>
            </a:r>
            <a:endParaRPr lang="en-US" sz="8000" dirty="0"/>
          </a:p>
          <a:p>
            <a:pPr>
              <a:buNone/>
            </a:pPr>
            <a:r>
              <a:rPr lang="en-US" sz="8000">
                <a:ea typeface="+mn-lt"/>
                <a:cs typeface="+mn-lt"/>
              </a:rPr>
              <a:t>   done</a:t>
            </a:r>
            <a:endParaRPr lang="en-US" sz="8000" dirty="0"/>
          </a:p>
          <a:p>
            <a:pPr>
              <a:buNone/>
            </a:pPr>
            <a:r>
              <a:rPr lang="en-US" sz="8000">
                <a:ea typeface="+mn-lt"/>
                <a:cs typeface="+mn-lt"/>
              </a:rPr>
              <a:t>done</a:t>
            </a:r>
            <a:endParaRPr lang="en-US" sz="8000" dirty="0"/>
          </a:p>
          <a:p>
            <a:pPr>
              <a:buNone/>
            </a:pPr>
            <a:r>
              <a:rPr lang="en-US" sz="8000">
                <a:ea typeface="+mn-lt"/>
                <a:cs typeface="+mn-lt"/>
              </a:rPr>
              <a:t>display the current cost matrix</a:t>
            </a:r>
            <a:endParaRPr lang="en-US" sz="8000" dirty="0"/>
          </a:p>
          <a:p>
            <a:pPr>
              <a:buNone/>
            </a:pPr>
            <a:r>
              <a:rPr lang="en-US" sz="8000">
                <a:ea typeface="+mn-lt"/>
                <a:cs typeface="+mn-lt"/>
              </a:rPr>
              <a:t>End</a:t>
            </a:r>
            <a:endParaRPr lang="en-US" sz="8000" dirty="0"/>
          </a:p>
        </p:txBody>
      </p:sp>
    </p:spTree>
    <p:extLst>
      <p:ext uri="{BB962C8B-B14F-4D97-AF65-F5344CB8AC3E}">
        <p14:creationId xmlns:p14="http://schemas.microsoft.com/office/powerpoint/2010/main" val="69526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575E9BB-BA73-4B8B-969A-1085B1B649DB}"/>
              </a:ext>
            </a:extLst>
          </p:cNvPr>
          <p:cNvSpPr>
            <a:spLocks noGrp="1"/>
          </p:cNvSpPr>
          <p:nvPr>
            <p:ph type="title"/>
          </p:nvPr>
        </p:nvSpPr>
        <p:spPr>
          <a:xfrm>
            <a:off x="1451580" y="804520"/>
            <a:ext cx="3530157" cy="1049235"/>
          </a:xfrm>
        </p:spPr>
        <p:txBody>
          <a:bodyPr>
            <a:normAutofit/>
          </a:bodyPr>
          <a:lstStyle/>
          <a:p>
            <a:r>
              <a:rPr lang="en-US" dirty="0"/>
              <a:t>Representing Graphs :</a:t>
            </a:r>
          </a:p>
        </p:txBody>
      </p: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E7AF4C5B-9B01-4364-BCDB-DE932C632282}"/>
              </a:ext>
            </a:extLst>
          </p:cNvPr>
          <p:cNvSpPr>
            <a:spLocks noGrp="1"/>
          </p:cNvSpPr>
          <p:nvPr>
            <p:ph idx="1"/>
          </p:nvPr>
        </p:nvSpPr>
        <p:spPr>
          <a:xfrm>
            <a:off x="1451581" y="2015732"/>
            <a:ext cx="3526523" cy="3450613"/>
          </a:xfrm>
        </p:spPr>
        <p:txBody>
          <a:bodyPr>
            <a:normAutofit/>
          </a:bodyPr>
          <a:lstStyle/>
          <a:p>
            <a:pPr marL="0" indent="0">
              <a:buNone/>
            </a:pPr>
            <a:r>
              <a:rPr lang="en-US" dirty="0"/>
              <a:t>1) Adjacency Matrix :</a:t>
            </a:r>
          </a:p>
          <a:p>
            <a:pPr marL="0" indent="0">
              <a:buNone/>
            </a:pPr>
            <a:r>
              <a:rPr lang="en-US" dirty="0" err="1">
                <a:ea typeface="+mn-lt"/>
                <a:cs typeface="+mn-lt"/>
              </a:rPr>
              <a:t>Its</a:t>
            </a:r>
            <a:r>
              <a:rPr lang="en-US" dirty="0">
                <a:ea typeface="+mn-lt"/>
                <a:cs typeface="+mn-lt"/>
              </a:rPr>
              <a:t> a 2D array of size </a:t>
            </a:r>
            <a:r>
              <a:rPr lang="en-US" dirty="0" err="1">
                <a:ea typeface="+mn-lt"/>
                <a:cs typeface="+mn-lt"/>
              </a:rPr>
              <a:t>VxV</a:t>
            </a:r>
            <a:r>
              <a:rPr lang="en-US" dirty="0">
                <a:ea typeface="+mn-lt"/>
                <a:cs typeface="+mn-lt"/>
              </a:rPr>
              <a:t>, where V is the </a:t>
            </a:r>
            <a:r>
              <a:rPr lang="en-US" dirty="0" err="1">
                <a:ea typeface="+mn-lt"/>
                <a:cs typeface="+mn-lt"/>
              </a:rPr>
              <a:t>numbr</a:t>
            </a:r>
            <a:r>
              <a:rPr lang="en-US" dirty="0">
                <a:ea typeface="+mn-lt"/>
                <a:cs typeface="+mn-lt"/>
              </a:rPr>
              <a:t> of vertices in the graph. Let the 2D array be adj[][], a slot adj[</a:t>
            </a:r>
            <a:r>
              <a:rPr lang="en-US" dirty="0" err="1">
                <a:ea typeface="+mn-lt"/>
                <a:cs typeface="+mn-lt"/>
              </a:rPr>
              <a:t>i</a:t>
            </a:r>
            <a:r>
              <a:rPr lang="en-US" dirty="0">
                <a:ea typeface="+mn-lt"/>
                <a:cs typeface="+mn-lt"/>
              </a:rPr>
              <a:t>][j] = 1/w </a:t>
            </a:r>
            <a:r>
              <a:rPr lang="en-US" dirty="0" err="1">
                <a:ea typeface="+mn-lt"/>
                <a:cs typeface="+mn-lt"/>
              </a:rPr>
              <a:t>incadicates</a:t>
            </a:r>
            <a:r>
              <a:rPr lang="en-US" dirty="0">
                <a:ea typeface="+mn-lt"/>
                <a:cs typeface="+mn-lt"/>
              </a:rPr>
              <a:t> that there is an edge form vertex </a:t>
            </a:r>
            <a:r>
              <a:rPr lang="en-US" dirty="0" err="1">
                <a:ea typeface="+mn-lt"/>
                <a:cs typeface="+mn-lt"/>
              </a:rPr>
              <a:t>i</a:t>
            </a:r>
            <a:r>
              <a:rPr lang="en-US" dirty="0">
                <a:ea typeface="+mn-lt"/>
                <a:cs typeface="+mn-lt"/>
              </a:rPr>
              <a:t> to vertex j, also W defines a weight.</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a:extLst>
              <a:ext uri="{FF2B5EF4-FFF2-40B4-BE49-F238E27FC236}">
                <a16:creationId xmlns:a16="http://schemas.microsoft.com/office/drawing/2014/main" id="{2A9A4CAF-B9F8-4D5F-B46E-F00EB09A84DD}"/>
              </a:ext>
            </a:extLst>
          </p:cNvPr>
          <p:cNvPicPr>
            <a:picLocks noChangeAspect="1"/>
          </p:cNvPicPr>
          <p:nvPr/>
        </p:nvPicPr>
        <p:blipFill>
          <a:blip r:embed="rId2"/>
          <a:stretch>
            <a:fillRect/>
          </a:stretch>
        </p:blipFill>
        <p:spPr>
          <a:xfrm>
            <a:off x="6093926" y="1722462"/>
            <a:ext cx="4821551" cy="2653937"/>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6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BFBD-B554-48E0-A723-6871AB18B6A0}"/>
              </a:ext>
            </a:extLst>
          </p:cNvPr>
          <p:cNvSpPr>
            <a:spLocks noGrp="1"/>
          </p:cNvSpPr>
          <p:nvPr>
            <p:ph type="title"/>
          </p:nvPr>
        </p:nvSpPr>
        <p:spPr>
          <a:xfrm>
            <a:off x="1336187" y="209362"/>
            <a:ext cx="5532328" cy="1830584"/>
          </a:xfrm>
        </p:spPr>
        <p:txBody>
          <a:bodyPr/>
          <a:lstStyle/>
          <a:p>
            <a:r>
              <a:rPr lang="en-US" dirty="0"/>
              <a:t>Representation of Graphs</a:t>
            </a:r>
            <a:br>
              <a:rPr lang="en-US" dirty="0"/>
            </a:br>
            <a:endParaRPr lang="en-US" dirty="0"/>
          </a:p>
        </p:txBody>
      </p:sp>
      <p:sp>
        <p:nvSpPr>
          <p:cNvPr id="4" name="Text Placeholder 3">
            <a:extLst>
              <a:ext uri="{FF2B5EF4-FFF2-40B4-BE49-F238E27FC236}">
                <a16:creationId xmlns:a16="http://schemas.microsoft.com/office/drawing/2014/main" id="{B8B8C6BC-7A03-46F6-B1B5-43FE8EEFF495}"/>
              </a:ext>
            </a:extLst>
          </p:cNvPr>
          <p:cNvSpPr>
            <a:spLocks noGrp="1"/>
          </p:cNvSpPr>
          <p:nvPr>
            <p:ph type="body" sz="half" idx="2"/>
          </p:nvPr>
        </p:nvSpPr>
        <p:spPr>
          <a:xfrm>
            <a:off x="1335310" y="2038936"/>
            <a:ext cx="5524404" cy="3110798"/>
          </a:xfrm>
        </p:spPr>
        <p:txBody>
          <a:bodyPr vert="horz" lIns="91440" tIns="45720" rIns="91440" bIns="45720" rtlCol="0" anchor="t">
            <a:normAutofit/>
          </a:bodyPr>
          <a:lstStyle/>
          <a:p>
            <a:r>
              <a:rPr lang="en-US" sz="2400" dirty="0">
                <a:ea typeface="+mn-lt"/>
                <a:cs typeface="+mn-lt"/>
              </a:rPr>
              <a:t>An array of lists is used. Size of the array is equal to the number of vertices. Let the array be array[]. An entry array[</a:t>
            </a:r>
            <a:r>
              <a:rPr lang="en-US" sz="2400" dirty="0" err="1">
                <a:ea typeface="+mn-lt"/>
                <a:cs typeface="+mn-lt"/>
              </a:rPr>
              <a:t>i</a:t>
            </a:r>
            <a:r>
              <a:rPr lang="en-US" sz="2400" dirty="0">
                <a:ea typeface="+mn-lt"/>
                <a:cs typeface="+mn-lt"/>
              </a:rPr>
              <a:t>] represents the list of vertices adjacent to the '</a:t>
            </a:r>
            <a:r>
              <a:rPr lang="en-US" sz="2400" dirty="0" err="1">
                <a:ea typeface="+mn-lt"/>
                <a:cs typeface="+mn-lt"/>
              </a:rPr>
              <a:t>ith</a:t>
            </a:r>
            <a:r>
              <a:rPr lang="en-US" sz="2400" dirty="0">
                <a:ea typeface="+mn-lt"/>
                <a:cs typeface="+mn-lt"/>
              </a:rPr>
              <a:t>' vertex. This representation can also be used to represent a weighted graph</a:t>
            </a:r>
            <a:endParaRPr lang="en-US" sz="2400" dirty="0"/>
          </a:p>
        </p:txBody>
      </p:sp>
      <p:pic>
        <p:nvPicPr>
          <p:cNvPr id="3" name="Picture 4">
            <a:extLst>
              <a:ext uri="{FF2B5EF4-FFF2-40B4-BE49-F238E27FC236}">
                <a16:creationId xmlns:a16="http://schemas.microsoft.com/office/drawing/2014/main" id="{03B3B4EB-9F13-409F-97B1-7FA922AB94CE}"/>
              </a:ext>
            </a:extLst>
          </p:cNvPr>
          <p:cNvPicPr>
            <a:picLocks noChangeAspect="1"/>
          </p:cNvPicPr>
          <p:nvPr/>
        </p:nvPicPr>
        <p:blipFill>
          <a:blip r:embed="rId2"/>
          <a:stretch>
            <a:fillRect/>
          </a:stretch>
        </p:blipFill>
        <p:spPr>
          <a:xfrm>
            <a:off x="7790330" y="1439278"/>
            <a:ext cx="3388657" cy="3208478"/>
          </a:xfrm>
          <a:prstGeom prst="rect">
            <a:avLst/>
          </a:prstGeom>
        </p:spPr>
      </p:pic>
    </p:spTree>
    <p:extLst>
      <p:ext uri="{BB962C8B-B14F-4D97-AF65-F5344CB8AC3E}">
        <p14:creationId xmlns:p14="http://schemas.microsoft.com/office/powerpoint/2010/main" val="322121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AF3F-1E22-4000-8656-E95CF1EB7665}"/>
              </a:ext>
            </a:extLst>
          </p:cNvPr>
          <p:cNvSpPr>
            <a:spLocks noGrp="1"/>
          </p:cNvSpPr>
          <p:nvPr>
            <p:ph type="title"/>
          </p:nvPr>
        </p:nvSpPr>
        <p:spPr/>
        <p:txBody>
          <a:bodyPr/>
          <a:lstStyle/>
          <a:p>
            <a:r>
              <a:rPr lang="en-US" dirty="0" err="1"/>
              <a:t>REpresentaiton</a:t>
            </a:r>
            <a:r>
              <a:rPr lang="en-US" dirty="0"/>
              <a:t> of </a:t>
            </a:r>
            <a:r>
              <a:rPr lang="en-US" dirty="0" err="1"/>
              <a:t>grpahs</a:t>
            </a:r>
          </a:p>
        </p:txBody>
      </p:sp>
      <p:sp>
        <p:nvSpPr>
          <p:cNvPr id="11" name="Content Placeholder 10">
            <a:extLst>
              <a:ext uri="{FF2B5EF4-FFF2-40B4-BE49-F238E27FC236}">
                <a16:creationId xmlns:a16="http://schemas.microsoft.com/office/drawing/2014/main" id="{484EEDE5-F7DE-401D-8D79-9A61C8DEFFE9}"/>
              </a:ext>
            </a:extLst>
          </p:cNvPr>
          <p:cNvSpPr>
            <a:spLocks noGrp="1"/>
          </p:cNvSpPr>
          <p:nvPr>
            <p:ph idx="1"/>
          </p:nvPr>
        </p:nvSpPr>
        <p:spPr/>
        <p:txBody>
          <a:bodyPr/>
          <a:lstStyle/>
          <a:p>
            <a:pPr marL="0" indent="0" algn="ctr">
              <a:buNone/>
            </a:pPr>
            <a:r>
              <a:rPr lang="en-US" sz="2800" dirty="0">
                <a:ea typeface="+mn-lt"/>
                <a:cs typeface="+mn-lt"/>
              </a:rPr>
              <a:t>The pair is ordered because (u, v) is not same as (v, u) in</a:t>
            </a:r>
            <a:endParaRPr lang="en-US" sz="2800"/>
          </a:p>
          <a:p>
            <a:pPr marL="0" indent="0" algn="ctr">
              <a:buNone/>
            </a:pPr>
            <a:r>
              <a:rPr lang="en-US" sz="2800" dirty="0">
                <a:ea typeface="+mn-lt"/>
                <a:cs typeface="+mn-lt"/>
              </a:rPr>
              <a:t>case of a directed graph(di-graph). The pair of the </a:t>
            </a:r>
          </a:p>
          <a:p>
            <a:pPr marL="0" indent="0" algn="ctr">
              <a:buNone/>
            </a:pPr>
            <a:r>
              <a:rPr lang="en-US" sz="2800" dirty="0">
                <a:ea typeface="+mn-lt"/>
                <a:cs typeface="+mn-lt"/>
              </a:rPr>
              <a:t>form (</a:t>
            </a:r>
            <a:r>
              <a:rPr lang="en-US" sz="2800" dirty="0" err="1">
                <a:ea typeface="+mn-lt"/>
                <a:cs typeface="+mn-lt"/>
              </a:rPr>
              <a:t>u,v</a:t>
            </a:r>
            <a:r>
              <a:rPr lang="en-US" sz="2800" dirty="0">
                <a:ea typeface="+mn-lt"/>
                <a:cs typeface="+mn-lt"/>
              </a:rPr>
              <a:t>) indicates that there is an </a:t>
            </a:r>
          </a:p>
          <a:p>
            <a:pPr marL="0" indent="0" algn="ctr">
              <a:buNone/>
            </a:pPr>
            <a:r>
              <a:rPr lang="en-US" sz="2800" dirty="0">
                <a:ea typeface="+mn-lt"/>
                <a:cs typeface="+mn-lt"/>
              </a:rPr>
              <a:t>edge from vertex u to vertex v.</a:t>
            </a:r>
            <a:endParaRPr lang="en-US"/>
          </a:p>
          <a:p>
            <a:pPr marL="0" indent="0" algn="ctr">
              <a:buNone/>
            </a:pPr>
            <a:r>
              <a:rPr lang="en-US" sz="2800" dirty="0">
                <a:ea typeface="+mn-lt"/>
                <a:cs typeface="+mn-lt"/>
              </a:rPr>
              <a:t>The edges may contain weigh/value/cost.</a:t>
            </a:r>
          </a:p>
        </p:txBody>
      </p:sp>
    </p:spTree>
    <p:extLst>
      <p:ext uri="{BB962C8B-B14F-4D97-AF65-F5344CB8AC3E}">
        <p14:creationId xmlns:p14="http://schemas.microsoft.com/office/powerpoint/2010/main" val="8614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D3A0-C7BE-4731-963C-BB3BCBBBC9CF}"/>
              </a:ext>
            </a:extLst>
          </p:cNvPr>
          <p:cNvSpPr>
            <a:spLocks noGrp="1"/>
          </p:cNvSpPr>
          <p:nvPr>
            <p:ph type="title"/>
          </p:nvPr>
        </p:nvSpPr>
        <p:spPr/>
        <p:txBody>
          <a:bodyPr/>
          <a:lstStyle/>
          <a:p>
            <a:r>
              <a:rPr lang="en-US" dirty="0">
                <a:ea typeface="+mj-lt"/>
                <a:cs typeface="+mj-lt"/>
              </a:rPr>
              <a:t>BREADTH FIRST SEARCH OR BFS</a:t>
            </a:r>
            <a:endParaRPr lang="en-US" dirty="0"/>
          </a:p>
        </p:txBody>
      </p:sp>
      <p:sp>
        <p:nvSpPr>
          <p:cNvPr id="3" name="Content Placeholder 2">
            <a:extLst>
              <a:ext uri="{FF2B5EF4-FFF2-40B4-BE49-F238E27FC236}">
                <a16:creationId xmlns:a16="http://schemas.microsoft.com/office/drawing/2014/main" id="{46413C13-08F6-4582-927F-F7FB1E608050}"/>
              </a:ext>
            </a:extLst>
          </p:cNvPr>
          <p:cNvSpPr>
            <a:spLocks noGrp="1"/>
          </p:cNvSpPr>
          <p:nvPr>
            <p:ph idx="1"/>
          </p:nvPr>
        </p:nvSpPr>
        <p:spPr/>
        <p:txBody>
          <a:bodyPr/>
          <a:lstStyle/>
          <a:p>
            <a:pPr algn="ctr">
              <a:buNone/>
            </a:pPr>
            <a:r>
              <a:rPr lang="en-US" dirty="0">
                <a:ea typeface="+mn-lt"/>
                <a:cs typeface="+mn-lt"/>
              </a:rPr>
              <a:t>Breadth First Traversal (or Search) for a graph is similar to Breadth</a:t>
            </a:r>
            <a:endParaRPr lang="en-US" dirty="0"/>
          </a:p>
          <a:p>
            <a:pPr algn="ctr">
              <a:buNone/>
            </a:pPr>
            <a:r>
              <a:rPr lang="en-US" dirty="0">
                <a:ea typeface="+mn-lt"/>
                <a:cs typeface="+mn-lt"/>
              </a:rPr>
              <a:t>First Traversal of a tree. The only catch here is, unlike trees, graphs</a:t>
            </a:r>
            <a:endParaRPr lang="en-US" dirty="0"/>
          </a:p>
          <a:p>
            <a:pPr algn="ctr">
              <a:buNone/>
            </a:pPr>
            <a:r>
              <a:rPr lang="en-US" dirty="0">
                <a:ea typeface="+mn-lt"/>
                <a:cs typeface="+mn-lt"/>
              </a:rPr>
              <a:t>may contain cycles, so we may come to the same node again. To</a:t>
            </a:r>
            <a:endParaRPr lang="en-US" dirty="0"/>
          </a:p>
          <a:p>
            <a:pPr algn="ctr">
              <a:buNone/>
            </a:pPr>
            <a:r>
              <a:rPr lang="en-US" dirty="0">
                <a:ea typeface="+mn-lt"/>
                <a:cs typeface="+mn-lt"/>
              </a:rPr>
              <a:t>avoid processing a node more than once, we use a </a:t>
            </a:r>
            <a:r>
              <a:rPr lang="en-US" dirty="0" err="1">
                <a:ea typeface="+mn-lt"/>
                <a:cs typeface="+mn-lt"/>
              </a:rPr>
              <a:t>boolean</a:t>
            </a:r>
            <a:r>
              <a:rPr lang="en-US" dirty="0">
                <a:ea typeface="+mn-lt"/>
                <a:cs typeface="+mn-lt"/>
              </a:rPr>
              <a:t> visited</a:t>
            </a:r>
            <a:endParaRPr lang="en-US" dirty="0"/>
          </a:p>
          <a:p>
            <a:pPr algn="ctr">
              <a:buNone/>
            </a:pPr>
            <a:r>
              <a:rPr lang="en-US" dirty="0">
                <a:ea typeface="+mn-lt"/>
                <a:cs typeface="+mn-lt"/>
              </a:rPr>
              <a:t>array. For simplicity, it is assumed that all vertices are reachable</a:t>
            </a:r>
            <a:endParaRPr lang="en-US" dirty="0"/>
          </a:p>
          <a:p>
            <a:pPr marL="0" indent="0" algn="ctr">
              <a:buNone/>
            </a:pPr>
            <a:r>
              <a:rPr lang="en-US" dirty="0">
                <a:ea typeface="+mn-lt"/>
                <a:cs typeface="+mn-lt"/>
              </a:rPr>
              <a:t>from the starting vertex.</a:t>
            </a:r>
            <a:endParaRPr lang="en-US" dirty="0"/>
          </a:p>
        </p:txBody>
      </p:sp>
    </p:spTree>
    <p:extLst>
      <p:ext uri="{BB962C8B-B14F-4D97-AF65-F5344CB8AC3E}">
        <p14:creationId xmlns:p14="http://schemas.microsoft.com/office/powerpoint/2010/main" val="414746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4767-FBDB-456B-A7F6-F6F3450F252E}"/>
              </a:ext>
            </a:extLst>
          </p:cNvPr>
          <p:cNvSpPr>
            <a:spLocks noGrp="1"/>
          </p:cNvSpPr>
          <p:nvPr>
            <p:ph type="title"/>
          </p:nvPr>
        </p:nvSpPr>
        <p:spPr/>
        <p:txBody>
          <a:bodyPr/>
          <a:lstStyle/>
          <a:p>
            <a:r>
              <a:rPr lang="en-US" dirty="0">
                <a:ea typeface="+mj-lt"/>
                <a:cs typeface="+mj-lt"/>
              </a:rPr>
              <a:t>DEPTH FIRST SEARCH OR DFS</a:t>
            </a:r>
            <a:endParaRPr lang="en-US" dirty="0"/>
          </a:p>
        </p:txBody>
      </p:sp>
      <p:sp>
        <p:nvSpPr>
          <p:cNvPr id="3" name="Content Placeholder 2">
            <a:extLst>
              <a:ext uri="{FF2B5EF4-FFF2-40B4-BE49-F238E27FC236}">
                <a16:creationId xmlns:a16="http://schemas.microsoft.com/office/drawing/2014/main" id="{E576E28E-B69B-4574-8ECB-24C1EE1E0F4E}"/>
              </a:ext>
            </a:extLst>
          </p:cNvPr>
          <p:cNvSpPr>
            <a:spLocks noGrp="1"/>
          </p:cNvSpPr>
          <p:nvPr>
            <p:ph idx="1"/>
          </p:nvPr>
        </p:nvSpPr>
        <p:spPr/>
        <p:txBody>
          <a:bodyPr vert="horz" lIns="91440" tIns="45720" rIns="91440" bIns="45720" rtlCol="0" anchor="t">
            <a:noAutofit/>
          </a:bodyPr>
          <a:lstStyle/>
          <a:p>
            <a:pPr algn="ctr">
              <a:buNone/>
            </a:pPr>
            <a:r>
              <a:rPr lang="en-US" sz="2800" dirty="0">
                <a:ea typeface="+mn-lt"/>
                <a:cs typeface="+mn-lt"/>
              </a:rPr>
              <a:t>Depth First Traversal (or Search) for a graph is similar to</a:t>
            </a:r>
            <a:endParaRPr lang="en-US" sz="2800"/>
          </a:p>
          <a:p>
            <a:pPr algn="ctr">
              <a:buNone/>
            </a:pPr>
            <a:r>
              <a:rPr lang="en-US" sz="2800" dirty="0">
                <a:ea typeface="+mn-lt"/>
                <a:cs typeface="+mn-lt"/>
              </a:rPr>
              <a:t>Depth First Traversal of a tree. The only catch here is,</a:t>
            </a:r>
            <a:endParaRPr lang="en-US" sz="2800"/>
          </a:p>
          <a:p>
            <a:pPr algn="ctr">
              <a:buNone/>
            </a:pPr>
            <a:r>
              <a:rPr lang="en-US" sz="2800" dirty="0">
                <a:ea typeface="+mn-lt"/>
                <a:cs typeface="+mn-lt"/>
              </a:rPr>
              <a:t>unlike trees, graphs may contain cycles, so we may come to</a:t>
            </a:r>
            <a:endParaRPr lang="en-US" sz="2800"/>
          </a:p>
          <a:p>
            <a:pPr algn="ctr">
              <a:buNone/>
            </a:pPr>
            <a:r>
              <a:rPr lang="en-US" sz="2800" dirty="0">
                <a:ea typeface="+mn-lt"/>
                <a:cs typeface="+mn-lt"/>
              </a:rPr>
              <a:t>the same node again. To avoid processing a node more than</a:t>
            </a:r>
            <a:endParaRPr lang="en-US" sz="2800"/>
          </a:p>
          <a:p>
            <a:pPr marL="0" indent="0" algn="ctr">
              <a:buNone/>
            </a:pPr>
            <a:r>
              <a:rPr lang="en-US" sz="2800" dirty="0">
                <a:ea typeface="+mn-lt"/>
                <a:cs typeface="+mn-lt"/>
              </a:rPr>
              <a:t>once, we use a </a:t>
            </a:r>
            <a:r>
              <a:rPr lang="en-US" sz="2800" dirty="0" err="1">
                <a:ea typeface="+mn-lt"/>
                <a:cs typeface="+mn-lt"/>
              </a:rPr>
              <a:t>boolean</a:t>
            </a:r>
            <a:r>
              <a:rPr lang="en-US" sz="2800" dirty="0">
                <a:ea typeface="+mn-lt"/>
                <a:cs typeface="+mn-lt"/>
              </a:rPr>
              <a:t> visited array.</a:t>
            </a:r>
            <a:endParaRPr lang="en-US" sz="2800"/>
          </a:p>
        </p:txBody>
      </p:sp>
    </p:spTree>
    <p:extLst>
      <p:ext uri="{BB962C8B-B14F-4D97-AF65-F5344CB8AC3E}">
        <p14:creationId xmlns:p14="http://schemas.microsoft.com/office/powerpoint/2010/main" val="20536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9AAF-0A42-4789-A16A-17ACAB275462}"/>
              </a:ext>
            </a:extLst>
          </p:cNvPr>
          <p:cNvSpPr>
            <a:spLocks noGrp="1"/>
          </p:cNvSpPr>
          <p:nvPr>
            <p:ph type="title"/>
          </p:nvPr>
        </p:nvSpPr>
        <p:spPr>
          <a:xfrm>
            <a:off x="1365315" y="876406"/>
            <a:ext cx="9603275" cy="689802"/>
          </a:xfrm>
        </p:spPr>
        <p:txBody>
          <a:bodyPr/>
          <a:lstStyle/>
          <a:p>
            <a:r>
              <a:rPr lang="en-US" dirty="0">
                <a:ea typeface="+mj-lt"/>
                <a:cs typeface="+mj-lt"/>
              </a:rPr>
              <a:t>MINIMUM SPANNING TREES</a:t>
            </a:r>
            <a:endParaRPr lang="en-US" dirty="0"/>
          </a:p>
        </p:txBody>
      </p:sp>
      <p:sp>
        <p:nvSpPr>
          <p:cNvPr id="3" name="Content Placeholder 2">
            <a:extLst>
              <a:ext uri="{FF2B5EF4-FFF2-40B4-BE49-F238E27FC236}">
                <a16:creationId xmlns:a16="http://schemas.microsoft.com/office/drawing/2014/main" id="{3F9296DF-93E2-4F7C-8C16-D2EE0E4D24BF}"/>
              </a:ext>
            </a:extLst>
          </p:cNvPr>
          <p:cNvSpPr>
            <a:spLocks noGrp="1"/>
          </p:cNvSpPr>
          <p:nvPr>
            <p:ph idx="1"/>
          </p:nvPr>
        </p:nvSpPr>
        <p:spPr>
          <a:xfrm>
            <a:off x="617693" y="1857581"/>
            <a:ext cx="10350897" cy="3867556"/>
          </a:xfrm>
        </p:spPr>
        <p:txBody>
          <a:bodyPr>
            <a:normAutofit fontScale="92500" lnSpcReduction="20000"/>
          </a:bodyPr>
          <a:lstStyle/>
          <a:p>
            <a:pPr algn="ctr">
              <a:buNone/>
            </a:pPr>
            <a:r>
              <a:rPr lang="en-US" dirty="0">
                <a:ea typeface="+mn-lt"/>
                <a:cs typeface="+mn-lt"/>
              </a:rPr>
              <a:t>Given an undirected and connected graph G=(V,E), a</a:t>
            </a:r>
            <a:endParaRPr lang="en-US" dirty="0"/>
          </a:p>
          <a:p>
            <a:pPr algn="ctr">
              <a:buNone/>
            </a:pPr>
            <a:r>
              <a:rPr lang="en-US" dirty="0">
                <a:ea typeface="+mn-lt"/>
                <a:cs typeface="+mn-lt"/>
              </a:rPr>
              <a:t>spanning tree of the graph G is a tree that spans G (that is,</a:t>
            </a:r>
            <a:endParaRPr lang="en-US" dirty="0"/>
          </a:p>
          <a:p>
            <a:pPr algn="ctr">
              <a:buNone/>
            </a:pPr>
            <a:r>
              <a:rPr lang="en-US" dirty="0">
                <a:ea typeface="+mn-lt"/>
                <a:cs typeface="+mn-lt"/>
              </a:rPr>
              <a:t>it includes every vertex of G) and is a subgraph of G (every</a:t>
            </a:r>
            <a:endParaRPr lang="en-US" dirty="0"/>
          </a:p>
          <a:p>
            <a:pPr marL="0" indent="0" algn="ctr">
              <a:buNone/>
            </a:pPr>
            <a:r>
              <a:rPr lang="en-US" dirty="0">
                <a:ea typeface="+mn-lt"/>
                <a:cs typeface="+mn-lt"/>
              </a:rPr>
              <a:t>edge in the tree belongs to G)</a:t>
            </a:r>
          </a:p>
          <a:p>
            <a:pPr algn="ctr">
              <a:buNone/>
            </a:pPr>
            <a:r>
              <a:rPr lang="en-US" dirty="0">
                <a:ea typeface="+mn-lt"/>
                <a:cs typeface="+mn-lt"/>
              </a:rPr>
              <a:t>The cost of the spanning tree is the sum of the weights of</a:t>
            </a:r>
            <a:endParaRPr lang="en-US" dirty="0"/>
          </a:p>
          <a:p>
            <a:pPr algn="ctr">
              <a:buNone/>
            </a:pPr>
            <a:r>
              <a:rPr lang="en-US" dirty="0">
                <a:ea typeface="+mn-lt"/>
                <a:cs typeface="+mn-lt"/>
              </a:rPr>
              <a:t>all the edges in the tree. There can be many spanning trees.</a:t>
            </a:r>
            <a:endParaRPr lang="en-US" dirty="0"/>
          </a:p>
          <a:p>
            <a:pPr algn="ctr">
              <a:buNone/>
            </a:pPr>
            <a:r>
              <a:rPr lang="en-US" dirty="0">
                <a:ea typeface="+mn-lt"/>
                <a:cs typeface="+mn-lt"/>
              </a:rPr>
              <a:t>Minimum spanning tree is the spanning tree where the cost</a:t>
            </a:r>
            <a:endParaRPr lang="en-US" dirty="0"/>
          </a:p>
          <a:p>
            <a:pPr algn="ctr">
              <a:buNone/>
            </a:pPr>
            <a:r>
              <a:rPr lang="en-US" dirty="0">
                <a:ea typeface="+mn-lt"/>
                <a:cs typeface="+mn-lt"/>
              </a:rPr>
              <a:t>is minimum among all the spanning trees. There also can</a:t>
            </a:r>
            <a:endParaRPr lang="en-US" dirty="0"/>
          </a:p>
          <a:p>
            <a:pPr marL="0" indent="0" algn="ctr">
              <a:buNone/>
            </a:pPr>
            <a:r>
              <a:rPr lang="en-US" dirty="0">
                <a:ea typeface="+mn-lt"/>
                <a:cs typeface="+mn-lt"/>
              </a:rPr>
              <a:t>be many minimum spanning trees.</a:t>
            </a:r>
            <a:endParaRPr lang="en-US" dirty="0"/>
          </a:p>
        </p:txBody>
      </p:sp>
    </p:spTree>
    <p:extLst>
      <p:ext uri="{BB962C8B-B14F-4D97-AF65-F5344CB8AC3E}">
        <p14:creationId xmlns:p14="http://schemas.microsoft.com/office/powerpoint/2010/main" val="134043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5220E5C0-AF0E-4C74-87FE-4D7B9704AC8E}"/>
              </a:ext>
            </a:extLst>
          </p:cNvPr>
          <p:cNvPicPr>
            <a:picLocks noChangeAspect="1"/>
          </p:cNvPicPr>
          <p:nvPr/>
        </p:nvPicPr>
        <p:blipFill>
          <a:blip r:embed="rId2"/>
          <a:stretch>
            <a:fillRect/>
          </a:stretch>
        </p:blipFill>
        <p:spPr>
          <a:xfrm>
            <a:off x="2269237" y="1369153"/>
            <a:ext cx="7653528" cy="3405820"/>
          </a:xfrm>
          <a:prstGeom prst="rect">
            <a:avLst/>
          </a:prstGeom>
        </p:spPr>
      </p:pic>
    </p:spTree>
    <p:extLst>
      <p:ext uri="{BB962C8B-B14F-4D97-AF65-F5344CB8AC3E}">
        <p14:creationId xmlns:p14="http://schemas.microsoft.com/office/powerpoint/2010/main" val="333549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Graphs</vt:lpstr>
      <vt:lpstr>Introduciton</vt:lpstr>
      <vt:lpstr>Representing Graphs :</vt:lpstr>
      <vt:lpstr>Representation of Graphs </vt:lpstr>
      <vt:lpstr>REpresentaiton of grpahs</vt:lpstr>
      <vt:lpstr>BREADTH FIRST SEARCH OR BFS</vt:lpstr>
      <vt:lpstr>DEPTH FIRST SEARCH OR DFS</vt:lpstr>
      <vt:lpstr>MINIMUM SPANNING TREES</vt:lpstr>
      <vt:lpstr>PowerPoint Presentation</vt:lpstr>
      <vt:lpstr>PowerPoint Presentation</vt:lpstr>
      <vt:lpstr>Kruskal's Algorithms :</vt:lpstr>
      <vt:lpstr>KRUSKAL’S ALGORITHM :</vt:lpstr>
      <vt:lpstr>PowerPoint Presentation</vt:lpstr>
      <vt:lpstr>PowerPoint Presentation</vt:lpstr>
      <vt:lpstr>PRIM’S ALGORITHM : </vt:lpstr>
      <vt:lpstr>Prim's Algorithm : </vt:lpstr>
      <vt:lpstr>PowerPoint Presentation</vt:lpstr>
      <vt:lpstr>PowerPoint Presentation</vt:lpstr>
      <vt:lpstr>SINGLE-SOURCE SHORTEST PATHS – DIJKSTRA’S ALGORITHM</vt:lpstr>
      <vt:lpstr>PowerPoint Presentation</vt:lpstr>
      <vt:lpstr>ALL-PAIRS SHORTEST PATHS : </vt:lpstr>
      <vt:lpstr>PowerPoint Presentation</vt:lpstr>
      <vt:lpstr>THE COST MATRIX OF GRAPH :</vt:lpstr>
      <vt:lpstr>MATRIX OF ALL PAIR SHORTEST PATH(OUTPUT)</vt:lpstr>
      <vt:lpstr>ALGORITHM – FLOYD WARSHAL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498</cp:revision>
  <dcterms:created xsi:type="dcterms:W3CDTF">2016-01-13T19:04:32Z</dcterms:created>
  <dcterms:modified xsi:type="dcterms:W3CDTF">2020-04-28T14:14:39Z</dcterms:modified>
</cp:coreProperties>
</file>