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00" r:id="rId2"/>
    <p:sldMasterId id="2147483701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>
            <a:spLocks noGrp="1"/>
          </p:cNvSpPr>
          <p:nvPr>
            <p:ph type="pic" idx="2"/>
          </p:nvPr>
        </p:nvSpPr>
        <p:spPr>
          <a:xfrm>
            <a:off x="510242" y="609598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510239" y="5169584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8047092" y="471131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047092" y="47116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2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510240" y="5300150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510241" y="3022674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4"/>
          </p:nvPr>
        </p:nvSpPr>
        <p:spPr>
          <a:xfrm>
            <a:off x="2959103" y="3022674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5"/>
          </p:nvPr>
        </p:nvSpPr>
        <p:spPr>
          <a:xfrm>
            <a:off x="5418117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6"/>
          </p:nvPr>
        </p:nvSpPr>
        <p:spPr>
          <a:xfrm>
            <a:off x="5418117" y="3022674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6"/>
          <p:cNvSpPr>
            <a:spLocks noGrp="1"/>
          </p:cNvSpPr>
          <p:nvPr>
            <p:ph type="pic" idx="2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3"/>
          </p:nvPr>
        </p:nvSpPr>
        <p:spPr>
          <a:xfrm>
            <a:off x="510239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6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6"/>
          </p:nvPr>
        </p:nvSpPr>
        <p:spPr>
          <a:xfrm>
            <a:off x="2958088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7"/>
          </p:nvPr>
        </p:nvSpPr>
        <p:spPr>
          <a:xfrm>
            <a:off x="5423009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6"/>
          <p:cNvSpPr>
            <a:spLocks noGrp="1"/>
          </p:cNvSpPr>
          <p:nvPr>
            <p:ph type="pic" idx="8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 rot="5400000">
            <a:off x="2315781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 rot="5400000">
            <a:off x="5822719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9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dt" idx="10"/>
          </p:nvPr>
        </p:nvSpPr>
        <p:spPr>
          <a:xfrm>
            <a:off x="51053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7573163" y="539863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ldNum" idx="12"/>
          </p:nvPr>
        </p:nvSpPr>
        <p:spPr>
          <a:xfrm>
            <a:off x="8047094" y="286990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510244" y="3030013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4195594" y="3030013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3514385" y="2336878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2"/>
          </p:nvPr>
        </p:nvSpPr>
        <p:spPr>
          <a:xfrm>
            <a:off x="510243" y="2336877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>
            <a:spLocks noGrp="1"/>
          </p:cNvSpPr>
          <p:nvPr>
            <p:ph type="pic" idx="2"/>
          </p:nvPr>
        </p:nvSpPr>
        <p:spPr>
          <a:xfrm>
            <a:off x="3651252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body" idx="1"/>
          </p:nvPr>
        </p:nvSpPr>
        <p:spPr>
          <a:xfrm>
            <a:off x="510242" y="2336878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9"/>
          <p:cNvSpPr>
            <a:spLocks noGrp="1"/>
          </p:cNvSpPr>
          <p:nvPr>
            <p:ph type="pic" idx="2"/>
          </p:nvPr>
        </p:nvSpPr>
        <p:spPr>
          <a:xfrm>
            <a:off x="510244" y="609602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510241" y="5169588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ldNum" idx="12"/>
          </p:nvPr>
        </p:nvSpPr>
        <p:spPr>
          <a:xfrm>
            <a:off x="8047094" y="471131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1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8047094" y="471162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2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body" idx="1"/>
          </p:nvPr>
        </p:nvSpPr>
        <p:spPr>
          <a:xfrm>
            <a:off x="510242" y="5300154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2"/>
          </p:nvPr>
        </p:nvSpPr>
        <p:spPr>
          <a:xfrm>
            <a:off x="510243" y="3022678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body" idx="4"/>
          </p:nvPr>
        </p:nvSpPr>
        <p:spPr>
          <a:xfrm>
            <a:off x="2959103" y="3022678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5"/>
          </p:nvPr>
        </p:nvSpPr>
        <p:spPr>
          <a:xfrm>
            <a:off x="5418119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6"/>
          </p:nvPr>
        </p:nvSpPr>
        <p:spPr>
          <a:xfrm>
            <a:off x="5418119" y="3022678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2" name="Google Shape;362;p34"/>
          <p:cNvSpPr>
            <a:spLocks noGrp="1"/>
          </p:cNvSpPr>
          <p:nvPr>
            <p:ph type="pic" idx="2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3"/>
          </p:nvPr>
        </p:nvSpPr>
        <p:spPr>
          <a:xfrm>
            <a:off x="510241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5" name="Google Shape;365;p34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body" idx="6"/>
          </p:nvPr>
        </p:nvSpPr>
        <p:spPr>
          <a:xfrm>
            <a:off x="2958090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7"/>
          </p:nvPr>
        </p:nvSpPr>
        <p:spPr>
          <a:xfrm>
            <a:off x="5423011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8" name="Google Shape;368;p34"/>
          <p:cNvSpPr>
            <a:spLocks noGrp="1"/>
          </p:cNvSpPr>
          <p:nvPr>
            <p:ph type="pic" idx="8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body" idx="1"/>
          </p:nvPr>
        </p:nvSpPr>
        <p:spPr>
          <a:xfrm rot="5400000">
            <a:off x="2315782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5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6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5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6"/>
          <p:cNvSpPr txBox="1">
            <a:spLocks noGrp="1"/>
          </p:cNvSpPr>
          <p:nvPr>
            <p:ph type="dt" idx="10"/>
          </p:nvPr>
        </p:nvSpPr>
        <p:spPr>
          <a:xfrm>
            <a:off x="5105344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ftr" idx="11"/>
          </p:nvPr>
        </p:nvSpPr>
        <p:spPr>
          <a:xfrm>
            <a:off x="510243" y="5936193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7573165" y="539863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sldNum" idx="12"/>
          </p:nvPr>
        </p:nvSpPr>
        <p:spPr>
          <a:xfrm>
            <a:off x="8047095" y="286990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2"/>
          <p:cNvSpPr txBox="1"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6" name="Google Shape;446;p42"/>
          <p:cNvSpPr txBox="1">
            <a:spLocks noGrp="1"/>
          </p:cNvSpPr>
          <p:nvPr>
            <p:ph type="body" idx="2"/>
          </p:nvPr>
        </p:nvSpPr>
        <p:spPr>
          <a:xfrm>
            <a:off x="510244" y="3030015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42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8" name="Google Shape;448;p42"/>
          <p:cNvSpPr txBox="1">
            <a:spLocks noGrp="1"/>
          </p:cNvSpPr>
          <p:nvPr>
            <p:ph type="body" idx="4"/>
          </p:nvPr>
        </p:nvSpPr>
        <p:spPr>
          <a:xfrm>
            <a:off x="4195594" y="3030015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4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047092" y="286989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3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4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body" idx="1"/>
          </p:nvPr>
        </p:nvSpPr>
        <p:spPr>
          <a:xfrm>
            <a:off x="3514385" y="2336880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2"/>
          </p:nvPr>
        </p:nvSpPr>
        <p:spPr>
          <a:xfrm>
            <a:off x="510244" y="2336878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>
            <a:spLocks noGrp="1"/>
          </p:cNvSpPr>
          <p:nvPr>
            <p:ph type="pic" idx="2"/>
          </p:nvPr>
        </p:nvSpPr>
        <p:spPr>
          <a:xfrm>
            <a:off x="3651253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5" name="Google Shape;485;p46"/>
          <p:cNvSpPr txBox="1">
            <a:spLocks noGrp="1"/>
          </p:cNvSpPr>
          <p:nvPr>
            <p:ph type="body" idx="1"/>
          </p:nvPr>
        </p:nvSpPr>
        <p:spPr>
          <a:xfrm>
            <a:off x="510242" y="2336879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6" name="Google Shape;486;p46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46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7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7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7"/>
          <p:cNvSpPr txBox="1"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7"/>
          <p:cNvSpPr>
            <a:spLocks noGrp="1"/>
          </p:cNvSpPr>
          <p:nvPr>
            <p:ph type="pic" idx="2"/>
          </p:nvPr>
        </p:nvSpPr>
        <p:spPr>
          <a:xfrm>
            <a:off x="510244" y="609604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6" name="Google Shape;496;p47"/>
          <p:cNvSpPr txBox="1">
            <a:spLocks noGrp="1"/>
          </p:cNvSpPr>
          <p:nvPr>
            <p:ph type="body" idx="1"/>
          </p:nvPr>
        </p:nvSpPr>
        <p:spPr>
          <a:xfrm>
            <a:off x="510242" y="5169590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7" name="Google Shape;497;p4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4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sldNum" idx="12"/>
          </p:nvPr>
        </p:nvSpPr>
        <p:spPr>
          <a:xfrm>
            <a:off x="8047095" y="47113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8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7" name="Google Shape;507;p4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48"/>
          <p:cNvSpPr txBox="1">
            <a:spLocks noGrp="1"/>
          </p:cNvSpPr>
          <p:nvPr>
            <p:ph type="sldNum" idx="12"/>
          </p:nvPr>
        </p:nvSpPr>
        <p:spPr>
          <a:xfrm>
            <a:off x="8047095" y="471162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9"/>
          <p:cNvSpPr txBox="1"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9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7" name="Google Shape;517;p49"/>
          <p:cNvSpPr txBox="1">
            <a:spLocks noGrp="1"/>
          </p:cNvSpPr>
          <p:nvPr>
            <p:ph type="body" idx="2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8" name="Google Shape;518;p4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49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 txBox="1"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0"/>
          <p:cNvSpPr txBox="1">
            <a:spLocks noGrp="1"/>
          </p:cNvSpPr>
          <p:nvPr>
            <p:ph type="body" idx="1"/>
          </p:nvPr>
        </p:nvSpPr>
        <p:spPr>
          <a:xfrm>
            <a:off x="510243" y="5300156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0" name="Google Shape;530;p5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5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50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0" name="Google Shape;540;p51"/>
          <p:cNvSpPr txBox="1">
            <a:spLocks noGrp="1"/>
          </p:cNvSpPr>
          <p:nvPr>
            <p:ph type="body" idx="2"/>
          </p:nvPr>
        </p:nvSpPr>
        <p:spPr>
          <a:xfrm>
            <a:off x="510244" y="3022680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1" name="Google Shape;541;p51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2" name="Google Shape;542;p51"/>
          <p:cNvSpPr txBox="1">
            <a:spLocks noGrp="1"/>
          </p:cNvSpPr>
          <p:nvPr>
            <p:ph type="body" idx="4"/>
          </p:nvPr>
        </p:nvSpPr>
        <p:spPr>
          <a:xfrm>
            <a:off x="2959103" y="3022680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3" name="Google Shape;543;p51"/>
          <p:cNvSpPr txBox="1">
            <a:spLocks noGrp="1"/>
          </p:cNvSpPr>
          <p:nvPr>
            <p:ph type="body" idx="5"/>
          </p:nvPr>
        </p:nvSpPr>
        <p:spPr>
          <a:xfrm>
            <a:off x="5418120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4" name="Google Shape;544;p51"/>
          <p:cNvSpPr txBox="1">
            <a:spLocks noGrp="1"/>
          </p:cNvSpPr>
          <p:nvPr>
            <p:ph type="body" idx="6"/>
          </p:nvPr>
        </p:nvSpPr>
        <p:spPr>
          <a:xfrm>
            <a:off x="5418120" y="3022680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5" name="Google Shape;545;p5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5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2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52"/>
          <p:cNvSpPr txBox="1"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5" name="Google Shape;555;p52"/>
          <p:cNvSpPr>
            <a:spLocks noGrp="1"/>
          </p:cNvSpPr>
          <p:nvPr>
            <p:ph type="pic" idx="2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6" name="Google Shape;556;p52"/>
          <p:cNvSpPr txBox="1">
            <a:spLocks noGrp="1"/>
          </p:cNvSpPr>
          <p:nvPr>
            <p:ph type="body" idx="3"/>
          </p:nvPr>
        </p:nvSpPr>
        <p:spPr>
          <a:xfrm>
            <a:off x="510242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7" name="Google Shape;557;p52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8" name="Google Shape;558;p52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body" idx="6"/>
          </p:nvPr>
        </p:nvSpPr>
        <p:spPr>
          <a:xfrm>
            <a:off x="2958091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0" name="Google Shape;560;p52"/>
          <p:cNvSpPr txBox="1">
            <a:spLocks noGrp="1"/>
          </p:cNvSpPr>
          <p:nvPr>
            <p:ph type="body" idx="7"/>
          </p:nvPr>
        </p:nvSpPr>
        <p:spPr>
          <a:xfrm>
            <a:off x="5423012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1" name="Google Shape;561;p52"/>
          <p:cNvSpPr>
            <a:spLocks noGrp="1"/>
          </p:cNvSpPr>
          <p:nvPr>
            <p:ph type="pic" idx="8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2" name="Google Shape;562;p52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3" name="Google Shape;563;p5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5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510240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195592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3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53"/>
          <p:cNvSpPr txBox="1">
            <a:spLocks noGrp="1"/>
          </p:cNvSpPr>
          <p:nvPr>
            <p:ph type="body" idx="1"/>
          </p:nvPr>
        </p:nvSpPr>
        <p:spPr>
          <a:xfrm rot="5400000">
            <a:off x="2315783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53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53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53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4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4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54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3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54"/>
          <p:cNvSpPr txBox="1">
            <a:spLocks noGrp="1"/>
          </p:cNvSpPr>
          <p:nvPr>
            <p:ph type="dt" idx="10"/>
          </p:nvPr>
        </p:nvSpPr>
        <p:spPr>
          <a:xfrm>
            <a:off x="5105344" y="593619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54"/>
          <p:cNvSpPr txBox="1">
            <a:spLocks noGrp="1"/>
          </p:cNvSpPr>
          <p:nvPr>
            <p:ph type="ftr" idx="11"/>
          </p:nvPr>
        </p:nvSpPr>
        <p:spPr>
          <a:xfrm>
            <a:off x="510243" y="5936195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54"/>
          <p:cNvSpPr txBox="1">
            <a:spLocks noGrp="1"/>
          </p:cNvSpPr>
          <p:nvPr>
            <p:ph type="sldNum" idx="12"/>
          </p:nvPr>
        </p:nvSpPr>
        <p:spPr>
          <a:xfrm>
            <a:off x="7573166" y="539864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510242" y="3030009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4195593" y="3030009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3514385" y="2336874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2"/>
          </p:nvPr>
        </p:nvSpPr>
        <p:spPr>
          <a:xfrm>
            <a:off x="510241" y="2336873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3651250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510242" y="2336874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DF70"/>
            </a:gs>
            <a:gs pos="50000">
              <a:srgbClr val="88C25A"/>
            </a:gs>
            <a:gs pos="100000">
              <a:srgbClr val="417425"/>
            </a:gs>
          </a:gsLst>
          <a:lin ang="252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7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Trebuchet MS"/>
              <a:buNone/>
            </a:pPr>
            <a:r>
              <a:rPr lang="en-US" sz="4860"/>
              <a:t>Elementary Graph Algorithms</a:t>
            </a:r>
            <a:endParaRPr sz="4860"/>
          </a:p>
        </p:txBody>
      </p:sp>
      <p:pic>
        <p:nvPicPr>
          <p:cNvPr id="589" name="Google Shape;589;p55" descr="National Institute of Technology Delhi | Ministry of HRD, Govt. of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5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Dr. </a:t>
            </a: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 Kumar Maurya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1" name="Google Shape;591;p55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Ankit Ghosh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181210065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CSE 2</a:t>
            </a:r>
            <a:r>
              <a:rPr lang="en-US" sz="2000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nd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Year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4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body" idx="1"/>
          </p:nvPr>
        </p:nvSpPr>
        <p:spPr>
          <a:xfrm>
            <a:off x="609600" y="3022673"/>
            <a:ext cx="7819996" cy="284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The main idea 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Start from some vertex of the graph.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At each step, try to move to an unvisited neighbour of the current vertex.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If no such neighbour exists, perform backtracking.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After visiting all the vertices that are reachable from the initial vertex, repeat this process from an unvisited vertex.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5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Depth-First Search Algorithm</a:t>
            </a:r>
            <a:endParaRPr/>
          </a:p>
        </p:txBody>
      </p:sp>
      <p:pic>
        <p:nvPicPr>
          <p:cNvPr id="667" name="Google Shape;66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81200"/>
            <a:ext cx="4391025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5"/>
          <p:cNvSpPr txBox="1"/>
          <p:nvPr/>
        </p:nvSpPr>
        <p:spPr>
          <a:xfrm>
            <a:off x="4648200" y="3048000"/>
            <a:ext cx="42672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G is represented using adjacency lists, the time complexity of DFS is Θ(V + E).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7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74" name="Google Shape;674;p66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97" name="Google Shape;597;p56"/>
          <p:cNvSpPr txBox="1"/>
          <p:nvPr/>
        </p:nvSpPr>
        <p:spPr>
          <a:xfrm>
            <a:off x="762000" y="2667000"/>
            <a:ext cx="5334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Representations</a:t>
            </a:r>
            <a:endParaRPr/>
          </a:p>
          <a:p>
            <a:pPr marL="0" marR="0" lvl="0" indent="-152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Breadth-First Search</a:t>
            </a:r>
            <a:endParaRPr/>
          </a:p>
          <a:p>
            <a:pPr marL="0" marR="0" lvl="0" indent="-152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Depth-First Search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603" name="Google Shape;603;p57"/>
          <p:cNvSpPr txBox="1"/>
          <p:nvPr/>
        </p:nvSpPr>
        <p:spPr>
          <a:xfrm>
            <a:off x="609600" y="2438400"/>
            <a:ext cx="419332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graph G = (V, E) is a pair of sets. 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 is a finite set of vertices. 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 ⊆ V × V is a set of edges.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4" name="Google Shape;60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3581400"/>
            <a:ext cx="40862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7"/>
          <p:cNvSpPr txBox="1"/>
          <p:nvPr/>
        </p:nvSpPr>
        <p:spPr>
          <a:xfrm>
            <a:off x="609600" y="4766608"/>
            <a:ext cx="683873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Two types of graph: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Directed Graph				Undirected Graph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6" name="Google Shape;606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3525" y="5219400"/>
            <a:ext cx="1069259" cy="1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5219700"/>
            <a:ext cx="11430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613" name="Google Shape;613;p58"/>
          <p:cNvSpPr txBox="1"/>
          <p:nvPr/>
        </p:nvSpPr>
        <p:spPr>
          <a:xfrm>
            <a:off x="685801" y="2913632"/>
            <a:ext cx="7848600" cy="2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Two common ways to represent a (directed or undirected) graph are: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Adjacency Lists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Adjacency Matrix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following, assume that V = {1,2,3, . . . ,n}.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9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Representation</a:t>
            </a:r>
            <a:endParaRPr/>
          </a:p>
        </p:txBody>
      </p:sp>
      <p:pic>
        <p:nvPicPr>
          <p:cNvPr id="619" name="Google Shape;61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0"/>
            <a:ext cx="2098334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2257425"/>
            <a:ext cx="49625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4419600"/>
            <a:ext cx="2150872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 txBox="1"/>
          <p:nvPr/>
        </p:nvSpPr>
        <p:spPr>
          <a:xfrm>
            <a:off x="432779" y="3657600"/>
            <a:ext cx="10150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Graph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3" name="Google Shape;623;p59"/>
          <p:cNvSpPr txBox="1"/>
          <p:nvPr/>
        </p:nvSpPr>
        <p:spPr>
          <a:xfrm>
            <a:off x="4495800" y="4095690"/>
            <a:ext cx="39351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in Adjacency List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3581400" y="6153090"/>
            <a:ext cx="42445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in Adjacency Matrix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Representation</a:t>
            </a:r>
            <a:endParaRPr/>
          </a:p>
        </p:txBody>
      </p:sp>
      <p:pic>
        <p:nvPicPr>
          <p:cNvPr id="630" name="Google Shape;63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86000"/>
            <a:ext cx="178230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298911"/>
            <a:ext cx="4648200" cy="250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200" y="4572000"/>
            <a:ext cx="2057400" cy="206846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0"/>
          <p:cNvSpPr txBox="1"/>
          <p:nvPr/>
        </p:nvSpPr>
        <p:spPr>
          <a:xfrm>
            <a:off x="4751620" y="4781490"/>
            <a:ext cx="39351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in Adjacency List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4" name="Google Shape;634;p60"/>
          <p:cNvSpPr txBox="1"/>
          <p:nvPr/>
        </p:nvSpPr>
        <p:spPr>
          <a:xfrm>
            <a:off x="3657600" y="6172200"/>
            <a:ext cx="42445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in Adjacency Matrix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Breadth-First Search(BFS)</a:t>
            </a:r>
            <a:endParaRPr/>
          </a:p>
        </p:txBody>
      </p:sp>
      <p:sp>
        <p:nvSpPr>
          <p:cNvPr id="640" name="Google Shape;640;p61"/>
          <p:cNvSpPr txBox="1">
            <a:spLocks noGrp="1"/>
          </p:cNvSpPr>
          <p:nvPr>
            <p:ph type="body" idx="1"/>
          </p:nvPr>
        </p:nvSpPr>
        <p:spPr>
          <a:xfrm>
            <a:off x="586441" y="3098873"/>
            <a:ext cx="8024159" cy="223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Given a graph G = (V, E) and a vertex v, the BFS algorithm computes the following information.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vertices that are reachable from 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shortest distance from s to each reachable vertex.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 shortest paths tree that allows reporting the shortest path from s to a reachable vertex.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2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Breadth-First Search</a:t>
            </a:r>
            <a:endParaRPr/>
          </a:p>
        </p:txBody>
      </p:sp>
      <p:sp>
        <p:nvSpPr>
          <p:cNvPr id="646" name="Google Shape;646;p62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The main idea is: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Find the vertices that have distance 1 from 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Find the vertices that have distance 2 from 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Find the vertices that have distance 3 from 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647" name="Google Shape;64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4267200"/>
            <a:ext cx="27908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2"/>
          <p:cNvSpPr txBox="1"/>
          <p:nvPr/>
        </p:nvSpPr>
        <p:spPr>
          <a:xfrm>
            <a:off x="1066800" y="6412468"/>
            <a:ext cx="36760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Distance:……0………1………2…………3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Breadth-First Search Algorithm</a:t>
            </a:r>
            <a:endParaRPr/>
          </a:p>
        </p:txBody>
      </p:sp>
      <p:pic>
        <p:nvPicPr>
          <p:cNvPr id="654" name="Google Shape;65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981200"/>
            <a:ext cx="3757373" cy="4881072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3"/>
          <p:cNvSpPr txBox="1"/>
          <p:nvPr/>
        </p:nvSpPr>
        <p:spPr>
          <a:xfrm>
            <a:off x="4038600" y="2855655"/>
            <a:ext cx="4648200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G is represented using adjacency lists, the time complexity of BFS is Θ(V + E):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Lines 1–4 take Θ(V) time.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Lines 7–9 take Θ(1) time.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Lines 10–11 and 14–18 take O(V) time.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Lines 12–13 take O( P u∈V |Adj[u]|) =      O(E) time.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(4:3)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Trebuchet MS</vt:lpstr>
      <vt:lpstr>Assignment</vt:lpstr>
      <vt:lpstr>1_Berlin</vt:lpstr>
      <vt:lpstr>2_Berlin</vt:lpstr>
      <vt:lpstr>Elementary Graph Algorithms</vt:lpstr>
      <vt:lpstr>Contents</vt:lpstr>
      <vt:lpstr>Representation</vt:lpstr>
      <vt:lpstr>Representation</vt:lpstr>
      <vt:lpstr>Representation</vt:lpstr>
      <vt:lpstr>Representation</vt:lpstr>
      <vt:lpstr>Breadth-First Search(BFS)</vt:lpstr>
      <vt:lpstr>Breadth-First Search</vt:lpstr>
      <vt:lpstr>Breadth-First Search Algorithm</vt:lpstr>
      <vt:lpstr>Depth-First Search</vt:lpstr>
      <vt:lpstr>Depth-First Search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Lenovo</dc:creator>
  <cp:lastModifiedBy>Ankit Ghosh</cp:lastModifiedBy>
  <cp:revision>1</cp:revision>
  <dcterms:modified xsi:type="dcterms:W3CDTF">2020-05-10T11:18:00Z</dcterms:modified>
</cp:coreProperties>
</file>