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  <p:sldMasterId id="214748368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Overlock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z0nyGTMAjCDDJvoURXLxdboU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>
            <a:spLocks noGrp="1"/>
          </p:cNvSpPr>
          <p:nvPr>
            <p:ph type="pic" idx="2"/>
          </p:nvPr>
        </p:nvSpPr>
        <p:spPr>
          <a:xfrm>
            <a:off x="510242" y="609598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510239" y="5169584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047092" y="471131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47092" y="47116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510242" y="4711616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510240" y="5300150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047092" y="470992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510241" y="3022674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4"/>
          </p:nvPr>
        </p:nvSpPr>
        <p:spPr>
          <a:xfrm>
            <a:off x="2959103" y="3022674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5"/>
          </p:nvPr>
        </p:nvSpPr>
        <p:spPr>
          <a:xfrm>
            <a:off x="5418117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6"/>
          </p:nvPr>
        </p:nvSpPr>
        <p:spPr>
          <a:xfrm>
            <a:off x="5418117" y="3022674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6"/>
          <p:cNvSpPr>
            <a:spLocks noGrp="1"/>
          </p:cNvSpPr>
          <p:nvPr>
            <p:ph type="pic" idx="2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3"/>
          </p:nvPr>
        </p:nvSpPr>
        <p:spPr>
          <a:xfrm>
            <a:off x="510239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6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6"/>
          </p:nvPr>
        </p:nvSpPr>
        <p:spPr>
          <a:xfrm>
            <a:off x="2958088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7"/>
          </p:nvPr>
        </p:nvSpPr>
        <p:spPr>
          <a:xfrm>
            <a:off x="5423009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6"/>
          <p:cNvSpPr>
            <a:spLocks noGrp="1"/>
          </p:cNvSpPr>
          <p:nvPr>
            <p:ph type="pic" idx="8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 rot="5400000">
            <a:off x="2315781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 rot="5400000">
            <a:off x="5822719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9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dt" idx="10"/>
          </p:nvPr>
        </p:nvSpPr>
        <p:spPr>
          <a:xfrm>
            <a:off x="51053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7573163" y="539863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047094" y="286990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510244" y="3030013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4"/>
          </p:nvPr>
        </p:nvSpPr>
        <p:spPr>
          <a:xfrm>
            <a:off x="4195594" y="3030013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3514385" y="2336878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2"/>
          </p:nvPr>
        </p:nvSpPr>
        <p:spPr>
          <a:xfrm>
            <a:off x="510243" y="2336877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7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8"/>
          <p:cNvSpPr>
            <a:spLocks noGrp="1"/>
          </p:cNvSpPr>
          <p:nvPr>
            <p:ph type="pic" idx="2"/>
          </p:nvPr>
        </p:nvSpPr>
        <p:spPr>
          <a:xfrm>
            <a:off x="3651252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510242" y="2336878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9"/>
          <p:cNvSpPr>
            <a:spLocks noGrp="1"/>
          </p:cNvSpPr>
          <p:nvPr>
            <p:ph type="pic" idx="2"/>
          </p:nvPr>
        </p:nvSpPr>
        <p:spPr>
          <a:xfrm>
            <a:off x="510244" y="609602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510241" y="5169588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8047094" y="4711314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sldNum" idx="12"/>
          </p:nvPr>
        </p:nvSpPr>
        <p:spPr>
          <a:xfrm>
            <a:off x="8047094" y="471162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body" idx="2"/>
          </p:nvPr>
        </p:nvSpPr>
        <p:spPr>
          <a:xfrm>
            <a:off x="510244" y="4711620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510242" y="5300154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2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2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sldNum" idx="12"/>
          </p:nvPr>
        </p:nvSpPr>
        <p:spPr>
          <a:xfrm>
            <a:off x="8047094" y="47099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body" idx="2"/>
          </p:nvPr>
        </p:nvSpPr>
        <p:spPr>
          <a:xfrm>
            <a:off x="510243" y="3022678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body" idx="4"/>
          </p:nvPr>
        </p:nvSpPr>
        <p:spPr>
          <a:xfrm>
            <a:off x="2959103" y="3022678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0" name="Google Shape;350;p43"/>
          <p:cNvSpPr txBox="1">
            <a:spLocks noGrp="1"/>
          </p:cNvSpPr>
          <p:nvPr>
            <p:ph type="body" idx="5"/>
          </p:nvPr>
        </p:nvSpPr>
        <p:spPr>
          <a:xfrm>
            <a:off x="5418119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43"/>
          <p:cNvSpPr txBox="1">
            <a:spLocks noGrp="1"/>
          </p:cNvSpPr>
          <p:nvPr>
            <p:ph type="body" idx="6"/>
          </p:nvPr>
        </p:nvSpPr>
        <p:spPr>
          <a:xfrm>
            <a:off x="5418119" y="3022678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2" name="Google Shape;362;p44"/>
          <p:cNvSpPr>
            <a:spLocks noGrp="1"/>
          </p:cNvSpPr>
          <p:nvPr>
            <p:ph type="pic" idx="2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3"/>
          </p:nvPr>
        </p:nvSpPr>
        <p:spPr>
          <a:xfrm>
            <a:off x="510241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4" name="Google Shape;364;p44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5" name="Google Shape;365;p44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body" idx="6"/>
          </p:nvPr>
        </p:nvSpPr>
        <p:spPr>
          <a:xfrm>
            <a:off x="2958090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body" idx="7"/>
          </p:nvPr>
        </p:nvSpPr>
        <p:spPr>
          <a:xfrm>
            <a:off x="5423011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8" name="Google Shape;368;p44"/>
          <p:cNvSpPr>
            <a:spLocks noGrp="1"/>
          </p:cNvSpPr>
          <p:nvPr>
            <p:ph type="pic" idx="8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0" name="Google Shape;370;p44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4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5"/>
          <p:cNvSpPr txBox="1">
            <a:spLocks noGrp="1"/>
          </p:cNvSpPr>
          <p:nvPr>
            <p:ph type="body" idx="1"/>
          </p:nvPr>
        </p:nvSpPr>
        <p:spPr>
          <a:xfrm rot="5400000">
            <a:off x="2315782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45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5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5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6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5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dt" idx="10"/>
          </p:nvPr>
        </p:nvSpPr>
        <p:spPr>
          <a:xfrm>
            <a:off x="5105344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ftr" idx="11"/>
          </p:nvPr>
        </p:nvSpPr>
        <p:spPr>
          <a:xfrm>
            <a:off x="510243" y="5936193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6"/>
          <p:cNvSpPr txBox="1">
            <a:spLocks noGrp="1"/>
          </p:cNvSpPr>
          <p:nvPr>
            <p:ph type="sldNum" idx="12"/>
          </p:nvPr>
        </p:nvSpPr>
        <p:spPr>
          <a:xfrm>
            <a:off x="7573165" y="539863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9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8"/>
          <p:cNvSpPr txBox="1"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8"/>
          <p:cNvSpPr txBox="1"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5" name="Google Shape;405;p4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8"/>
          <p:cNvSpPr txBox="1">
            <a:spLocks noGrp="1"/>
          </p:cNvSpPr>
          <p:nvPr>
            <p:ph type="sldNum" idx="12"/>
          </p:nvPr>
        </p:nvSpPr>
        <p:spPr>
          <a:xfrm>
            <a:off x="6941510" y="2750337"/>
            <a:ext cx="878916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9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49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9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0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0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0"/>
          <p:cNvSpPr txBox="1"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0"/>
          <p:cNvSpPr txBox="1">
            <a:spLocks noGrp="1"/>
          </p:cNvSpPr>
          <p:nvPr>
            <p:ph type="sldNum" idx="12"/>
          </p:nvPr>
        </p:nvSpPr>
        <p:spPr>
          <a:xfrm>
            <a:off x="8047095" y="286990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1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1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idx="2"/>
          </p:nvPr>
        </p:nvSpPr>
        <p:spPr>
          <a:xfrm>
            <a:off x="4195594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52"/>
          <p:cNvSpPr txBox="1"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6" name="Google Shape;446;p52"/>
          <p:cNvSpPr txBox="1">
            <a:spLocks noGrp="1"/>
          </p:cNvSpPr>
          <p:nvPr>
            <p:ph type="body" idx="2"/>
          </p:nvPr>
        </p:nvSpPr>
        <p:spPr>
          <a:xfrm>
            <a:off x="510244" y="3030015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52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4"/>
          </p:nvPr>
        </p:nvSpPr>
        <p:spPr>
          <a:xfrm>
            <a:off x="4195594" y="3030015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4087901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5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047092" y="286989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3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53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3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53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4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4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4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4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5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3514385" y="2336880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55"/>
          <p:cNvSpPr txBox="1">
            <a:spLocks noGrp="1"/>
          </p:cNvSpPr>
          <p:nvPr>
            <p:ph type="body" idx="2"/>
          </p:nvPr>
        </p:nvSpPr>
        <p:spPr>
          <a:xfrm>
            <a:off x="510244" y="2336878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5" name="Google Shape;475;p55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55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55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6"/>
          <p:cNvSpPr txBox="1"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6"/>
          <p:cNvSpPr>
            <a:spLocks noGrp="1"/>
          </p:cNvSpPr>
          <p:nvPr>
            <p:ph type="pic" idx="2"/>
          </p:nvPr>
        </p:nvSpPr>
        <p:spPr>
          <a:xfrm>
            <a:off x="3651253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body" idx="1"/>
          </p:nvPr>
        </p:nvSpPr>
        <p:spPr>
          <a:xfrm>
            <a:off x="510242" y="2336879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6" name="Google Shape;486;p56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6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7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7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"/>
          <p:cNvSpPr txBox="1"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7"/>
          <p:cNvSpPr>
            <a:spLocks noGrp="1"/>
          </p:cNvSpPr>
          <p:nvPr>
            <p:ph type="pic" idx="2"/>
          </p:nvPr>
        </p:nvSpPr>
        <p:spPr>
          <a:xfrm>
            <a:off x="510244" y="609604"/>
            <a:ext cx="721039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6" name="Google Shape;496;p57"/>
          <p:cNvSpPr txBox="1">
            <a:spLocks noGrp="1"/>
          </p:cNvSpPr>
          <p:nvPr>
            <p:ph type="body" idx="1"/>
          </p:nvPr>
        </p:nvSpPr>
        <p:spPr>
          <a:xfrm>
            <a:off x="510242" y="5169590"/>
            <a:ext cx="7210397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7" name="Google Shape;497;p5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7"/>
          <p:cNvSpPr txBox="1">
            <a:spLocks noGrp="1"/>
          </p:cNvSpPr>
          <p:nvPr>
            <p:ph type="sldNum" idx="12"/>
          </p:nvPr>
        </p:nvSpPr>
        <p:spPr>
          <a:xfrm>
            <a:off x="8047095" y="4711316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8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8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8"/>
          <p:cNvSpPr txBox="1"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8"/>
          <p:cNvSpPr txBox="1">
            <a:spLocks noGrp="1"/>
          </p:cNvSpPr>
          <p:nvPr>
            <p:ph type="body" idx="1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7" name="Google Shape;507;p58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8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8"/>
          <p:cNvSpPr txBox="1">
            <a:spLocks noGrp="1"/>
          </p:cNvSpPr>
          <p:nvPr>
            <p:ph type="sldNum" idx="12"/>
          </p:nvPr>
        </p:nvSpPr>
        <p:spPr>
          <a:xfrm>
            <a:off x="8047095" y="471162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9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9"/>
          <p:cNvSpPr txBox="1"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59"/>
          <p:cNvSpPr txBox="1">
            <a:spLocks noGrp="1"/>
          </p:cNvSpPr>
          <p:nvPr>
            <p:ph type="body" idx="1"/>
          </p:nvPr>
        </p:nvSpPr>
        <p:spPr>
          <a:xfrm>
            <a:off x="1051717" y="3653379"/>
            <a:ext cx="611743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7" name="Google Shape;517;p59"/>
          <p:cNvSpPr txBox="1">
            <a:spLocks noGrp="1"/>
          </p:cNvSpPr>
          <p:nvPr>
            <p:ph type="body" idx="2"/>
          </p:nvPr>
        </p:nvSpPr>
        <p:spPr>
          <a:xfrm>
            <a:off x="510244" y="4711622"/>
            <a:ext cx="721039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8" name="Google Shape;518;p59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59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59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59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522" name="Google Shape;522;p59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5928628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5929622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6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0"/>
          <p:cNvSpPr txBox="1"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60"/>
          <p:cNvSpPr txBox="1">
            <a:spLocks noGrp="1"/>
          </p:cNvSpPr>
          <p:nvPr>
            <p:ph type="body" idx="1"/>
          </p:nvPr>
        </p:nvSpPr>
        <p:spPr>
          <a:xfrm>
            <a:off x="510243" y="5300156"/>
            <a:ext cx="7210397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0" name="Google Shape;530;p60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60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60"/>
          <p:cNvSpPr txBox="1">
            <a:spLocks noGrp="1"/>
          </p:cNvSpPr>
          <p:nvPr>
            <p:ph type="sldNum" idx="12"/>
          </p:nvPr>
        </p:nvSpPr>
        <p:spPr>
          <a:xfrm>
            <a:off x="8047095" y="47099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1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1"/>
          <p:cNvSpPr txBox="1"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61"/>
          <p:cNvSpPr txBox="1"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0" name="Google Shape;540;p61"/>
          <p:cNvSpPr txBox="1">
            <a:spLocks noGrp="1"/>
          </p:cNvSpPr>
          <p:nvPr>
            <p:ph type="body" idx="2"/>
          </p:nvPr>
        </p:nvSpPr>
        <p:spPr>
          <a:xfrm>
            <a:off x="510244" y="3022680"/>
            <a:ext cx="2287277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1" name="Google Shape;541;p61"/>
          <p:cNvSpPr txBox="1">
            <a:spLocks noGrp="1"/>
          </p:cNvSpPr>
          <p:nvPr>
            <p:ph type="body" idx="3"/>
          </p:nvPr>
        </p:nvSpPr>
        <p:spPr>
          <a:xfrm>
            <a:off x="2967019" y="233687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2" name="Google Shape;542;p61"/>
          <p:cNvSpPr txBox="1">
            <a:spLocks noGrp="1"/>
          </p:cNvSpPr>
          <p:nvPr>
            <p:ph type="body" idx="4"/>
          </p:nvPr>
        </p:nvSpPr>
        <p:spPr>
          <a:xfrm>
            <a:off x="2959103" y="3022680"/>
            <a:ext cx="229743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5"/>
          </p:nvPr>
        </p:nvSpPr>
        <p:spPr>
          <a:xfrm>
            <a:off x="5418120" y="2336873"/>
            <a:ext cx="230251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4" name="Google Shape;544;p61"/>
          <p:cNvSpPr txBox="1">
            <a:spLocks noGrp="1"/>
          </p:cNvSpPr>
          <p:nvPr>
            <p:ph type="body" idx="6"/>
          </p:nvPr>
        </p:nvSpPr>
        <p:spPr>
          <a:xfrm>
            <a:off x="5418120" y="3022680"/>
            <a:ext cx="2302519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5" name="Google Shape;545;p61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61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1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2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2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62"/>
          <p:cNvSpPr txBox="1"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5" name="Google Shape;555;p62"/>
          <p:cNvSpPr>
            <a:spLocks noGrp="1"/>
          </p:cNvSpPr>
          <p:nvPr>
            <p:ph type="pic" idx="2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6" name="Google Shape;556;p62"/>
          <p:cNvSpPr txBox="1">
            <a:spLocks noGrp="1"/>
          </p:cNvSpPr>
          <p:nvPr>
            <p:ph type="body" idx="3"/>
          </p:nvPr>
        </p:nvSpPr>
        <p:spPr>
          <a:xfrm>
            <a:off x="510242" y="4873765"/>
            <a:ext cx="228727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body" idx="4"/>
          </p:nvPr>
        </p:nvSpPr>
        <p:spPr>
          <a:xfrm>
            <a:off x="2959103" y="4297503"/>
            <a:ext cx="2297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8" name="Google Shape;558;p62"/>
          <p:cNvSpPr>
            <a:spLocks noGrp="1"/>
          </p:cNvSpPr>
          <p:nvPr>
            <p:ph type="pic" idx="5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9" name="Google Shape;559;p62"/>
          <p:cNvSpPr txBox="1">
            <a:spLocks noGrp="1"/>
          </p:cNvSpPr>
          <p:nvPr>
            <p:ph type="body" idx="6"/>
          </p:nvPr>
        </p:nvSpPr>
        <p:spPr>
          <a:xfrm>
            <a:off x="2958091" y="4873764"/>
            <a:ext cx="230047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0" name="Google Shape;560;p62"/>
          <p:cNvSpPr txBox="1">
            <a:spLocks noGrp="1"/>
          </p:cNvSpPr>
          <p:nvPr>
            <p:ph type="body" idx="7"/>
          </p:nvPr>
        </p:nvSpPr>
        <p:spPr>
          <a:xfrm>
            <a:off x="5423012" y="4297503"/>
            <a:ext cx="229762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1" name="Google Shape;561;p62"/>
          <p:cNvSpPr>
            <a:spLocks noGrp="1"/>
          </p:cNvSpPr>
          <p:nvPr>
            <p:ph type="pic" idx="8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2" name="Google Shape;562;p62"/>
          <p:cNvSpPr txBox="1">
            <a:spLocks noGrp="1"/>
          </p:cNvSpPr>
          <p:nvPr>
            <p:ph type="body" idx="9"/>
          </p:nvPr>
        </p:nvSpPr>
        <p:spPr>
          <a:xfrm>
            <a:off x="5422915" y="4873762"/>
            <a:ext cx="2300672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3" name="Google Shape;563;p62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62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2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510240" y="2336873"/>
            <a:ext cx="352376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195592" y="2336873"/>
            <a:ext cx="3525044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6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1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3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63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3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3"/>
          <p:cNvSpPr txBox="1">
            <a:spLocks noGrp="1"/>
          </p:cNvSpPr>
          <p:nvPr>
            <p:ph type="body" idx="1"/>
          </p:nvPr>
        </p:nvSpPr>
        <p:spPr>
          <a:xfrm rot="5400000">
            <a:off x="2315783" y="531333"/>
            <a:ext cx="3599316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63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3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3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4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4"/>
          <p:cNvSpPr txBox="1">
            <a:spLocks noGrp="1"/>
          </p:cNvSpPr>
          <p:nvPr>
            <p:ph type="title"/>
          </p:nvPr>
        </p:nvSpPr>
        <p:spPr>
          <a:xfrm rot="5400000">
            <a:off x="5822721" y="2383801"/>
            <a:ext cx="435376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4"/>
          <p:cNvSpPr txBox="1">
            <a:spLocks noGrp="1"/>
          </p:cNvSpPr>
          <p:nvPr>
            <p:ph type="body" idx="1"/>
          </p:nvPr>
        </p:nvSpPr>
        <p:spPr>
          <a:xfrm rot="5400000">
            <a:off x="1173198" y="-53353"/>
            <a:ext cx="5326589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64"/>
          <p:cNvSpPr txBox="1">
            <a:spLocks noGrp="1"/>
          </p:cNvSpPr>
          <p:nvPr>
            <p:ph type="dt" idx="10"/>
          </p:nvPr>
        </p:nvSpPr>
        <p:spPr>
          <a:xfrm>
            <a:off x="5105344" y="593619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64"/>
          <p:cNvSpPr txBox="1">
            <a:spLocks noGrp="1"/>
          </p:cNvSpPr>
          <p:nvPr>
            <p:ph type="ftr" idx="11"/>
          </p:nvPr>
        </p:nvSpPr>
        <p:spPr>
          <a:xfrm>
            <a:off x="510243" y="5936195"/>
            <a:ext cx="45951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64"/>
          <p:cNvSpPr txBox="1">
            <a:spLocks noGrp="1"/>
          </p:cNvSpPr>
          <p:nvPr>
            <p:ph type="sldNum" idx="12"/>
          </p:nvPr>
        </p:nvSpPr>
        <p:spPr>
          <a:xfrm>
            <a:off x="7573166" y="539864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510242" y="3030009"/>
            <a:ext cx="3523766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3"/>
          </p:nvPr>
        </p:nvSpPr>
        <p:spPr>
          <a:xfrm>
            <a:off x="4365116" y="2336873"/>
            <a:ext cx="3355521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4"/>
          </p:nvPr>
        </p:nvSpPr>
        <p:spPr>
          <a:xfrm>
            <a:off x="4195593" y="3030009"/>
            <a:ext cx="3525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514385" y="2336874"/>
            <a:ext cx="4206252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510241" y="2336873"/>
            <a:ext cx="2842559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7828359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971234"/>
            <a:ext cx="120224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3651250" y="2336874"/>
            <a:ext cx="406938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10242" y="2336874"/>
            <a:ext cx="2907192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DF70"/>
            </a:gs>
            <a:gs pos="50000">
              <a:srgbClr val="88C25A"/>
            </a:gs>
            <a:gs pos="100000">
              <a:srgbClr val="417425"/>
            </a:gs>
          </a:gsLst>
          <a:lin ang="252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dt" idx="10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ftr" idx="11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4" name="Google Shape;394;p47"/>
          <p:cNvSpPr txBox="1"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5" name="Google Shape;395;p47"/>
          <p:cNvSpPr txBox="1">
            <a:spLocks noGrp="1"/>
          </p:cNvSpPr>
          <p:nvPr>
            <p:ph type="dt" idx="10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ftr" idx="11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7" name="Google Shape;397;p47"/>
          <p:cNvSpPr txBox="1">
            <a:spLocks noGrp="1"/>
          </p:cNvSpPr>
          <p:nvPr>
            <p:ph type="sldNum" idx="12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"/>
          <p:cNvSpPr txBox="1"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Trebuchet MS"/>
              <a:buNone/>
            </a:pPr>
            <a:r>
              <a:rPr lang="en-US" sz="4860"/>
              <a:t>Minimum Spanning Tree Algorithm</a:t>
            </a:r>
            <a:endParaRPr sz="4860"/>
          </a:p>
        </p:txBody>
      </p:sp>
      <p:pic>
        <p:nvPicPr>
          <p:cNvPr id="589" name="Google Shape;589;p1" descr="National Institute of Technology Delhi | Ministry of HRD, Govt. of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5211" y="228601"/>
            <a:ext cx="12152812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"/>
          <p:cNvSpPr txBox="1"/>
          <p:nvPr/>
        </p:nvSpPr>
        <p:spPr>
          <a:xfrm>
            <a:off x="5512278" y="4473714"/>
            <a:ext cx="3174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to:</a:t>
            </a:r>
            <a:endParaRPr sz="1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Chandresh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Kumar Maurya</a:t>
            </a: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1" name="Google Shape;591;p1"/>
          <p:cNvSpPr txBox="1"/>
          <p:nvPr/>
        </p:nvSpPr>
        <p:spPr>
          <a:xfrm>
            <a:off x="483904" y="4495800"/>
            <a:ext cx="180209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Ankit Ghosh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181210065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CSE 2</a:t>
            </a:r>
            <a:r>
              <a:rPr lang="en-US" sz="2000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nd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Year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"/>
          <p:cNvSpPr txBox="1"/>
          <p:nvPr/>
        </p:nvSpPr>
        <p:spPr>
          <a:xfrm>
            <a:off x="1828800" y="3524071"/>
            <a:ext cx="5181600" cy="1200329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7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48" name="Google Shape;648;p10"/>
          <p:cNvSpPr txBox="1"/>
          <p:nvPr/>
        </p:nvSpPr>
        <p:spPr>
          <a:xfrm>
            <a:off x="1752600" y="762000"/>
            <a:ext cx="5257800" cy="1015663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97" name="Google Shape;597;p2"/>
          <p:cNvSpPr txBox="1">
            <a:spLocks noGrp="1"/>
          </p:cNvSpPr>
          <p:nvPr>
            <p:ph type="body" idx="1"/>
          </p:nvPr>
        </p:nvSpPr>
        <p:spPr>
          <a:xfrm>
            <a:off x="609600" y="2895600"/>
            <a:ext cx="7210396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Minimum Spanning Tree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Krushkal’s Algorithm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Prim’s 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Minimum Spanning Tree</a:t>
            </a:r>
            <a:endParaRPr/>
          </a:p>
        </p:txBody>
      </p:sp>
      <p:sp>
        <p:nvSpPr>
          <p:cNvPr id="603" name="Google Shape;603;p3"/>
          <p:cNvSpPr txBox="1">
            <a:spLocks noGrp="1"/>
          </p:cNvSpPr>
          <p:nvPr>
            <p:ph type="body" idx="1"/>
          </p:nvPr>
        </p:nvSpPr>
        <p:spPr>
          <a:xfrm>
            <a:off x="714404" y="2362200"/>
            <a:ext cx="7591396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What is minimum spanning tree? </a:t>
            </a:r>
            <a:endParaRPr/>
          </a:p>
          <a:p>
            <a:pPr marL="669925" lvl="1" indent="-32543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A </a:t>
            </a:r>
            <a:r>
              <a:rPr lang="en-US" sz="2100" i="1"/>
              <a:t>tree </a:t>
            </a:r>
            <a:r>
              <a:rPr lang="en-US" sz="2100"/>
              <a:t>that covers (spans)  all the vertices of a connected graph which has the minimum total cost of edges in the tree. </a:t>
            </a:r>
            <a:endParaRPr/>
          </a:p>
          <a:p>
            <a:pPr marL="344487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An MST exists for a graph iff the graph is </a:t>
            </a:r>
            <a:r>
              <a:rPr lang="en-US" sz="2100" i="1"/>
              <a:t>connected</a:t>
            </a:r>
            <a:r>
              <a:rPr lang="en-US" sz="2100"/>
              <a:t>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100"/>
              <a:t>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The same problem makes sense for directed graphs too, but the solution is more difficult. </a:t>
            </a:r>
            <a:endParaRPr/>
          </a:p>
          <a:p>
            <a:pPr marL="228600" lvl="0" indent="-952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Our problem is finding a minimum spanning tree in directed and undirected graph.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Minimum Spanning Tree</a:t>
            </a:r>
            <a:endParaRPr/>
          </a:p>
        </p:txBody>
      </p:sp>
      <p:sp>
        <p:nvSpPr>
          <p:cNvPr id="609" name="Google Shape;609;p4"/>
          <p:cNvSpPr txBox="1">
            <a:spLocks noGrp="1"/>
          </p:cNvSpPr>
          <p:nvPr>
            <p:ph type="body" idx="1"/>
          </p:nvPr>
        </p:nvSpPr>
        <p:spPr>
          <a:xfrm>
            <a:off x="510240" y="2133600"/>
            <a:ext cx="8100359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Properties: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If the number of vertices of a connected undirected graph is |V|, then its minimum spanning tree will have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|V| vertices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|V| - 1 edges.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A MST does not contain any cycle, since it is a tree.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If we add an extra edge to a MST, then it will have a cycle.</a:t>
            </a:r>
            <a:endParaRPr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Two main algorithms for computing MSTs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Krushkal’s Algorithm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/>
              <a:t>Prim’s 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Generic MST Algorithms</a:t>
            </a:r>
            <a:endParaRPr/>
          </a:p>
        </p:txBody>
      </p:sp>
      <p:sp>
        <p:nvSpPr>
          <p:cNvPr id="615" name="Google Shape;615;p5"/>
          <p:cNvSpPr txBox="1">
            <a:spLocks noGrp="1"/>
          </p:cNvSpPr>
          <p:nvPr>
            <p:ph type="body" idx="1"/>
          </p:nvPr>
        </p:nvSpPr>
        <p:spPr>
          <a:xfrm>
            <a:off x="510240" y="2336872"/>
            <a:ext cx="7719359" cy="406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Maintain a set of edges : A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Loop invariant:  A is a subset of some MST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Safe edge (u,v): A U {(u,v)} is also a subset of an MST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/>
          </a:p>
          <a:p>
            <a:pPr marL="228600" lvl="0" indent="-8762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Generic-MST(G, w)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		A = empty set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		while A does not form a spanning tree do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			find an edge (u,v) that is safe for A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			A = A U {(u,v)}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/>
              <a:t>		return A</a:t>
            </a:r>
            <a:endParaRPr/>
          </a:p>
          <a:p>
            <a:pPr marL="228600" lvl="0" indent="-8762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/>
          </a:p>
        </p:txBody>
      </p:sp>
      <p:sp>
        <p:nvSpPr>
          <p:cNvPr id="616" name="Google Shape;616;p5"/>
          <p:cNvSpPr/>
          <p:nvPr/>
        </p:nvSpPr>
        <p:spPr>
          <a:xfrm>
            <a:off x="533400" y="4038600"/>
            <a:ext cx="7010400" cy="24384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Krushkal’s Algorithm</a:t>
            </a:r>
            <a:endParaRPr/>
          </a:p>
        </p:txBody>
      </p:sp>
      <p:sp>
        <p:nvSpPr>
          <p:cNvPr id="622" name="Google Shape;622;p6"/>
          <p:cNvSpPr txBox="1">
            <a:spLocks noGrp="1"/>
          </p:cNvSpPr>
          <p:nvPr>
            <p:ph type="body" idx="1"/>
          </p:nvPr>
        </p:nvSpPr>
        <p:spPr>
          <a:xfrm>
            <a:off x="510240" y="2877684"/>
            <a:ext cx="802415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Add edges to A in increasing order of weights.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If the edge being considered introduces a cycle, skip it.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Otherwise add to A.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Notice that the edges in A make a forest, and they keep getting merged together.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Krushkal’s Algorithm</a:t>
            </a:r>
            <a:endParaRPr/>
          </a:p>
        </p:txBody>
      </p:sp>
      <p:sp>
        <p:nvSpPr>
          <p:cNvPr id="628" name="Google Shape;628;p7"/>
          <p:cNvSpPr/>
          <p:nvPr/>
        </p:nvSpPr>
        <p:spPr>
          <a:xfrm>
            <a:off x="0" y="1981200"/>
            <a:ext cx="4953000" cy="487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6C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Kruskal(G=(V,E), w)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A = empty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for each (u in V)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CreateSet(u)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Sort E in increasing order by weight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for each ((u,v) from the sorted list 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if (FindSet(u) != FindSet(v))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	Add(u,v) to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	Union(u,v)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     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	return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0DB7"/>
                </a:solidFill>
                <a:latin typeface="Overlock"/>
                <a:ea typeface="Overlock"/>
                <a:cs typeface="Overlock"/>
                <a:sym typeface="Overlock"/>
              </a:rPr>
              <a:t>}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"/>
          <p:cNvSpPr txBox="1"/>
          <p:nvPr/>
        </p:nvSpPr>
        <p:spPr>
          <a:xfrm>
            <a:off x="5181600" y="2743200"/>
            <a:ext cx="35814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Θ(E log E) for sorting the edges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O(V log V + E) for a sequence of E union find operations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: O(E log E) since (E &gt;= V-1)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Prim’s Algorithm</a:t>
            </a:r>
            <a:endParaRPr/>
          </a:p>
        </p:txBody>
      </p:sp>
      <p:sp>
        <p:nvSpPr>
          <p:cNvPr id="635" name="Google Shape;635;p8"/>
          <p:cNvSpPr txBox="1">
            <a:spLocks noGrp="1"/>
          </p:cNvSpPr>
          <p:nvPr>
            <p:ph type="body" idx="1"/>
          </p:nvPr>
        </p:nvSpPr>
        <p:spPr>
          <a:xfrm>
            <a:off x="510240" y="2801484"/>
            <a:ext cx="810035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Edges in A always form a tree (partial MST)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Start from a vertex r and grow until the tree spans all vertices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Let S denote the set of vertices which are on this partial MST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 is the set of edges connecting the vertices in 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At each stage the light edge crossing (S, V-S) is added to A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"/>
          <p:cNvSpPr txBox="1"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Prim’s Algorithm</a:t>
            </a:r>
            <a:endParaRPr/>
          </a:p>
        </p:txBody>
      </p:sp>
      <p:pic>
        <p:nvPicPr>
          <p:cNvPr id="641" name="Google Shape;6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81201"/>
            <a:ext cx="8536656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9"/>
          <p:cNvSpPr/>
          <p:nvPr/>
        </p:nvSpPr>
        <p:spPr>
          <a:xfrm>
            <a:off x="8534400" y="1981200"/>
            <a:ext cx="609600" cy="487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signment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Overlock</vt:lpstr>
      <vt:lpstr>Trebuchet MS</vt:lpstr>
      <vt:lpstr>Arial</vt:lpstr>
      <vt:lpstr>Algerian</vt:lpstr>
      <vt:lpstr>Assignment</vt:lpstr>
      <vt:lpstr>1_Berlin</vt:lpstr>
      <vt:lpstr>2_Berlin</vt:lpstr>
      <vt:lpstr>Minimum Spanning Tree Algorithm</vt:lpstr>
      <vt:lpstr>Contents</vt:lpstr>
      <vt:lpstr>Minimum Spanning Tree</vt:lpstr>
      <vt:lpstr>Minimum Spanning Tree</vt:lpstr>
      <vt:lpstr>Generic MST Algorithms</vt:lpstr>
      <vt:lpstr>Krushkal’s Algorithm</vt:lpstr>
      <vt:lpstr>Krushkal’s Algorithm</vt:lpstr>
      <vt:lpstr>Prim’s Algorithm</vt:lpstr>
      <vt:lpstr>Prim’s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Algorithm</dc:title>
  <dc:creator>Amrit Raj</dc:creator>
  <cp:lastModifiedBy>Ankit Ghosh</cp:lastModifiedBy>
  <cp:revision>1</cp:revision>
  <dcterms:created xsi:type="dcterms:W3CDTF">2006-08-16T00:00:00Z</dcterms:created>
  <dcterms:modified xsi:type="dcterms:W3CDTF">2020-05-10T11:31:21Z</dcterms:modified>
</cp:coreProperties>
</file>