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Lst>
  <p:sldSz cx="9144000" cy="5143500" type="screen16x9"/>
  <p:notesSz cx="6858000" cy="9144000"/>
  <p:embeddedFontLst>
    <p:embeddedFont>
      <p:font typeface="Georgia" panose="02040502050405020303" pitchFamily="18" charset="0"/>
      <p:regular r:id="rId44"/>
      <p:bold r:id="rId45"/>
      <p:italic r:id="rId46"/>
      <p:boldItalic r:id="rId47"/>
    </p:embeddedFont>
    <p:embeddedFont>
      <p:font typeface="Lato" panose="020B0604020202020204" charset="0"/>
      <p:regular r:id="rId48"/>
      <p:bold r:id="rId49"/>
      <p:italic r:id="rId50"/>
      <p:boldItalic r:id="rId51"/>
    </p:embeddedFont>
    <p:embeddedFont>
      <p:font typeface="Raleway" panose="020B060402020202020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3.fntdata"/><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6.fntdata"/><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fntdata"/><Relationship Id="rId52"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font" Target="fonts/font8.fntdata"/><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834bbe451e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834bbe451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834bbe451e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834bbe451e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834bbe451e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834bbe451e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834bbe451e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834bbe451e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34bbe451e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34bbe451e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34bbe451e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34bbe451e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34bbe451e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34bbe451e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834bbe451e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834bbe451e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838c7c54d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838c7c54d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838c7c54d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838c7c54d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838c7c54dc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838c7c54d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834bbe451e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834bbe451e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834bbe451e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834bbe451e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834bbe451e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834bbe451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834bbe451e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834bbe451e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34bbe451e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34bbe451e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834bbe451e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834bbe451e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834bbe451e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834bbe451e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838c7c54dc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838c7c54d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736dde12c9_6_7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g736dde12c9_6_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736dde12c9_6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0" name="Google Shape;330;g736dde12c9_6_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7380265759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738026575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736dde12c9_6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g736dde12c9_6_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736dde12c9_6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 name="Google Shape;342;g736dde12c9_6_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736dde12c9_6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 name="Google Shape;348;g736dde12c9_6_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736dde12c9_6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g736dde12c9_6_1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736dde12c9_6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0" name="Google Shape;360;g736dde12c9_6_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736dde12c9_6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 name="Google Shape;366;g736dde12c9_6_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736dde12c9_6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2" name="Google Shape;372;g736dde12c9_6_1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736dde12c9_6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8" name="Google Shape;378;g736dde12c9_6_1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36dde12c9_6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g736dde12c9_6_1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736dde12c9_6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1" name="Google Shape;391;g736dde12c9_6_1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8394e016d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8394e016d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736dde12c9_6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7" name="Google Shape;397;g736dde12c9_6_1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34bbe451e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834bbe451e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34bbe451e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34bbe451e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34bbe451e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834bbe451e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834bbe451e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834bbe451e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834bbe451e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834bbe451e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1" name="Google Shape;91;p14"/>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92" name="Google Shape;92;p14"/>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93" name="Google Shape;93;p1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1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6" name="Google Shape;96;p15"/>
          <p:cNvGrpSpPr/>
          <p:nvPr/>
        </p:nvGrpSpPr>
        <p:grpSpPr>
          <a:xfrm>
            <a:off x="830392" y="1191256"/>
            <a:ext cx="745763" cy="45826"/>
            <a:chOff x="4580561" y="2589004"/>
            <a:chExt cx="1064464" cy="25200"/>
          </a:xfrm>
        </p:grpSpPr>
        <p:sp>
          <p:nvSpPr>
            <p:cNvPr id="97" name="Google Shape;97;p1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9" name="Google Shape;99;p15"/>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100" name="Google Shape;100;p15"/>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01" name="Google Shape;101;p1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02"/>
        <p:cNvGrpSpPr/>
        <p:nvPr/>
      </p:nvGrpSpPr>
      <p:grpSpPr>
        <a:xfrm>
          <a:off x="0" y="0"/>
          <a:ext cx="0" cy="0"/>
          <a:chOff x="0" y="0"/>
          <a:chExt cx="0" cy="0"/>
        </a:xfrm>
      </p:grpSpPr>
      <p:grpSp>
        <p:nvGrpSpPr>
          <p:cNvPr id="103" name="Google Shape;103;p16"/>
          <p:cNvGrpSpPr/>
          <p:nvPr/>
        </p:nvGrpSpPr>
        <p:grpSpPr>
          <a:xfrm>
            <a:off x="830392" y="1191256"/>
            <a:ext cx="745763" cy="45826"/>
            <a:chOff x="4580561" y="2589004"/>
            <a:chExt cx="1064464" cy="25200"/>
          </a:xfrm>
        </p:grpSpPr>
        <p:sp>
          <p:nvSpPr>
            <p:cNvPr id="104" name="Google Shape;104;p16"/>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6" name="Google Shape;106;p16"/>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07" name="Google Shape;107;p1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3" name="Google Shape;113;p17"/>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114" name="Google Shape;114;p17"/>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15" name="Google Shape;115;p17"/>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16" name="Google Shape;116;p1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2" name="Google Shape;122;p18"/>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123" name="Google Shape;123;p1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9" name="Google Shape;129;p19"/>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130" name="Google Shape;130;p19"/>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31" name="Google Shape;131;p1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6" name="Google Shape;136;p20"/>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37" name="Google Shape;137;p2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3" name="Google Shape;143;p21"/>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144" name="Google Shape;144;p21"/>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45" name="Google Shape;145;p21"/>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46" name="Google Shape;146;p2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7"/>
        <p:cNvGrpSpPr/>
        <p:nvPr/>
      </p:nvGrpSpPr>
      <p:grpSpPr>
        <a:xfrm>
          <a:off x="0" y="0"/>
          <a:ext cx="0" cy="0"/>
          <a:chOff x="0" y="0"/>
          <a:chExt cx="0" cy="0"/>
        </a:xfrm>
      </p:grpSpPr>
      <p:sp>
        <p:nvSpPr>
          <p:cNvPr id="148" name="Google Shape;148;p22"/>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149" name="Google Shape;149;p2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4" name="Google Shape;154;p23"/>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156" name="Google Shape;156;p2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7"/>
        <p:cNvGrpSpPr/>
        <p:nvPr/>
      </p:nvGrpSpPr>
      <p:grpSpPr>
        <a:xfrm>
          <a:off x="0" y="0"/>
          <a:ext cx="0" cy="0"/>
          <a:chOff x="0" y="0"/>
          <a:chExt cx="0" cy="0"/>
        </a:xfrm>
      </p:grpSpPr>
      <p:sp>
        <p:nvSpPr>
          <p:cNvPr id="158" name="Google Shape;158;p2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84" name="Google Shape;84;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5" name="Google Shape;85;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Matroid"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2"/>
        <p:cNvGrpSpPr/>
        <p:nvPr/>
      </p:nvGrpSpPr>
      <p:grpSpPr>
        <a:xfrm>
          <a:off x="0" y="0"/>
          <a:ext cx="0" cy="0"/>
          <a:chOff x="0" y="0"/>
          <a:chExt cx="0" cy="0"/>
        </a:xfrm>
      </p:grpSpPr>
      <p:sp>
        <p:nvSpPr>
          <p:cNvPr id="163" name="Google Shape;163;p25"/>
          <p:cNvSpPr txBox="1">
            <a:spLocks noGrp="1"/>
          </p:cNvSpPr>
          <p:nvPr>
            <p:ph type="ctrTitle"/>
          </p:nvPr>
        </p:nvSpPr>
        <p:spPr>
          <a:xfrm>
            <a:off x="667275" y="1017800"/>
            <a:ext cx="8562000" cy="175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i="1"/>
              <a:t>DESIGN AND ANALYSIS OF      </a:t>
            </a:r>
            <a:endParaRPr sz="4800" i="1"/>
          </a:p>
          <a:p>
            <a:pPr marL="0" lvl="0" indent="0" algn="l" rtl="0">
              <a:spcBef>
                <a:spcPts val="0"/>
              </a:spcBef>
              <a:spcAft>
                <a:spcPts val="0"/>
              </a:spcAft>
              <a:buNone/>
            </a:pPr>
            <a:r>
              <a:rPr lang="en" sz="4800" i="1"/>
              <a:t>             ALGORITHMS</a:t>
            </a:r>
            <a:endParaRPr sz="4800" i="1"/>
          </a:p>
        </p:txBody>
      </p:sp>
      <p:sp>
        <p:nvSpPr>
          <p:cNvPr id="164" name="Google Shape;164;p25"/>
          <p:cNvSpPr txBox="1">
            <a:spLocks noGrp="1"/>
          </p:cNvSpPr>
          <p:nvPr>
            <p:ph type="subTitle" idx="1"/>
          </p:nvPr>
        </p:nvSpPr>
        <p:spPr>
          <a:xfrm>
            <a:off x="729625" y="3172900"/>
            <a:ext cx="8080500" cy="175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u="sng" dirty="0">
                <a:highlight>
                  <a:srgbClr val="FFFFFF"/>
                </a:highlight>
                <a:latin typeface="+mn-lt"/>
              </a:rPr>
              <a:t>SUBMITTED BY</a:t>
            </a:r>
            <a:r>
              <a:rPr lang="en" sz="1400" dirty="0">
                <a:highlight>
                  <a:srgbClr val="FFFFFF"/>
                </a:highlight>
                <a:latin typeface="+mn-lt"/>
              </a:rPr>
              <a:t>:    </a:t>
            </a:r>
            <a:r>
              <a:rPr lang="en" sz="1400" dirty="0">
                <a:highlight>
                  <a:schemeClr val="lt1"/>
                </a:highlight>
                <a:latin typeface="+mn-lt"/>
              </a:rPr>
              <a:t>ANKIT GHOSH                                </a:t>
            </a:r>
            <a:r>
              <a:rPr lang="en" sz="1400" u="sng" dirty="0">
                <a:highlight>
                  <a:schemeClr val="lt1"/>
                </a:highlight>
                <a:latin typeface="+mn-lt"/>
              </a:rPr>
              <a:t>SUBMITTED TO</a:t>
            </a:r>
            <a:r>
              <a:rPr lang="en" sz="1400" dirty="0">
                <a:highlight>
                  <a:schemeClr val="lt1"/>
                </a:highlight>
                <a:latin typeface="+mn-lt"/>
              </a:rPr>
              <a:t>: Dr. CHANDRA  MAUR</a:t>
            </a:r>
            <a:r>
              <a:rPr lang="en-US" sz="1400" dirty="0">
                <a:highlight>
                  <a:schemeClr val="lt1"/>
                </a:highlight>
                <a:latin typeface="+mn-lt"/>
              </a:rPr>
              <a:t>YA</a:t>
            </a:r>
            <a:endParaRPr sz="1400" dirty="0">
              <a:highlight>
                <a:schemeClr val="lt1"/>
              </a:highlight>
              <a:latin typeface="+mn-lt"/>
            </a:endParaRPr>
          </a:p>
          <a:p>
            <a:pPr marL="0" lvl="0" indent="0" algn="l" rtl="0">
              <a:spcBef>
                <a:spcPts val="0"/>
              </a:spcBef>
              <a:spcAft>
                <a:spcPts val="0"/>
              </a:spcAft>
              <a:buNone/>
            </a:pPr>
            <a:r>
              <a:rPr lang="en" sz="1400" dirty="0">
                <a:highlight>
                  <a:schemeClr val="lt1"/>
                </a:highlight>
                <a:latin typeface="+mn-lt"/>
              </a:rPr>
              <a:t>                                          181210065                                                       </a:t>
            </a:r>
            <a:endParaRPr sz="1400" dirty="0">
              <a:highlight>
                <a:schemeClr val="lt1"/>
              </a:highlight>
              <a:latin typeface="+mn-lt"/>
            </a:endParaRPr>
          </a:p>
          <a:p>
            <a:pPr marL="0" lvl="0" indent="0" algn="l" rtl="0">
              <a:spcBef>
                <a:spcPts val="0"/>
              </a:spcBef>
              <a:spcAft>
                <a:spcPts val="0"/>
              </a:spcAft>
              <a:buNone/>
            </a:pPr>
            <a:r>
              <a:rPr lang="en" sz="1400" dirty="0">
                <a:highlight>
                  <a:schemeClr val="lt1"/>
                </a:highlight>
                <a:latin typeface="+mn-lt"/>
              </a:rPr>
              <a:t>                                          CSE II year(G-2)     </a:t>
            </a:r>
            <a:endParaRPr sz="1400" dirty="0">
              <a:highlight>
                <a:schemeClr val="lt1"/>
              </a:highlight>
              <a:latin typeface="+mn-lt"/>
            </a:endParaRPr>
          </a:p>
          <a:p>
            <a:pPr marL="914400" lvl="0" indent="457200" algn="l" rtl="0">
              <a:spcBef>
                <a:spcPts val="0"/>
              </a:spcBef>
              <a:spcAft>
                <a:spcPts val="0"/>
              </a:spcAft>
              <a:buNone/>
            </a:pPr>
            <a:r>
              <a:rPr lang="en" sz="1400" dirty="0">
                <a:highlight>
                  <a:schemeClr val="lt1"/>
                </a:highlight>
                <a:latin typeface="+mn-lt"/>
              </a:rPr>
              <a:t>  </a:t>
            </a:r>
            <a:r>
              <a:rPr lang="en" sz="1400" dirty="0">
                <a:highlight>
                  <a:srgbClr val="FFFFFF"/>
                </a:highlight>
                <a:latin typeface="+mn-lt"/>
              </a:rPr>
              <a:t>                                              </a:t>
            </a:r>
            <a:r>
              <a:rPr lang="en" sz="1400" dirty="0">
                <a:highlight>
                  <a:schemeClr val="lt1"/>
                </a:highlight>
                <a:latin typeface="+mn-lt"/>
              </a:rPr>
              <a:t>         </a:t>
            </a:r>
            <a:r>
              <a:rPr lang="en" sz="1400" dirty="0">
                <a:highlight>
                  <a:schemeClr val="lt1"/>
                </a:highlight>
              </a:rPr>
              <a:t>            </a:t>
            </a:r>
            <a:endParaRPr sz="1400" dirty="0">
              <a:highlight>
                <a:schemeClr val="lt1"/>
              </a:highlight>
            </a:endParaRPr>
          </a:p>
          <a:p>
            <a:pPr marL="0" lvl="0" indent="0" algn="l" rtl="0">
              <a:spcBef>
                <a:spcPts val="0"/>
              </a:spcBef>
              <a:spcAft>
                <a:spcPts val="0"/>
              </a:spcAft>
              <a:buNone/>
            </a:pPr>
            <a:r>
              <a:rPr lang="en" sz="1400" dirty="0">
                <a:highlight>
                  <a:schemeClr val="lt1"/>
                </a:highlight>
              </a:rPr>
              <a:t>                                       </a:t>
            </a:r>
            <a:endParaRPr sz="1400" dirty="0">
              <a:highlight>
                <a:srgbClr val="FFFFFF"/>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200"/>
              <a:t>BACKTRACKING</a:t>
            </a:r>
            <a:endParaRPr sz="4200"/>
          </a:p>
        </p:txBody>
      </p:sp>
      <p:sp>
        <p:nvSpPr>
          <p:cNvPr id="218" name="Google Shape;218;p3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sz="1800"/>
          </a:p>
          <a:p>
            <a:pPr marL="0" lvl="0" indent="0" algn="l" rtl="0">
              <a:spcBef>
                <a:spcPts val="1600"/>
              </a:spcBef>
              <a:spcAft>
                <a:spcPts val="1600"/>
              </a:spcAft>
              <a:buNone/>
            </a:pPr>
            <a:r>
              <a:rPr lang="en" sz="1800"/>
              <a:t>Find all possible permutations of a String</a:t>
            </a: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Backtracking Algorithm</a:t>
            </a:r>
            <a:endParaRPr/>
          </a:p>
        </p:txBody>
      </p:sp>
      <p:sp>
        <p:nvSpPr>
          <p:cNvPr id="224" name="Google Shape;224;p3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Backtracking is a general algorithm for finding all (or some) solutions to some computational problems, notably constraint satisfaction problems, that incrementally builds candidates to the solutions, and abandons each partial candidate c (“backtracks”) as soon as it determines that ‘ c ‘ cannot possibly be completed to a valid solution.</a:t>
            </a:r>
            <a:endParaRPr/>
          </a:p>
          <a:p>
            <a:pPr marL="0" lvl="0" indent="0" algn="l" rtl="0">
              <a:spcBef>
                <a:spcPts val="1600"/>
              </a:spcBef>
              <a:spcAft>
                <a:spcPts val="0"/>
              </a:spcAft>
              <a:buNone/>
            </a:pPr>
            <a:r>
              <a:rPr lang="en"/>
              <a:t>Backtracking can be applied only for problems which admit the concept of a “partial candidate solution” and a relatively quick test of whether it can possibly be completed to a valid solution.</a:t>
            </a:r>
            <a:endParaRPr/>
          </a:p>
          <a:p>
            <a:pPr marL="0" lvl="0" indent="0" algn="l" rtl="0">
              <a:spcBef>
                <a:spcPts val="16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accent1"/>
                </a:solidFill>
                <a:latin typeface="Lato"/>
                <a:ea typeface="Lato"/>
                <a:cs typeface="Lato"/>
                <a:sym typeface="Lato"/>
              </a:rPr>
              <a:t>Find all possible permutations of a String </a:t>
            </a:r>
            <a:endParaRPr>
              <a:solidFill>
                <a:schemeClr val="accent1"/>
              </a:solidFill>
              <a:latin typeface="Lato"/>
              <a:ea typeface="Lato"/>
              <a:cs typeface="Lato"/>
              <a:sym typeface="Lato"/>
            </a:endParaRPr>
          </a:p>
          <a:p>
            <a:pPr marL="0" lvl="0" indent="0" algn="l" rtl="0">
              <a:lnSpc>
                <a:spcPct val="115000"/>
              </a:lnSpc>
              <a:spcBef>
                <a:spcPts val="1600"/>
              </a:spcBef>
              <a:spcAft>
                <a:spcPts val="0"/>
              </a:spcAft>
              <a:buNone/>
            </a:pPr>
            <a:endParaRPr sz="1300" b="0">
              <a:solidFill>
                <a:schemeClr val="accent1"/>
              </a:solidFill>
              <a:latin typeface="Lato"/>
              <a:ea typeface="Lato"/>
              <a:cs typeface="Lato"/>
              <a:sym typeface="Lato"/>
            </a:endParaRPr>
          </a:p>
          <a:p>
            <a:pPr marL="0" lvl="0" indent="0" algn="l" rtl="0">
              <a:spcBef>
                <a:spcPts val="1600"/>
              </a:spcBef>
              <a:spcAft>
                <a:spcPts val="0"/>
              </a:spcAft>
              <a:buNone/>
            </a:pPr>
            <a:endParaRPr/>
          </a:p>
        </p:txBody>
      </p:sp>
      <p:sp>
        <p:nvSpPr>
          <p:cNvPr id="230" name="Google Shape;230;p3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Permutations of a String means all possible combinations of characters of that String.</a:t>
            </a:r>
            <a:endParaRPr/>
          </a:p>
          <a:p>
            <a:pPr marL="0" lvl="0" indent="0" algn="l" rtl="0">
              <a:spcBef>
                <a:spcPts val="1600"/>
              </a:spcBef>
              <a:spcAft>
                <a:spcPts val="1600"/>
              </a:spcAft>
              <a:buNone/>
            </a:pPr>
            <a:r>
              <a:rPr lang="en"/>
              <a:t>Here we will find all possible combinations of characters, that is, all possible permutations of a String having distinct or similar characters.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a:t>
            </a:r>
            <a:endParaRPr/>
          </a:p>
        </p:txBody>
      </p:sp>
      <p:sp>
        <p:nvSpPr>
          <p:cNvPr id="236" name="Google Shape;236;p3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 String be :  ABC</a:t>
            </a:r>
            <a:endParaRPr/>
          </a:p>
          <a:p>
            <a:pPr marL="0" lvl="0" indent="0" algn="l" rtl="0">
              <a:spcBef>
                <a:spcPts val="1600"/>
              </a:spcBef>
              <a:spcAft>
                <a:spcPts val="0"/>
              </a:spcAft>
              <a:buNone/>
            </a:pPr>
            <a:r>
              <a:rPr lang="en"/>
              <a:t>It has 6 possible permutations, those are</a:t>
            </a:r>
            <a:endParaRPr/>
          </a:p>
          <a:p>
            <a:pPr marL="0" lvl="0" indent="0" algn="l" rtl="0">
              <a:spcBef>
                <a:spcPts val="1600"/>
              </a:spcBef>
              <a:spcAft>
                <a:spcPts val="1600"/>
              </a:spcAft>
              <a:buNone/>
            </a:pPr>
            <a:r>
              <a:rPr lang="en"/>
              <a:t>ABC,  ACB,  BAC,  BCA,  CAB,  CBA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3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43" name="Google Shape;243;p38"/>
          <p:cNvPicPr preferRelativeResize="0"/>
          <p:nvPr/>
        </p:nvPicPr>
        <p:blipFill>
          <a:blip r:embed="rId3">
            <a:alphaModFix/>
          </a:blip>
          <a:stretch>
            <a:fillRect/>
          </a:stretch>
        </p:blipFill>
        <p:spPr>
          <a:xfrm>
            <a:off x="1802975" y="1318650"/>
            <a:ext cx="5413475" cy="3386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Backtracking Algorithm?</a:t>
            </a:r>
            <a:endParaRPr/>
          </a:p>
        </p:txBody>
      </p:sp>
      <p:sp>
        <p:nvSpPr>
          <p:cNvPr id="249" name="Google Shape;249;p3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solved this problem using Backtracking Algorithm because it is the most efficient way to solve the computational problems related to finding possible combinations or paths. As, in this Algorithm the solutions are determined incrementally and it discards each partial candidates as soon as it determines that that particular can not be the part of solution. Thus, we left with few possibilities and we have to now find solutions in them only.</a:t>
            </a:r>
            <a:endParaRPr/>
          </a:p>
          <a:p>
            <a:pPr marL="0" lvl="0" indent="0" algn="l" rtl="0">
              <a:spcBef>
                <a:spcPts val="1600"/>
              </a:spcBef>
              <a:spcAft>
                <a:spcPts val="1600"/>
              </a:spcAft>
              <a:buNone/>
            </a:pPr>
            <a:r>
              <a:rPr lang="en"/>
              <a:t>The time complexity of this solution is O(n.n!) as there are n! Possible combinations of a string having n distinct characters and time taken by each combination is 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Backtracking Algorithm approach</a:t>
            </a:r>
            <a:endParaRPr/>
          </a:p>
        </p:txBody>
      </p:sp>
      <p:sp>
        <p:nvSpPr>
          <p:cNvPr id="255" name="Google Shape;255;p4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idea behind finding all possible permutations of a String using Backtracking Algorithm is to swap each of the remaining characters in the string with its first character and then find all the permutations of the remaining characters using a recursive call. The base case of the recursion is that when the string is left with only one unprocessed element.</a:t>
            </a:r>
            <a:endParaRPr/>
          </a:p>
          <a:p>
            <a:pPr marL="0" lvl="0" indent="0" algn="l" rtl="0">
              <a:spcBef>
                <a:spcPts val="1600"/>
              </a:spcBef>
              <a:spcAft>
                <a:spcPts val="0"/>
              </a:spcAft>
              <a:buNone/>
            </a:pPr>
            <a:r>
              <a:rPr lang="en"/>
              <a:t>Note - This approach can be used for the Strings either having all distinct elements or may have some   similar elements.</a:t>
            </a:r>
            <a:endParaRPr/>
          </a:p>
          <a:p>
            <a:pPr marL="0" lvl="0" indent="0" algn="l" rtl="0">
              <a:spcBef>
                <a:spcPts val="160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Algorithm of problem :</a:t>
            </a:r>
            <a:endParaRPr/>
          </a:p>
        </p:txBody>
      </p:sp>
      <p:sp>
        <p:nvSpPr>
          <p:cNvPr id="261" name="Google Shape;261;p4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Permutations ( string, index, n )</a:t>
            </a:r>
            <a:endParaRPr/>
          </a:p>
          <a:p>
            <a:pPr marL="0" lvl="0" indent="0" algn="l" rtl="0">
              <a:spcBef>
                <a:spcPts val="1600"/>
              </a:spcBef>
              <a:spcAft>
                <a:spcPts val="0"/>
              </a:spcAft>
              <a:buNone/>
            </a:pPr>
            <a:r>
              <a:rPr lang="en"/>
              <a:t>	If  ( index = n - 1 )</a:t>
            </a:r>
            <a:endParaRPr/>
          </a:p>
          <a:p>
            <a:pPr marL="0" lvl="0" indent="0" algn="l" rtl="0">
              <a:spcBef>
                <a:spcPts val="1600"/>
              </a:spcBef>
              <a:spcAft>
                <a:spcPts val="0"/>
              </a:spcAft>
              <a:buNone/>
            </a:pPr>
            <a:r>
              <a:rPr lang="en"/>
              <a:t>		Then    print(string)</a:t>
            </a:r>
            <a:endParaRPr/>
          </a:p>
          <a:p>
            <a:pPr marL="0" lvl="0" indent="457200" algn="l" rtl="0">
              <a:spcBef>
                <a:spcPts val="1600"/>
              </a:spcBef>
              <a:spcAft>
                <a:spcPts val="0"/>
              </a:spcAft>
              <a:buNone/>
            </a:pPr>
            <a:r>
              <a:rPr lang="en"/>
              <a:t>For ( i = index, i &lt; n, i++ )</a:t>
            </a:r>
            <a:endParaRPr/>
          </a:p>
          <a:p>
            <a:pPr marL="457200" lvl="0" indent="457200" algn="l" rtl="0">
              <a:spcBef>
                <a:spcPts val="1600"/>
              </a:spcBef>
              <a:spcAft>
                <a:spcPts val="0"/>
              </a:spcAft>
              <a:buNone/>
            </a:pPr>
            <a:r>
              <a:rPr lang="en"/>
              <a:t>Boolean    check = shouldSwap( string, index , i )</a:t>
            </a:r>
            <a:endParaRPr/>
          </a:p>
          <a:p>
            <a:pPr marL="457200" lvl="0" indent="457200" algn="l" rtl="0">
              <a:spcBef>
                <a:spcPts val="160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4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(check)</a:t>
            </a:r>
            <a:endParaRPr/>
          </a:p>
          <a:p>
            <a:pPr marL="0" lvl="0" indent="0" algn="l" rtl="0">
              <a:spcBef>
                <a:spcPts val="1600"/>
              </a:spcBef>
              <a:spcAft>
                <a:spcPts val="0"/>
              </a:spcAft>
              <a:buNone/>
            </a:pPr>
            <a:r>
              <a:rPr lang="en"/>
              <a:t>	Then     Swap ( String[i], String[j] )</a:t>
            </a:r>
            <a:endParaRPr/>
          </a:p>
          <a:p>
            <a:pPr marL="457200" lvl="0" indent="457200" algn="l" rtl="0">
              <a:spcBef>
                <a:spcPts val="1600"/>
              </a:spcBef>
              <a:spcAft>
                <a:spcPts val="0"/>
              </a:spcAft>
              <a:buNone/>
            </a:pPr>
            <a:r>
              <a:rPr lang="en"/>
              <a:t>Permutations ( String, i + 1, n )</a:t>
            </a:r>
            <a:endParaRPr/>
          </a:p>
          <a:p>
            <a:pPr marL="457200" lvl="0" indent="457200" algn="l" rtl="0">
              <a:spcBef>
                <a:spcPts val="1600"/>
              </a:spcBef>
              <a:spcAft>
                <a:spcPts val="0"/>
              </a:spcAft>
              <a:buNone/>
            </a:pPr>
            <a:r>
              <a:rPr lang="en"/>
              <a:t>Swap ( String[i], String[j] )</a:t>
            </a:r>
            <a:endParaRPr/>
          </a:p>
          <a:p>
            <a:pPr marL="0" lvl="0" indent="0" algn="l" rtl="0">
              <a:spcBef>
                <a:spcPts val="1600"/>
              </a:spcBef>
              <a:spcAft>
                <a:spcPts val="16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4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shouldSwap ( string,  start,  curr )</a:t>
            </a:r>
            <a:endParaRPr/>
          </a:p>
          <a:p>
            <a:pPr marL="0" lvl="0" indent="0" algn="l" rtl="0">
              <a:spcBef>
                <a:spcPts val="1600"/>
              </a:spcBef>
              <a:spcAft>
                <a:spcPts val="0"/>
              </a:spcAft>
              <a:buNone/>
            </a:pPr>
            <a:r>
              <a:rPr lang="en"/>
              <a:t>	for (int i = start; i &lt; curr; i++) </a:t>
            </a:r>
            <a:endParaRPr/>
          </a:p>
          <a:p>
            <a:pPr marL="0" lvl="0" indent="0" algn="l" rtl="0">
              <a:spcBef>
                <a:spcPts val="1600"/>
              </a:spcBef>
              <a:spcAft>
                <a:spcPts val="0"/>
              </a:spcAft>
              <a:buNone/>
            </a:pPr>
            <a:r>
              <a:rPr lang="en"/>
              <a:t>		if (str[i] == str[curr]) </a:t>
            </a:r>
            <a:endParaRPr/>
          </a:p>
          <a:p>
            <a:pPr marL="0" lvl="0" indent="0" algn="l" rtl="0">
              <a:spcBef>
                <a:spcPts val="1600"/>
              </a:spcBef>
              <a:spcAft>
                <a:spcPts val="0"/>
              </a:spcAft>
              <a:buNone/>
            </a:pPr>
            <a:r>
              <a:rPr lang="en"/>
              <a:t>			Then    return false; </a:t>
            </a:r>
            <a:endParaRPr/>
          </a:p>
          <a:p>
            <a:pPr marL="0" lvl="0" indent="0" algn="l" rtl="0">
              <a:spcBef>
                <a:spcPts val="1600"/>
              </a:spcBef>
              <a:spcAft>
                <a:spcPts val="0"/>
              </a:spcAft>
              <a:buNone/>
            </a:pPr>
            <a:r>
              <a:rPr lang="en"/>
              <a:t>		Else     return true;</a:t>
            </a:r>
            <a:endParaRPr/>
          </a:p>
          <a:p>
            <a:pPr marL="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Table of Content:</a:t>
            </a:r>
            <a:endParaRPr sz="2400"/>
          </a:p>
        </p:txBody>
      </p:sp>
      <p:sp>
        <p:nvSpPr>
          <p:cNvPr id="170" name="Google Shape;170;p26"/>
          <p:cNvSpPr txBox="1">
            <a:spLocks noGrp="1"/>
          </p:cNvSpPr>
          <p:nvPr>
            <p:ph type="subTitle" idx="1"/>
          </p:nvPr>
        </p:nvSpPr>
        <p:spPr>
          <a:xfrm>
            <a:off x="729625" y="1848450"/>
            <a:ext cx="7688100" cy="3094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AutoNum type="arabicPeriod"/>
            </a:pPr>
            <a:r>
              <a:rPr lang="en"/>
              <a:t>Divide and Conquer</a:t>
            </a:r>
            <a:endParaRPr/>
          </a:p>
          <a:p>
            <a:pPr marL="0" lvl="0" indent="0" algn="l" rtl="0">
              <a:spcBef>
                <a:spcPts val="0"/>
              </a:spcBef>
              <a:spcAft>
                <a:spcPts val="0"/>
              </a:spcAft>
              <a:buNone/>
            </a:pPr>
            <a:endParaRPr/>
          </a:p>
          <a:p>
            <a:pPr marL="457200" lvl="0" indent="-330200" algn="l" rtl="0">
              <a:spcBef>
                <a:spcPts val="0"/>
              </a:spcBef>
              <a:spcAft>
                <a:spcPts val="0"/>
              </a:spcAft>
              <a:buSzPts val="1600"/>
              <a:buAutoNum type="arabicPeriod"/>
            </a:pPr>
            <a:r>
              <a:rPr lang="en"/>
              <a:t>Backtracking</a:t>
            </a:r>
            <a:endParaRPr/>
          </a:p>
          <a:p>
            <a:pPr marL="0" lvl="0" indent="0" algn="l" rtl="0">
              <a:spcBef>
                <a:spcPts val="0"/>
              </a:spcBef>
              <a:spcAft>
                <a:spcPts val="0"/>
              </a:spcAft>
              <a:buNone/>
            </a:pPr>
            <a:endParaRPr/>
          </a:p>
          <a:p>
            <a:pPr marL="457200" lvl="0" indent="-330200" algn="l" rtl="0">
              <a:spcBef>
                <a:spcPts val="0"/>
              </a:spcBef>
              <a:spcAft>
                <a:spcPts val="0"/>
              </a:spcAft>
              <a:buSzPts val="1600"/>
              <a:buAutoNum type="arabicPeriod"/>
            </a:pPr>
            <a:r>
              <a:rPr lang="en"/>
              <a:t>Greedy Method</a:t>
            </a:r>
            <a:endParaRPr/>
          </a:p>
          <a:p>
            <a:pPr marL="0" lvl="0" indent="0" algn="l" rtl="0">
              <a:spcBef>
                <a:spcPts val="0"/>
              </a:spcBef>
              <a:spcAft>
                <a:spcPts val="0"/>
              </a:spcAft>
              <a:buNone/>
            </a:pPr>
            <a:endParaRPr/>
          </a:p>
          <a:p>
            <a:pPr marL="457200" lvl="0" indent="-330200" algn="l" rtl="0">
              <a:spcBef>
                <a:spcPts val="0"/>
              </a:spcBef>
              <a:spcAft>
                <a:spcPts val="0"/>
              </a:spcAft>
              <a:buSzPts val="1600"/>
              <a:buAutoNum type="arabicPeriod"/>
            </a:pPr>
            <a:r>
              <a:rPr lang="en"/>
              <a:t>Dynamic Programming</a:t>
            </a:r>
            <a:endParaRPr/>
          </a:p>
          <a:p>
            <a:pPr marL="0" lvl="0" indent="0" algn="l" rtl="0">
              <a:spcBef>
                <a:spcPts val="0"/>
              </a:spcBef>
              <a:spcAft>
                <a:spcPts val="0"/>
              </a:spcAft>
              <a:buNone/>
            </a:pPr>
            <a:endParaRPr/>
          </a:p>
          <a:p>
            <a:pPr marL="457200" lvl="0" indent="-330200" algn="l" rtl="0">
              <a:spcBef>
                <a:spcPts val="0"/>
              </a:spcBef>
              <a:spcAft>
                <a:spcPts val="0"/>
              </a:spcAft>
              <a:buSzPts val="1600"/>
              <a:buAutoNum type="arabicPeriod"/>
            </a:pPr>
            <a:r>
              <a:rPr lang="en"/>
              <a:t>Branch and Bound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200"/>
              <a:t>GREEDY METHOD</a:t>
            </a:r>
            <a:endParaRPr sz="4200"/>
          </a:p>
        </p:txBody>
      </p:sp>
      <p:sp>
        <p:nvSpPr>
          <p:cNvPr id="279" name="Google Shape;279;p4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1600"/>
              </a:spcAft>
              <a:buNone/>
            </a:pPr>
            <a:r>
              <a:rPr lang="en" sz="1800"/>
              <a:t>Activity Selection Problem</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Greedy Method Algorithm</a:t>
            </a:r>
            <a:endParaRPr/>
          </a:p>
        </p:txBody>
      </p:sp>
      <p:sp>
        <p:nvSpPr>
          <p:cNvPr id="285" name="Google Shape;285;p4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22222"/>
                </a:solidFill>
                <a:highlight>
                  <a:srgbClr val="FFFFFF"/>
                </a:highlight>
                <a:latin typeface="Arial"/>
                <a:ea typeface="Arial"/>
                <a:cs typeface="Arial"/>
                <a:sym typeface="Arial"/>
              </a:rPr>
              <a:t>A Greedy algorithm is any algorithm that follows the problem-solving heuristic of making the locally optimal choice at each stage with the intent of finding a global optimum. In many problems, a greedy strategy does not usually produce an optimal solution, but nonetheless a greedy heuristic may yield locally optimal solutions that approximate a globally optimal solution in a reasonable amount of time.</a:t>
            </a:r>
            <a:endParaRPr>
              <a:solidFill>
                <a:srgbClr val="222222"/>
              </a:solidFill>
              <a:highlight>
                <a:srgbClr val="FFFFFF"/>
              </a:highlight>
              <a:latin typeface="Arial"/>
              <a:ea typeface="Arial"/>
              <a:cs typeface="Arial"/>
              <a:sym typeface="Arial"/>
            </a:endParaRPr>
          </a:p>
          <a:p>
            <a:pPr marL="0" lvl="0" indent="0" algn="l" rtl="0">
              <a:spcBef>
                <a:spcPts val="1600"/>
              </a:spcBef>
              <a:spcAft>
                <a:spcPts val="1600"/>
              </a:spcAft>
              <a:buNone/>
            </a:pPr>
            <a:r>
              <a:rPr lang="en">
                <a:solidFill>
                  <a:srgbClr val="222222"/>
                </a:solidFill>
                <a:highlight>
                  <a:srgbClr val="FFFFFF"/>
                </a:highlight>
                <a:latin typeface="Arial"/>
                <a:ea typeface="Arial"/>
                <a:cs typeface="Arial"/>
                <a:sym typeface="Arial"/>
              </a:rPr>
              <a:t>In mathematical optimization, greedy algorithms optimally solve combinatorial problems having the properties of </a:t>
            </a:r>
            <a:r>
              <a:rPr lang="en">
                <a:solidFill>
                  <a:srgbClr val="0B0080"/>
                </a:solidFill>
                <a:highlight>
                  <a:srgbClr val="FFFFFF"/>
                </a:highlight>
                <a:uFill>
                  <a:noFill/>
                </a:uFill>
                <a:latin typeface="Arial"/>
                <a:ea typeface="Arial"/>
                <a:cs typeface="Arial"/>
                <a:sym typeface="Arial"/>
                <a:hlinkClick r:id="rId3"/>
              </a:rPr>
              <a:t>matroids</a:t>
            </a:r>
            <a:r>
              <a:rPr lang="en">
                <a:solidFill>
                  <a:srgbClr val="222222"/>
                </a:solidFill>
                <a:highlight>
                  <a:srgbClr val="FFFFFF"/>
                </a:highlight>
                <a:latin typeface="Arial"/>
                <a:ea typeface="Arial"/>
                <a:cs typeface="Arial"/>
                <a:sym typeface="Arial"/>
              </a:rPr>
              <a:t>, and give constant-factor approximations to optimization problems with submodular structure.</a:t>
            </a:r>
            <a:endParaRPr>
              <a:solidFill>
                <a:srgbClr val="222222"/>
              </a:solidFill>
              <a:highlight>
                <a:srgbClr val="FFFFFF"/>
              </a:highlight>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Activity Selection Problem</a:t>
            </a:r>
            <a:endParaRPr/>
          </a:p>
        </p:txBody>
      </p:sp>
      <p:sp>
        <p:nvSpPr>
          <p:cNvPr id="291" name="Google Shape;291;p4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Activity Selection problem, we are provided with a set of activities and the start and end time of each activity, we need to find the maximum number of activities that a single person can perform in given time assuming that a person can perform only a single activity at a time.</a:t>
            </a:r>
            <a:endParaRPr/>
          </a:p>
          <a:p>
            <a:pPr marL="0" lvl="0" indent="0" algn="l" rtl="0">
              <a:spcBef>
                <a:spcPts val="1600"/>
              </a:spcBef>
              <a:spcAft>
                <a:spcPts val="0"/>
              </a:spcAft>
              <a:buNone/>
            </a:pPr>
            <a:r>
              <a:rPr lang="en"/>
              <a:t>Example, of such type of problem is scheduling a room or chamber for different events each having its own time requirements.</a:t>
            </a:r>
            <a:endParaRPr/>
          </a:p>
          <a:p>
            <a:pPr marL="0" lvl="0" indent="0" algn="l" rtl="0">
              <a:spcBef>
                <a:spcPts val="1600"/>
              </a:spcBef>
              <a:spcAft>
                <a:spcPts val="16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a:t>
            </a:r>
            <a:endParaRPr/>
          </a:p>
        </p:txBody>
      </p:sp>
      <p:sp>
        <p:nvSpPr>
          <p:cNvPr id="297" name="Google Shape;297;p4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Input : </a:t>
            </a:r>
            <a:endParaRPr/>
          </a:p>
          <a:p>
            <a:pPr marL="0" lvl="0" indent="0" algn="l" rtl="0">
              <a:spcBef>
                <a:spcPts val="1600"/>
              </a:spcBef>
              <a:spcAft>
                <a:spcPts val="0"/>
              </a:spcAft>
              <a:buNone/>
            </a:pPr>
            <a:r>
              <a:rPr lang="en"/>
              <a:t>(1, 4),  (3, 5),  (0, 6),  (5, 7),  (3, 8),  (5, 9),  (6, 10),  (8, 11),  (8, 12),  (2, 13),  (12, 14)</a:t>
            </a:r>
            <a:endParaRPr/>
          </a:p>
          <a:p>
            <a:pPr marL="0" lvl="0" indent="0" algn="l" rtl="0">
              <a:spcBef>
                <a:spcPts val="1600"/>
              </a:spcBef>
              <a:spcAft>
                <a:spcPts val="0"/>
              </a:spcAft>
              <a:buNone/>
            </a:pPr>
            <a:r>
              <a:rPr lang="en"/>
              <a:t>Output:</a:t>
            </a:r>
            <a:endParaRPr/>
          </a:p>
          <a:p>
            <a:pPr marL="0" lvl="0" indent="0" algn="l" rtl="0">
              <a:spcBef>
                <a:spcPts val="1600"/>
              </a:spcBef>
              <a:spcAft>
                <a:spcPts val="1600"/>
              </a:spcAft>
              <a:buNone/>
            </a:pPr>
            <a:r>
              <a:rPr lang="en"/>
              <a:t>(1, 4),  (5, 7),  (8, 11),  (12, 14)</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Greedy Method Algorithm?</a:t>
            </a:r>
            <a:endParaRPr/>
          </a:p>
        </p:txBody>
      </p:sp>
      <p:sp>
        <p:nvSpPr>
          <p:cNvPr id="303" name="Google Shape;303;p4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activity selection problem is a problem concerning the selection of non-conflicting activities to perform within a given time frame, given a set of activities each marked by a start and finish time. Let’s assume there exists n activities with each of them being represented by a start and finish time as si and fi respectively. Two activities i and j are said to be non-conflicting if they have either si = fj or fi = sj.</a:t>
            </a:r>
            <a:endParaRPr/>
          </a:p>
          <a:p>
            <a:pPr marL="0" lvl="0" indent="0" algn="l" rtl="0">
              <a:spcBef>
                <a:spcPts val="1600"/>
              </a:spcBef>
              <a:spcAft>
                <a:spcPts val="1600"/>
              </a:spcAft>
              <a:buNone/>
            </a:pPr>
            <a:r>
              <a:rPr lang="en"/>
              <a:t>Time complexity of solving this problem with Greedy Algorithm is  O(nlog(n)).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Greedy Method Algorithm approach</a:t>
            </a:r>
            <a:endParaRPr/>
          </a:p>
        </p:txBody>
      </p:sp>
      <p:sp>
        <p:nvSpPr>
          <p:cNvPr id="309" name="Google Shape;309;p4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We can solve this problem of activity selection by Greedy Method Algorithm by initially sorting all the activities in increasing order of their finish times and create a set S to store the selected activities. We initialize the set with the first activity and then from the second activity onwards, we include the activity in activities list if start time of the activity is greater or equal to the finish time of the last selected activity. Then we will repeat this procedure for each activity involved.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Algorithm of problem:</a:t>
            </a:r>
            <a:endParaRPr/>
          </a:p>
          <a:p>
            <a:pPr marL="0" lvl="0" indent="0" algn="l" rtl="0">
              <a:spcBef>
                <a:spcPts val="0"/>
              </a:spcBef>
              <a:spcAft>
                <a:spcPts val="0"/>
              </a:spcAft>
              <a:buNone/>
            </a:pPr>
            <a:endParaRPr/>
          </a:p>
        </p:txBody>
      </p:sp>
      <p:sp>
        <p:nvSpPr>
          <p:cNvPr id="315" name="Google Shape;315;p5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selectActivity ( sorted_activities )</a:t>
            </a:r>
            <a:endParaRPr/>
          </a:p>
          <a:p>
            <a:pPr marL="0" lvl="0" indent="0" algn="l" rtl="0">
              <a:spcBef>
                <a:spcPts val="1600"/>
              </a:spcBef>
              <a:spcAft>
                <a:spcPts val="0"/>
              </a:spcAft>
              <a:buNone/>
            </a:pPr>
            <a:r>
              <a:rPr lang="en"/>
              <a:t>	Int   k = 0</a:t>
            </a:r>
            <a:endParaRPr/>
          </a:p>
          <a:p>
            <a:pPr marL="0" lvl="0" indent="0" algn="l" rtl="0">
              <a:spcBef>
                <a:spcPts val="1600"/>
              </a:spcBef>
              <a:spcAft>
                <a:spcPts val="0"/>
              </a:spcAft>
              <a:buNone/>
            </a:pPr>
            <a:r>
              <a:rPr lang="en"/>
              <a:t>	Set &lt;int&gt;  out</a:t>
            </a:r>
            <a:endParaRPr/>
          </a:p>
          <a:p>
            <a:pPr marL="0" lvl="0" indent="0" algn="l" rtl="0">
              <a:spcBef>
                <a:spcPts val="1600"/>
              </a:spcBef>
              <a:spcAft>
                <a:spcPts val="0"/>
              </a:spcAft>
              <a:buNone/>
            </a:pPr>
            <a:r>
              <a:rPr lang="en"/>
              <a:t>	out.insert(0)</a:t>
            </a:r>
            <a:endParaRPr/>
          </a:p>
          <a:p>
            <a:pPr marL="0" lvl="0" indent="0" algn="l" rtl="0">
              <a:spcBef>
                <a:spcPts val="1600"/>
              </a:spcBef>
              <a:spcAft>
                <a:spcPts val="0"/>
              </a:spcAft>
              <a:buNone/>
            </a:pPr>
            <a:r>
              <a:rPr lang="en"/>
              <a:t>	For  ( i = 1, i &lt; sorted_activities.size(), i++ )</a:t>
            </a:r>
            <a:endParaRPr/>
          </a:p>
          <a:p>
            <a:pPr marL="0" lvl="0" indent="0" algn="l" rtl="0">
              <a:spcBef>
                <a:spcPts val="1600"/>
              </a:spcBef>
              <a:spcAft>
                <a:spcPts val="0"/>
              </a:spcAft>
              <a:buNone/>
            </a:pPr>
            <a:r>
              <a:rPr lang="en"/>
              <a:t>		If  ( sorted_activities[i].start &gt;= sorted_activities[k].finish )</a:t>
            </a:r>
            <a:endParaRPr/>
          </a:p>
          <a:p>
            <a:pPr marL="0" lvl="0" indent="0" algn="l" rtl="0">
              <a:spcBef>
                <a:spcPts val="1600"/>
              </a:spcBef>
              <a:spcAft>
                <a:spcPts val="0"/>
              </a:spcAft>
              <a:buNone/>
            </a:pPr>
            <a:r>
              <a:rPr lang="en"/>
              <a:t>			out.insert(i)</a:t>
            </a:r>
            <a:endParaRPr/>
          </a:p>
          <a:p>
            <a:pPr marL="0" lvl="0" indent="0" algn="l" rtl="0">
              <a:spcBef>
                <a:spcPts val="1600"/>
              </a:spcBef>
              <a:spcAft>
                <a:spcPts val="1600"/>
              </a:spcAft>
              <a:buNone/>
            </a:pPr>
            <a:r>
              <a:rPr lang="en"/>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5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914400" lvl="0" indent="457200" algn="l" rtl="0">
              <a:spcBef>
                <a:spcPts val="0"/>
              </a:spcBef>
              <a:spcAft>
                <a:spcPts val="0"/>
              </a:spcAft>
              <a:buNone/>
            </a:pPr>
            <a:r>
              <a:rPr lang="en"/>
              <a:t>k = i</a:t>
            </a:r>
            <a:endParaRPr/>
          </a:p>
          <a:p>
            <a:pPr marL="0" lvl="0" indent="0" algn="l" rtl="0">
              <a:spcBef>
                <a:spcPts val="1600"/>
              </a:spcBef>
              <a:spcAft>
                <a:spcPts val="0"/>
              </a:spcAft>
              <a:buNone/>
            </a:pPr>
            <a:r>
              <a:rPr lang="en"/>
              <a:t>	For ( int i : out )</a:t>
            </a:r>
            <a:endParaRPr/>
          </a:p>
          <a:p>
            <a:pPr marL="0" lvl="0" indent="0" algn="l" rtl="0">
              <a:spcBef>
                <a:spcPts val="1600"/>
              </a:spcBef>
              <a:spcAft>
                <a:spcPts val="0"/>
              </a:spcAft>
              <a:buNone/>
            </a:pPr>
            <a:r>
              <a:rPr lang="en"/>
              <a:t>		Print ( “{“ + sorted_activities[i].start + “, ” + sorted_activities[i].finish + “}” )</a:t>
            </a:r>
            <a:endParaRPr/>
          </a:p>
          <a:p>
            <a:pPr marL="0" lvl="0" indent="0" algn="l" rtl="0">
              <a:spcBef>
                <a:spcPts val="1600"/>
              </a:spcBef>
              <a:spcAft>
                <a:spcPts val="16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2"/>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
              <a:t>DYNAMIC PROGRAMMING</a:t>
            </a:r>
            <a:endParaRPr/>
          </a:p>
        </p:txBody>
      </p:sp>
      <p:sp>
        <p:nvSpPr>
          <p:cNvPr id="327" name="Google Shape;327;p52"/>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a:t>The Levenshtein distance (Edit distance) problem</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Dynamic Programming Algorithm</a:t>
            </a:r>
            <a:endParaRPr/>
          </a:p>
        </p:txBody>
      </p:sp>
      <p:sp>
        <p:nvSpPr>
          <p:cNvPr id="333" name="Google Shape;333;p53"/>
          <p:cNvSpPr txBox="1">
            <a:spLocks noGrp="1"/>
          </p:cNvSpPr>
          <p:nvPr>
            <p:ph type="body" idx="1"/>
          </p:nvPr>
        </p:nvSpPr>
        <p:spPr>
          <a:xfrm>
            <a:off x="729450" y="2127375"/>
            <a:ext cx="7688700" cy="245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1600">
                <a:solidFill>
                  <a:srgbClr val="000000"/>
                </a:solidFill>
                <a:highlight>
                  <a:schemeClr val="lt1"/>
                </a:highlight>
                <a:latin typeface="Arial"/>
                <a:ea typeface="Arial"/>
                <a:cs typeface="Arial"/>
                <a:sym typeface="Arial"/>
              </a:rPr>
              <a:t>Dynamic Programming(DP) is a very powerful technique to solve particular class of problems. It demands very elegant formulation of the approach and simple thinking.</a:t>
            </a:r>
            <a:endParaRPr sz="1600">
              <a:solidFill>
                <a:srgbClr val="000000"/>
              </a:solidFill>
              <a:highlight>
                <a:schemeClr val="lt1"/>
              </a:highlight>
              <a:latin typeface="Arial"/>
              <a:ea typeface="Arial"/>
              <a:cs typeface="Arial"/>
              <a:sym typeface="Arial"/>
            </a:endParaRPr>
          </a:p>
          <a:p>
            <a:pPr marL="0" lvl="0" indent="0" algn="l" rtl="0">
              <a:lnSpc>
                <a:spcPct val="115000"/>
              </a:lnSpc>
              <a:spcBef>
                <a:spcPts val="1600"/>
              </a:spcBef>
              <a:spcAft>
                <a:spcPts val="0"/>
              </a:spcAft>
              <a:buSzPts val="1300"/>
              <a:buNone/>
            </a:pPr>
            <a:r>
              <a:rPr lang="en" sz="1600">
                <a:solidFill>
                  <a:srgbClr val="000000"/>
                </a:solidFill>
                <a:latin typeface="Arial"/>
                <a:ea typeface="Arial"/>
                <a:cs typeface="Arial"/>
                <a:sym typeface="Arial"/>
              </a:rPr>
              <a:t>If you have solved a problem with the given input, then save the result for future reference, so as to avoid solving the same problem again. If the given problem can be broken up into smaller subproblems and these smaller subproblems are in turn divided into still-smaller ones, and in this process, if you observe some overlapping subproblems, then it’s a big hint for DP. Also, the optimal solutions to the subproblems contribute to the optimal solution of the given problem.</a:t>
            </a:r>
            <a:endParaRPr sz="1600">
              <a:solidFill>
                <a:srgbClr val="000000"/>
              </a:solidFill>
              <a:latin typeface="Arial"/>
              <a:ea typeface="Arial"/>
              <a:cs typeface="Arial"/>
              <a:sym typeface="Arial"/>
            </a:endParaRPr>
          </a:p>
          <a:p>
            <a:pPr marL="0" lvl="0" indent="0" algn="l" rtl="0">
              <a:lnSpc>
                <a:spcPct val="115000"/>
              </a:lnSpc>
              <a:spcBef>
                <a:spcPts val="1600"/>
              </a:spcBef>
              <a:spcAft>
                <a:spcPts val="0"/>
              </a:spcAft>
              <a:buSzPts val="1300"/>
              <a:buNone/>
            </a:pPr>
            <a:endParaRPr sz="1400">
              <a:solidFill>
                <a:srgbClr val="000000"/>
              </a:solidFill>
              <a:latin typeface="Arial"/>
              <a:ea typeface="Arial"/>
              <a:cs typeface="Arial"/>
              <a:sym typeface="Arial"/>
            </a:endParaRPr>
          </a:p>
          <a:p>
            <a:pPr marL="0" lvl="0" indent="0" algn="l" rtl="0">
              <a:lnSpc>
                <a:spcPct val="115000"/>
              </a:lnSpc>
              <a:spcBef>
                <a:spcPts val="1600"/>
              </a:spcBef>
              <a:spcAft>
                <a:spcPts val="1600"/>
              </a:spcAft>
              <a:buSzPts val="1300"/>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Divide and Conquer</a:t>
            </a:r>
            <a:endParaRPr/>
          </a:p>
          <a:p>
            <a:pPr marL="0" lvl="0" indent="0" algn="l" rtl="0">
              <a:spcBef>
                <a:spcPts val="0"/>
              </a:spcBef>
              <a:spcAft>
                <a:spcPts val="0"/>
              </a:spcAft>
              <a:buNone/>
            </a:pPr>
            <a:endParaRPr/>
          </a:p>
        </p:txBody>
      </p:sp>
      <p:sp>
        <p:nvSpPr>
          <p:cNvPr id="176" name="Google Shape;176;p27"/>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 Peak Element of a given Array</a:t>
            </a:r>
            <a:endParaRPr/>
          </a:p>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37"/>
        <p:cNvGrpSpPr/>
        <p:nvPr/>
      </p:nvGrpSpPr>
      <p:grpSpPr>
        <a:xfrm>
          <a:off x="0" y="0"/>
          <a:ext cx="0" cy="0"/>
          <a:chOff x="0" y="0"/>
          <a:chExt cx="0" cy="0"/>
        </a:xfrm>
      </p:grpSpPr>
      <p:sp>
        <p:nvSpPr>
          <p:cNvPr id="338" name="Google Shape;338;p54"/>
          <p:cNvSpPr txBox="1">
            <a:spLocks noGrp="1"/>
          </p:cNvSpPr>
          <p:nvPr>
            <p:ph type="title"/>
          </p:nvPr>
        </p:nvSpPr>
        <p:spPr>
          <a:xfrm>
            <a:off x="729450" y="1126800"/>
            <a:ext cx="8123700" cy="72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The Levenshtein (Edit distance) problem</a:t>
            </a:r>
            <a:endParaRPr/>
          </a:p>
        </p:txBody>
      </p:sp>
      <p:sp>
        <p:nvSpPr>
          <p:cNvPr id="339" name="Google Shape;339;p54"/>
          <p:cNvSpPr txBox="1">
            <a:spLocks noGrp="1"/>
          </p:cNvSpPr>
          <p:nvPr>
            <p:ph type="body" idx="1"/>
          </p:nvPr>
        </p:nvSpPr>
        <p:spPr>
          <a:xfrm>
            <a:off x="727650" y="1680975"/>
            <a:ext cx="7688700" cy="33741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a:latin typeface="Arial"/>
                <a:ea typeface="Arial"/>
                <a:cs typeface="Arial"/>
                <a:sym typeface="Arial"/>
              </a:rPr>
              <a:t>Edit Distance is a way of quantifying for dissimilar two strings are to one another by counting the minimum number of operations required to transform one string into other. The Levenshtein distance between two words is the minimum number of single character edits(i.e. Insertions, deletions and substitutions) require to change one word into the other.Each of these operations has unit cost.</a:t>
            </a:r>
            <a:endParaRPr>
              <a:latin typeface="Arial"/>
              <a:ea typeface="Arial"/>
              <a:cs typeface="Arial"/>
              <a:sym typeface="Arial"/>
            </a:endParaRPr>
          </a:p>
          <a:p>
            <a:pPr marL="0" lvl="0" indent="0" algn="l" rtl="0">
              <a:lnSpc>
                <a:spcPct val="115000"/>
              </a:lnSpc>
              <a:spcBef>
                <a:spcPts val="1600"/>
              </a:spcBef>
              <a:spcAft>
                <a:spcPts val="0"/>
              </a:spcAft>
              <a:buSzPts val="1300"/>
              <a:buNone/>
            </a:pPr>
            <a:r>
              <a:rPr lang="en">
                <a:latin typeface="Arial"/>
                <a:ea typeface="Arial"/>
                <a:cs typeface="Arial"/>
                <a:sym typeface="Arial"/>
              </a:rPr>
              <a:t>The Edit distance problem has an optimal substructure. This means the problem can be broken down into smaller, simpler “subproblems”, which can be broken down into yet simpler subproblems, and so on, until finally, the solution becomes trivial.</a:t>
            </a:r>
            <a:endParaRPr>
              <a:latin typeface="Arial"/>
              <a:ea typeface="Arial"/>
              <a:cs typeface="Arial"/>
              <a:sym typeface="Arial"/>
            </a:endParaRPr>
          </a:p>
          <a:p>
            <a:pPr marL="0" lvl="0" indent="0" algn="l" rtl="0">
              <a:lnSpc>
                <a:spcPct val="120000"/>
              </a:lnSpc>
              <a:spcBef>
                <a:spcPts val="1600"/>
              </a:spcBef>
              <a:spcAft>
                <a:spcPts val="0"/>
              </a:spcAft>
              <a:buSzPts val="1300"/>
              <a:buNone/>
            </a:pPr>
            <a:r>
              <a:rPr lang="en" sz="2550">
                <a:solidFill>
                  <a:srgbClr val="666666"/>
                </a:solidFill>
                <a:latin typeface="Arial"/>
                <a:ea typeface="Arial"/>
                <a:cs typeface="Arial"/>
                <a:sym typeface="Arial"/>
              </a:rPr>
              <a:t>•</a:t>
            </a:r>
            <a:r>
              <a:rPr lang="en" sz="1400" b="1">
                <a:solidFill>
                  <a:srgbClr val="666666"/>
                </a:solidFill>
                <a:latin typeface="Arial"/>
                <a:ea typeface="Arial"/>
                <a:cs typeface="Arial"/>
                <a:sym typeface="Arial"/>
              </a:rPr>
              <a:t>Problem</a:t>
            </a:r>
            <a:r>
              <a:rPr lang="en" sz="1600" b="1">
                <a:solidFill>
                  <a:srgbClr val="666666"/>
                </a:solidFill>
                <a:latin typeface="Arial"/>
                <a:ea typeface="Arial"/>
                <a:cs typeface="Arial"/>
                <a:sym typeface="Arial"/>
              </a:rPr>
              <a:t>: </a:t>
            </a:r>
            <a:r>
              <a:rPr lang="en" sz="1400" b="1">
                <a:solidFill>
                  <a:srgbClr val="666666"/>
                </a:solidFill>
                <a:latin typeface="Arial"/>
                <a:ea typeface="Arial"/>
                <a:cs typeface="Arial"/>
                <a:sym typeface="Arial"/>
              </a:rPr>
              <a:t>C</a:t>
            </a:r>
            <a:r>
              <a:rPr lang="en" sz="1400">
                <a:solidFill>
                  <a:srgbClr val="666666"/>
                </a:solidFill>
                <a:latin typeface="Arial"/>
                <a:ea typeface="Arial"/>
                <a:cs typeface="Arial"/>
                <a:sym typeface="Arial"/>
              </a:rPr>
              <a:t>onvert string X[1..m] to Y[1..n] by performing edit operations on string X.</a:t>
            </a:r>
            <a:endParaRPr sz="1400">
              <a:solidFill>
                <a:srgbClr val="666666"/>
              </a:solidFill>
              <a:latin typeface="Arial"/>
              <a:ea typeface="Arial"/>
              <a:cs typeface="Arial"/>
              <a:sym typeface="Arial"/>
            </a:endParaRPr>
          </a:p>
          <a:p>
            <a:pPr marL="0" lvl="0" indent="0" algn="l" rtl="0">
              <a:lnSpc>
                <a:spcPct val="120000"/>
              </a:lnSpc>
              <a:spcBef>
                <a:spcPts val="1000"/>
              </a:spcBef>
              <a:spcAft>
                <a:spcPts val="0"/>
              </a:spcAft>
              <a:buSzPts val="1300"/>
              <a:buNone/>
            </a:pPr>
            <a:r>
              <a:rPr lang="en" sz="2550">
                <a:solidFill>
                  <a:srgbClr val="666666"/>
                </a:solidFill>
                <a:latin typeface="Arial"/>
                <a:ea typeface="Arial"/>
                <a:cs typeface="Arial"/>
                <a:sym typeface="Arial"/>
              </a:rPr>
              <a:t>•</a:t>
            </a:r>
            <a:r>
              <a:rPr lang="en" sz="1400" b="1">
                <a:solidFill>
                  <a:srgbClr val="666666"/>
                </a:solidFill>
                <a:latin typeface="Arial"/>
                <a:ea typeface="Arial"/>
                <a:cs typeface="Arial"/>
                <a:sym typeface="Arial"/>
              </a:rPr>
              <a:t>Sub-problem: </a:t>
            </a:r>
            <a:r>
              <a:rPr lang="en" sz="1400">
                <a:solidFill>
                  <a:srgbClr val="666666"/>
                </a:solidFill>
                <a:latin typeface="Arial"/>
                <a:ea typeface="Arial"/>
                <a:cs typeface="Arial"/>
                <a:sym typeface="Arial"/>
              </a:rPr>
              <a:t>Convert substring X[1..i] to Y[1..j] by performing edit operations on single substring X.</a:t>
            </a:r>
            <a:endParaRPr sz="1400">
              <a:solidFill>
                <a:srgbClr val="666666"/>
              </a:solidFill>
              <a:latin typeface="Arial"/>
              <a:ea typeface="Arial"/>
              <a:cs typeface="Arial"/>
              <a:sym typeface="Arial"/>
            </a:endParaRPr>
          </a:p>
          <a:p>
            <a:pPr marL="0" lvl="0" indent="0" algn="l" rtl="0">
              <a:lnSpc>
                <a:spcPct val="120000"/>
              </a:lnSpc>
              <a:spcBef>
                <a:spcPts val="1000"/>
              </a:spcBef>
              <a:spcAft>
                <a:spcPts val="0"/>
              </a:spcAft>
              <a:buSzPts val="1300"/>
              <a:buNone/>
            </a:pPr>
            <a:r>
              <a:rPr lang="en" sz="1400">
                <a:solidFill>
                  <a:srgbClr val="666666"/>
                </a:solidFill>
                <a:latin typeface="Arial"/>
                <a:ea typeface="Arial"/>
                <a:cs typeface="Arial"/>
                <a:sym typeface="Arial"/>
              </a:rPr>
              <a:t>                                         </a:t>
            </a:r>
            <a:endParaRPr sz="1400">
              <a:solidFill>
                <a:srgbClr val="666666"/>
              </a:solidFill>
              <a:latin typeface="Arial"/>
              <a:ea typeface="Arial"/>
              <a:cs typeface="Arial"/>
              <a:sym typeface="Arial"/>
            </a:endParaRPr>
          </a:p>
          <a:p>
            <a:pPr marL="0" lvl="0" indent="0" algn="l" rtl="0">
              <a:lnSpc>
                <a:spcPct val="120000"/>
              </a:lnSpc>
              <a:spcBef>
                <a:spcPts val="1000"/>
              </a:spcBef>
              <a:spcAft>
                <a:spcPts val="0"/>
              </a:spcAft>
              <a:buSzPts val="1300"/>
              <a:buNone/>
            </a:pPr>
            <a:endParaRPr sz="1400">
              <a:solidFill>
                <a:srgbClr val="666666"/>
              </a:solidFill>
              <a:latin typeface="Arial"/>
              <a:ea typeface="Arial"/>
              <a:cs typeface="Arial"/>
              <a:sym typeface="Arial"/>
            </a:endParaRPr>
          </a:p>
          <a:p>
            <a:pPr marL="0" lvl="0" indent="0" algn="l" rtl="0">
              <a:lnSpc>
                <a:spcPct val="115000"/>
              </a:lnSpc>
              <a:spcBef>
                <a:spcPts val="0"/>
              </a:spcBef>
              <a:spcAft>
                <a:spcPts val="0"/>
              </a:spcAft>
              <a:buSzPts val="1300"/>
              <a:buNone/>
            </a:pPr>
            <a:endParaRPr>
              <a:latin typeface="Arial"/>
              <a:ea typeface="Arial"/>
              <a:cs typeface="Arial"/>
              <a:sym typeface="Arial"/>
            </a:endParaRPr>
          </a:p>
          <a:p>
            <a:pPr marL="0" lvl="0" indent="0" algn="l" rtl="0">
              <a:lnSpc>
                <a:spcPct val="115000"/>
              </a:lnSpc>
              <a:spcBef>
                <a:spcPts val="1600"/>
              </a:spcBef>
              <a:spcAft>
                <a:spcPts val="1600"/>
              </a:spcAft>
              <a:buSzPts val="1300"/>
              <a:buNone/>
            </a:pPr>
            <a:endParaRPr>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5"/>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Example</a:t>
            </a:r>
            <a:endParaRPr/>
          </a:p>
        </p:txBody>
      </p:sp>
      <p:sp>
        <p:nvSpPr>
          <p:cNvPr id="345" name="Google Shape;345;p55"/>
          <p:cNvSpPr txBox="1">
            <a:spLocks noGrp="1"/>
          </p:cNvSpPr>
          <p:nvPr>
            <p:ph type="body" idx="1"/>
          </p:nvPr>
        </p:nvSpPr>
        <p:spPr>
          <a:xfrm>
            <a:off x="729450" y="2078875"/>
            <a:ext cx="7827600" cy="226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a:latin typeface="Arial"/>
                <a:ea typeface="Arial"/>
                <a:cs typeface="Arial"/>
                <a:sym typeface="Arial"/>
              </a:rPr>
              <a:t>The Levenshtein distance between </a:t>
            </a:r>
            <a:r>
              <a:rPr lang="en">
                <a:latin typeface="Courier New"/>
                <a:ea typeface="Courier New"/>
                <a:cs typeface="Courier New"/>
                <a:sym typeface="Courier New"/>
              </a:rPr>
              <a:t>kitten </a:t>
            </a:r>
            <a:r>
              <a:rPr lang="en">
                <a:latin typeface="Arial"/>
                <a:ea typeface="Arial"/>
                <a:cs typeface="Arial"/>
                <a:sym typeface="Arial"/>
              </a:rPr>
              <a:t>and </a:t>
            </a:r>
            <a:r>
              <a:rPr lang="en">
                <a:latin typeface="Courier New"/>
                <a:ea typeface="Courier New"/>
                <a:cs typeface="Courier New"/>
                <a:sym typeface="Courier New"/>
              </a:rPr>
              <a:t>sitting</a:t>
            </a:r>
            <a:r>
              <a:rPr lang="en">
                <a:latin typeface="Arial"/>
                <a:ea typeface="Arial"/>
                <a:cs typeface="Arial"/>
                <a:sym typeface="Arial"/>
              </a:rPr>
              <a:t> is 3. A minimal edit script that transforms the former into the latter is:</a:t>
            </a:r>
            <a:endParaRPr>
              <a:latin typeface="Arial"/>
              <a:ea typeface="Arial"/>
              <a:cs typeface="Arial"/>
              <a:sym typeface="Arial"/>
            </a:endParaRPr>
          </a:p>
          <a:p>
            <a:pPr marL="0" lvl="0" indent="0" algn="l" rtl="0">
              <a:lnSpc>
                <a:spcPct val="115000"/>
              </a:lnSpc>
              <a:spcBef>
                <a:spcPts val="1600"/>
              </a:spcBef>
              <a:spcAft>
                <a:spcPts val="0"/>
              </a:spcAft>
              <a:buSzPts val="1300"/>
              <a:buNone/>
            </a:pPr>
            <a:r>
              <a:rPr lang="en">
                <a:latin typeface="Courier New"/>
                <a:ea typeface="Courier New"/>
                <a:cs typeface="Courier New"/>
                <a:sym typeface="Courier New"/>
              </a:rPr>
              <a:t>kitten -&gt; sitten (substitution of s for k)</a:t>
            </a:r>
            <a:endParaRPr>
              <a:latin typeface="Courier New"/>
              <a:ea typeface="Courier New"/>
              <a:cs typeface="Courier New"/>
              <a:sym typeface="Courier New"/>
            </a:endParaRPr>
          </a:p>
          <a:p>
            <a:pPr marL="0" lvl="0" indent="0" algn="l" rtl="0">
              <a:lnSpc>
                <a:spcPct val="115000"/>
              </a:lnSpc>
              <a:spcBef>
                <a:spcPts val="1600"/>
              </a:spcBef>
              <a:spcAft>
                <a:spcPts val="0"/>
              </a:spcAft>
              <a:buSzPts val="1300"/>
              <a:buNone/>
            </a:pPr>
            <a:r>
              <a:rPr lang="en">
                <a:latin typeface="Courier New"/>
                <a:ea typeface="Courier New"/>
                <a:cs typeface="Courier New"/>
                <a:sym typeface="Courier New"/>
              </a:rPr>
              <a:t>sitten -&gt; sittin (substitution of i for e)</a:t>
            </a:r>
            <a:endParaRPr>
              <a:latin typeface="Courier New"/>
              <a:ea typeface="Courier New"/>
              <a:cs typeface="Courier New"/>
              <a:sym typeface="Courier New"/>
            </a:endParaRPr>
          </a:p>
          <a:p>
            <a:pPr marL="0" lvl="0" indent="0" algn="l" rtl="0">
              <a:lnSpc>
                <a:spcPct val="115000"/>
              </a:lnSpc>
              <a:spcBef>
                <a:spcPts val="1600"/>
              </a:spcBef>
              <a:spcAft>
                <a:spcPts val="0"/>
              </a:spcAft>
              <a:buSzPts val="1300"/>
              <a:buNone/>
            </a:pPr>
            <a:r>
              <a:rPr lang="en">
                <a:latin typeface="Courier New"/>
                <a:ea typeface="Courier New"/>
                <a:cs typeface="Courier New"/>
                <a:sym typeface="Courier New"/>
              </a:rPr>
              <a:t>sittin -&gt; sitting (addition of g at the end)</a:t>
            </a:r>
            <a:endParaRPr>
              <a:latin typeface="Courier New"/>
              <a:ea typeface="Courier New"/>
              <a:cs typeface="Courier New"/>
              <a:sym typeface="Courier New"/>
            </a:endParaRPr>
          </a:p>
          <a:p>
            <a:pPr marL="0" lvl="0" indent="0" algn="l" rtl="0">
              <a:lnSpc>
                <a:spcPct val="115000"/>
              </a:lnSpc>
              <a:spcBef>
                <a:spcPts val="1600"/>
              </a:spcBef>
              <a:spcAft>
                <a:spcPts val="0"/>
              </a:spcAft>
              <a:buSzPts val="1300"/>
              <a:buNone/>
            </a:pPr>
            <a:endParaRPr>
              <a:latin typeface="Arial"/>
              <a:ea typeface="Arial"/>
              <a:cs typeface="Arial"/>
              <a:sym typeface="Arial"/>
            </a:endParaRPr>
          </a:p>
          <a:p>
            <a:pPr marL="0" lvl="0" indent="0" algn="l" rtl="0">
              <a:lnSpc>
                <a:spcPct val="115000"/>
              </a:lnSpc>
              <a:spcBef>
                <a:spcPts val="1600"/>
              </a:spcBef>
              <a:spcAft>
                <a:spcPts val="1600"/>
              </a:spcAft>
              <a:buSzPts val="1300"/>
              <a:buNone/>
            </a:pPr>
            <a:endParaRPr>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Dynamic Programming Approach</a:t>
            </a:r>
            <a:endParaRPr/>
          </a:p>
        </p:txBody>
      </p:sp>
      <p:sp>
        <p:nvSpPr>
          <p:cNvPr id="351" name="Google Shape;351;p56"/>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Clr>
                <a:srgbClr val="000000"/>
              </a:buClr>
              <a:buSzPts val="1100"/>
              <a:buFont typeface="Arial"/>
              <a:buAutoNum type="arabicPeriod"/>
            </a:pPr>
            <a:r>
              <a:rPr lang="en"/>
              <a:t>A matrix is initialized measuring in the (m, n) cell the Levenshtein distance between the m-character prefix of one with the n-prefix of the other word.</a:t>
            </a:r>
            <a:endParaRPr/>
          </a:p>
          <a:p>
            <a:pPr marL="457200" lvl="0" indent="-298450" algn="l" rtl="0">
              <a:lnSpc>
                <a:spcPct val="115000"/>
              </a:lnSpc>
              <a:spcBef>
                <a:spcPts val="0"/>
              </a:spcBef>
              <a:spcAft>
                <a:spcPts val="0"/>
              </a:spcAft>
              <a:buClr>
                <a:srgbClr val="000000"/>
              </a:buClr>
              <a:buSzPts val="1100"/>
              <a:buFont typeface="Arial"/>
              <a:buAutoNum type="arabicPeriod"/>
            </a:pPr>
            <a:r>
              <a:rPr lang="en"/>
              <a:t>The matrix can be filled from the upper left to the lower right corner.</a:t>
            </a:r>
            <a:endParaRPr/>
          </a:p>
          <a:p>
            <a:pPr marL="457200" lvl="0" indent="-298450" algn="l" rtl="0">
              <a:lnSpc>
                <a:spcPct val="115000"/>
              </a:lnSpc>
              <a:spcBef>
                <a:spcPts val="0"/>
              </a:spcBef>
              <a:spcAft>
                <a:spcPts val="0"/>
              </a:spcAft>
              <a:buClr>
                <a:srgbClr val="000000"/>
              </a:buClr>
              <a:buSzPts val="1100"/>
              <a:buFont typeface="Arial"/>
              <a:buAutoNum type="arabicPeriod"/>
            </a:pPr>
            <a:r>
              <a:rPr lang="en"/>
              <a:t>Each jump horizontally or vertically corresponds to an insert or a delete, respectively.</a:t>
            </a:r>
            <a:endParaRPr/>
          </a:p>
          <a:p>
            <a:pPr marL="457200" lvl="0" indent="-298450" algn="l" rtl="0">
              <a:lnSpc>
                <a:spcPct val="115000"/>
              </a:lnSpc>
              <a:spcBef>
                <a:spcPts val="0"/>
              </a:spcBef>
              <a:spcAft>
                <a:spcPts val="0"/>
              </a:spcAft>
              <a:buClr>
                <a:srgbClr val="000000"/>
              </a:buClr>
              <a:buSzPts val="1100"/>
              <a:buFont typeface="Arial"/>
              <a:buAutoNum type="arabicPeriod"/>
            </a:pPr>
            <a:r>
              <a:rPr lang="en"/>
              <a:t>The cost is normally set to 1 for each of the operations.</a:t>
            </a:r>
            <a:endParaRPr/>
          </a:p>
          <a:p>
            <a:pPr marL="457200" lvl="0" indent="-298450" algn="l" rtl="0">
              <a:lnSpc>
                <a:spcPct val="115000"/>
              </a:lnSpc>
              <a:spcBef>
                <a:spcPts val="0"/>
              </a:spcBef>
              <a:spcAft>
                <a:spcPts val="0"/>
              </a:spcAft>
              <a:buClr>
                <a:srgbClr val="000000"/>
              </a:buClr>
              <a:buSzPts val="1100"/>
              <a:buFont typeface="Arial"/>
              <a:buAutoNum type="arabicPeriod"/>
            </a:pPr>
            <a:r>
              <a:rPr lang="en"/>
              <a:t>The diagonal jump can cost either one, if the two characters in the row and column do not match else 0, if they match. Each cell always minimizes the cost locally.</a:t>
            </a:r>
            <a:endParaRPr/>
          </a:p>
          <a:p>
            <a:pPr marL="457200" lvl="0" indent="-298450" algn="l" rtl="0">
              <a:lnSpc>
                <a:spcPct val="115000"/>
              </a:lnSpc>
              <a:spcBef>
                <a:spcPts val="0"/>
              </a:spcBef>
              <a:spcAft>
                <a:spcPts val="0"/>
              </a:spcAft>
              <a:buClr>
                <a:srgbClr val="000000"/>
              </a:buClr>
              <a:buSzPts val="1100"/>
              <a:buFont typeface="Arial"/>
              <a:buAutoNum type="arabicPeriod"/>
            </a:pPr>
            <a:r>
              <a:rPr lang="en"/>
              <a:t>This way the number in the lower right corner is the Levenshtein distance between both words.</a:t>
            </a:r>
            <a:endParaRPr/>
          </a:p>
          <a:p>
            <a:pPr marL="0" lvl="0" indent="0" algn="l" rtl="0">
              <a:lnSpc>
                <a:spcPct val="115000"/>
              </a:lnSpc>
              <a:spcBef>
                <a:spcPts val="1200"/>
              </a:spcBef>
              <a:spcAft>
                <a:spcPts val="1600"/>
              </a:spcAft>
              <a:buSzPts val="1300"/>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55"/>
        <p:cNvGrpSpPr/>
        <p:nvPr/>
      </p:nvGrpSpPr>
      <p:grpSpPr>
        <a:xfrm>
          <a:off x="0" y="0"/>
          <a:ext cx="0" cy="0"/>
          <a:chOff x="0" y="0"/>
          <a:chExt cx="0" cy="0"/>
        </a:xfrm>
      </p:grpSpPr>
      <p:sp>
        <p:nvSpPr>
          <p:cNvPr id="356" name="Google Shape;356;p57"/>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Why Dynamic Programming Algorithm?</a:t>
            </a:r>
            <a:endParaRPr/>
          </a:p>
          <a:p>
            <a:pPr marL="0" lvl="0" indent="0" algn="l" rtl="0">
              <a:lnSpc>
                <a:spcPct val="100000"/>
              </a:lnSpc>
              <a:spcBef>
                <a:spcPts val="0"/>
              </a:spcBef>
              <a:spcAft>
                <a:spcPts val="0"/>
              </a:spcAft>
              <a:buSzPts val="2600"/>
              <a:buNone/>
            </a:pPr>
            <a:endParaRPr/>
          </a:p>
        </p:txBody>
      </p:sp>
      <p:sp>
        <p:nvSpPr>
          <p:cNvPr id="357" name="Google Shape;357;p57"/>
          <p:cNvSpPr txBox="1">
            <a:spLocks noGrp="1"/>
          </p:cNvSpPr>
          <p:nvPr>
            <p:ph type="body" idx="1"/>
          </p:nvPr>
        </p:nvSpPr>
        <p:spPr>
          <a:xfrm>
            <a:off x="727650" y="2078875"/>
            <a:ext cx="7688700" cy="27549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a:latin typeface="Arial"/>
                <a:ea typeface="Arial"/>
                <a:cs typeface="Arial"/>
                <a:sym typeface="Arial"/>
              </a:rPr>
              <a:t>Dynamic programming helps you to write the optimized code.The problem that you solved in exponential time complexity, you can solve it in O(n^2)time complexity.</a:t>
            </a:r>
            <a:endParaRPr>
              <a:latin typeface="Arial"/>
              <a:ea typeface="Arial"/>
              <a:cs typeface="Arial"/>
              <a:sym typeface="Arial"/>
            </a:endParaRPr>
          </a:p>
          <a:p>
            <a:pPr marL="0" lvl="0" indent="0" algn="l" rtl="0">
              <a:lnSpc>
                <a:spcPct val="115000"/>
              </a:lnSpc>
              <a:spcBef>
                <a:spcPts val="1600"/>
              </a:spcBef>
              <a:spcAft>
                <a:spcPts val="0"/>
              </a:spcAft>
              <a:buSzPts val="1300"/>
              <a:buNone/>
            </a:pPr>
            <a:r>
              <a:rPr lang="en">
                <a:latin typeface="Arial"/>
                <a:ea typeface="Arial"/>
                <a:cs typeface="Arial"/>
                <a:sym typeface="Arial"/>
              </a:rPr>
              <a:t>As it is a recursive programming technique, it reduces the line code. One of the major advantages of using dynamic programming is it speeds up the processing as we use previously calculated references.</a:t>
            </a:r>
            <a:endParaRPr>
              <a:latin typeface="Arial"/>
              <a:ea typeface="Arial"/>
              <a:cs typeface="Arial"/>
              <a:sym typeface="Arial"/>
            </a:endParaRPr>
          </a:p>
          <a:p>
            <a:pPr marL="0" lvl="0" indent="0" algn="l" rtl="0">
              <a:lnSpc>
                <a:spcPct val="115000"/>
              </a:lnSpc>
              <a:spcBef>
                <a:spcPts val="1600"/>
              </a:spcBef>
              <a:spcAft>
                <a:spcPts val="0"/>
              </a:spcAft>
              <a:buSzPts val="1300"/>
              <a:buNone/>
            </a:pPr>
            <a:r>
              <a:rPr lang="en">
                <a:latin typeface="Arial"/>
                <a:ea typeface="Arial"/>
                <a:cs typeface="Arial"/>
                <a:sym typeface="Arial"/>
              </a:rPr>
              <a:t>In Dynamic Programming we make decision at each step considering current problem and solution to previously solved sub problem to calculate optimal solution .It is guaranteed that Dynamic Programming will generate an optimal solution as it generally considers all possible cases and then choose the best.</a:t>
            </a:r>
            <a:endParaRPr>
              <a:latin typeface="Arial"/>
              <a:ea typeface="Arial"/>
              <a:cs typeface="Arial"/>
              <a:sym typeface="Arial"/>
            </a:endParaRPr>
          </a:p>
          <a:p>
            <a:pPr marL="0" lvl="0" indent="0" algn="l" rtl="0">
              <a:lnSpc>
                <a:spcPct val="115000"/>
              </a:lnSpc>
              <a:spcBef>
                <a:spcPts val="1600"/>
              </a:spcBef>
              <a:spcAft>
                <a:spcPts val="1600"/>
              </a:spcAft>
              <a:buSzPts val="1300"/>
              <a:buNone/>
            </a:pPr>
            <a:endParaRPr sz="1400">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8"/>
          <p:cNvSpPr txBox="1">
            <a:spLocks noGrp="1"/>
          </p:cNvSpPr>
          <p:nvPr>
            <p:ph type="title"/>
          </p:nvPr>
        </p:nvSpPr>
        <p:spPr>
          <a:xfrm>
            <a:off x="729450" y="1176450"/>
            <a:ext cx="7688700" cy="477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Algorithm of Problem:</a:t>
            </a:r>
            <a:endParaRPr/>
          </a:p>
        </p:txBody>
      </p:sp>
      <p:sp>
        <p:nvSpPr>
          <p:cNvPr id="363" name="Google Shape;363;p58"/>
          <p:cNvSpPr txBox="1">
            <a:spLocks noGrp="1"/>
          </p:cNvSpPr>
          <p:nvPr>
            <p:ph type="body" idx="1"/>
          </p:nvPr>
        </p:nvSpPr>
        <p:spPr>
          <a:xfrm>
            <a:off x="803675" y="1654050"/>
            <a:ext cx="7688700" cy="3280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endParaRPr/>
          </a:p>
          <a:p>
            <a:pPr marL="0" lvl="0" indent="0" algn="l" rtl="0">
              <a:lnSpc>
                <a:spcPct val="115000"/>
              </a:lnSpc>
              <a:spcBef>
                <a:spcPts val="0"/>
              </a:spcBef>
              <a:spcAft>
                <a:spcPts val="0"/>
              </a:spcAft>
              <a:buSzPts val="1300"/>
              <a:buNone/>
            </a:pPr>
            <a:r>
              <a:rPr lang="en"/>
              <a:t>findEditDistance(X,n,Y,m)</a:t>
            </a:r>
            <a:endParaRPr/>
          </a:p>
          <a:p>
            <a:pPr marL="0" lvl="0" indent="0" algn="l" rtl="0">
              <a:lnSpc>
                <a:spcPct val="115000"/>
              </a:lnSpc>
              <a:spcBef>
                <a:spcPts val="1600"/>
              </a:spcBef>
              <a:spcAft>
                <a:spcPts val="0"/>
              </a:spcAft>
              <a:buSzPts val="1300"/>
              <a:buNone/>
            </a:pPr>
            <a:r>
              <a:rPr lang="en"/>
              <a:t>            if(m==0)       return n</a:t>
            </a:r>
            <a:endParaRPr/>
          </a:p>
          <a:p>
            <a:pPr marL="0" lvl="0" indent="0" algn="l" rtl="0">
              <a:lnSpc>
                <a:spcPct val="115000"/>
              </a:lnSpc>
              <a:spcBef>
                <a:spcPts val="1600"/>
              </a:spcBef>
              <a:spcAft>
                <a:spcPts val="0"/>
              </a:spcAft>
              <a:buSzPts val="1300"/>
              <a:buNone/>
            </a:pPr>
            <a:r>
              <a:rPr lang="en"/>
              <a:t>            if (n==0)       return m</a:t>
            </a:r>
            <a:endParaRPr/>
          </a:p>
          <a:p>
            <a:pPr marL="0" lvl="0" indent="0" algn="l" rtl="0">
              <a:lnSpc>
                <a:spcPct val="115000"/>
              </a:lnSpc>
              <a:spcBef>
                <a:spcPts val="1600"/>
              </a:spcBef>
              <a:spcAft>
                <a:spcPts val="0"/>
              </a:spcAft>
              <a:buSzPts val="1300"/>
              <a:buNone/>
            </a:pPr>
            <a:r>
              <a:rPr lang="en"/>
              <a:t>            cost=(X.charAt(m - 1) == Y.charAt(n-1)) ?  0 : 1</a:t>
            </a:r>
            <a:endParaRPr/>
          </a:p>
          <a:p>
            <a:pPr marL="0" lvl="0" indent="0" algn="l" rtl="0">
              <a:lnSpc>
                <a:spcPct val="115000"/>
              </a:lnSpc>
              <a:spcBef>
                <a:spcPts val="1600"/>
              </a:spcBef>
              <a:spcAft>
                <a:spcPts val="0"/>
              </a:spcAft>
              <a:buSzPts val="1300"/>
              <a:buNone/>
            </a:pPr>
            <a:r>
              <a:rPr lang="en"/>
              <a:t>           return  minimum(findEditDistance(X, m - 1,  Y, n) +1,</a:t>
            </a:r>
            <a:endParaRPr/>
          </a:p>
          <a:p>
            <a:pPr marL="0" lvl="0" indent="0" algn="l" rtl="0">
              <a:lnSpc>
                <a:spcPct val="115000"/>
              </a:lnSpc>
              <a:spcBef>
                <a:spcPts val="1600"/>
              </a:spcBef>
              <a:spcAft>
                <a:spcPts val="0"/>
              </a:spcAft>
              <a:buSzPts val="1300"/>
              <a:buNone/>
            </a:pPr>
            <a:r>
              <a:rPr lang="en"/>
              <a:t>                              findEditDistance(X, m, Y, n-1) + 1, </a:t>
            </a:r>
            <a:endParaRPr/>
          </a:p>
          <a:p>
            <a:pPr marL="0" lvl="0" indent="0" algn="l" rtl="0">
              <a:lnSpc>
                <a:spcPct val="115000"/>
              </a:lnSpc>
              <a:spcBef>
                <a:spcPts val="1600"/>
              </a:spcBef>
              <a:spcAft>
                <a:spcPts val="0"/>
              </a:spcAft>
              <a:buSzPts val="1300"/>
              <a:buNone/>
            </a:pPr>
            <a:r>
              <a:rPr lang="en"/>
              <a:t>                              findEditDistance((X, m-1, Y, n-1 ) + cost)</a:t>
            </a:r>
            <a:endParaRPr/>
          </a:p>
          <a:p>
            <a:pPr marL="0" lvl="0" indent="0" algn="l" rtl="0">
              <a:lnSpc>
                <a:spcPct val="115000"/>
              </a:lnSpc>
              <a:spcBef>
                <a:spcPts val="1600"/>
              </a:spcBef>
              <a:spcAft>
                <a:spcPts val="0"/>
              </a:spcAft>
              <a:buSzPts val="1300"/>
              <a:buNone/>
            </a:pPr>
            <a:r>
              <a:rPr lang="en"/>
              <a:t> </a:t>
            </a:r>
            <a:endParaRPr/>
          </a:p>
          <a:p>
            <a:pPr marL="0" lvl="0" indent="0" algn="l" rtl="0">
              <a:lnSpc>
                <a:spcPct val="115000"/>
              </a:lnSpc>
              <a:spcBef>
                <a:spcPts val="1600"/>
              </a:spcBef>
              <a:spcAft>
                <a:spcPts val="0"/>
              </a:spcAft>
              <a:buSzPts val="1300"/>
              <a:buNone/>
            </a:pPr>
            <a:endParaRPr/>
          </a:p>
          <a:p>
            <a:pPr marL="0" lvl="0" indent="0" algn="l" rtl="0">
              <a:lnSpc>
                <a:spcPct val="115000"/>
              </a:lnSpc>
              <a:spcBef>
                <a:spcPts val="1600"/>
              </a:spcBef>
              <a:spcAft>
                <a:spcPts val="0"/>
              </a:spcAft>
              <a:buSzPts val="1300"/>
              <a:buNone/>
            </a:pPr>
            <a:endParaRPr/>
          </a:p>
          <a:p>
            <a:pPr marL="0" lvl="0" indent="0" algn="l" rtl="0">
              <a:lnSpc>
                <a:spcPct val="115000"/>
              </a:lnSpc>
              <a:spcBef>
                <a:spcPts val="1600"/>
              </a:spcBef>
              <a:spcAft>
                <a:spcPts val="1600"/>
              </a:spcAft>
              <a:buSzPts val="1300"/>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9"/>
          <p:cNvSpPr txBox="1">
            <a:spLocks noGrp="1"/>
          </p:cNvSpPr>
          <p:nvPr>
            <p:ph type="title"/>
          </p:nvPr>
        </p:nvSpPr>
        <p:spPr>
          <a:xfrm>
            <a:off x="705975" y="1286425"/>
            <a:ext cx="8883600" cy="678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sz="4200"/>
              <a:t>BRANCH AND BOUND</a:t>
            </a:r>
            <a:endParaRPr sz="4200"/>
          </a:p>
          <a:p>
            <a:pPr marL="0" lvl="0" indent="0" algn="l" rtl="0">
              <a:lnSpc>
                <a:spcPct val="100000"/>
              </a:lnSpc>
              <a:spcBef>
                <a:spcPts val="0"/>
              </a:spcBef>
              <a:spcAft>
                <a:spcPts val="0"/>
              </a:spcAft>
              <a:buSzPts val="2600"/>
              <a:buNone/>
            </a:pPr>
            <a:endParaRPr sz="4200"/>
          </a:p>
          <a:p>
            <a:pPr marL="0" lvl="0" indent="0" algn="l" rtl="0">
              <a:lnSpc>
                <a:spcPct val="100000"/>
              </a:lnSpc>
              <a:spcBef>
                <a:spcPts val="0"/>
              </a:spcBef>
              <a:spcAft>
                <a:spcPts val="0"/>
              </a:spcAft>
              <a:buSzPts val="2600"/>
              <a:buNone/>
            </a:pPr>
            <a:endParaRPr sz="4800"/>
          </a:p>
        </p:txBody>
      </p:sp>
      <p:sp>
        <p:nvSpPr>
          <p:cNvPr id="369" name="Google Shape;369;p59"/>
          <p:cNvSpPr txBox="1">
            <a:spLocks noGrp="1"/>
          </p:cNvSpPr>
          <p:nvPr>
            <p:ph type="body" idx="1"/>
          </p:nvPr>
        </p:nvSpPr>
        <p:spPr>
          <a:xfrm>
            <a:off x="879275" y="3092000"/>
            <a:ext cx="7913700" cy="82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300"/>
              <a:buNone/>
            </a:pPr>
            <a:r>
              <a:rPr lang="en" sz="1600"/>
              <a:t>Travelling Salesman Problem</a:t>
            </a:r>
            <a:endParaRPr sz="16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60"/>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Branch and Bound </a:t>
            </a:r>
            <a:endParaRPr/>
          </a:p>
        </p:txBody>
      </p:sp>
      <p:sp>
        <p:nvSpPr>
          <p:cNvPr id="375" name="Google Shape;375;p60"/>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500"/>
              </a:spcBef>
              <a:spcAft>
                <a:spcPts val="0"/>
              </a:spcAft>
              <a:buSzPts val="1300"/>
              <a:buNone/>
            </a:pPr>
            <a:r>
              <a:rPr lang="en">
                <a:solidFill>
                  <a:srgbClr val="000000"/>
                </a:solidFill>
                <a:latin typeface="Arial"/>
                <a:ea typeface="Arial"/>
                <a:cs typeface="Arial"/>
                <a:sym typeface="Arial"/>
              </a:rPr>
              <a:t>Branch and Bound (BnB) is a general programming paradigm used, for example, in operations research to solve hard combinatorial optimization problems. Branching is the process of spawning subproblems, and bounding refers to ignoring partial solutions that cannot be better than the current best solution. To this end, lower and upper bounds </a:t>
            </a:r>
            <a:r>
              <a:rPr lang="en" i="1">
                <a:solidFill>
                  <a:srgbClr val="000000"/>
                </a:solidFill>
                <a:latin typeface="Arial"/>
                <a:ea typeface="Arial"/>
                <a:cs typeface="Arial"/>
                <a:sym typeface="Arial"/>
              </a:rPr>
              <a:t>L</a:t>
            </a:r>
            <a:r>
              <a:rPr lang="en">
                <a:solidFill>
                  <a:srgbClr val="000000"/>
                </a:solidFill>
                <a:latin typeface="Arial"/>
                <a:ea typeface="Arial"/>
                <a:cs typeface="Arial"/>
                <a:sym typeface="Arial"/>
              </a:rPr>
              <a:t> and </a:t>
            </a:r>
            <a:r>
              <a:rPr lang="en" i="1">
                <a:solidFill>
                  <a:srgbClr val="000000"/>
                </a:solidFill>
                <a:latin typeface="Arial"/>
                <a:ea typeface="Arial"/>
                <a:cs typeface="Arial"/>
                <a:sym typeface="Arial"/>
              </a:rPr>
              <a:t>U</a:t>
            </a:r>
            <a:r>
              <a:rPr lang="en">
                <a:solidFill>
                  <a:srgbClr val="000000"/>
                </a:solidFill>
                <a:latin typeface="Arial"/>
                <a:ea typeface="Arial"/>
                <a:cs typeface="Arial"/>
                <a:sym typeface="Arial"/>
              </a:rPr>
              <a:t> are maintained. Since global control values on the solution quality improve over time, branch-and-bound is effective in solving optimization problems, in which a cost-optimal assignment to the problem variables has to be found.</a:t>
            </a:r>
            <a:endParaRPr>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61"/>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The Travelling Salesman Problem</a:t>
            </a:r>
            <a:endParaRPr/>
          </a:p>
        </p:txBody>
      </p:sp>
      <p:sp>
        <p:nvSpPr>
          <p:cNvPr id="381" name="Google Shape;381;p61"/>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1400">
                <a:solidFill>
                  <a:schemeClr val="dk2"/>
                </a:solidFill>
                <a:latin typeface="Arial"/>
                <a:ea typeface="Arial"/>
                <a:cs typeface="Arial"/>
                <a:sym typeface="Arial"/>
              </a:rPr>
              <a:t>Given a set of cities and distance between every pair of cities, the problem is to find the shortest possible tour that visits every city exactly once and returns to the starting point.</a:t>
            </a:r>
            <a:endParaRPr sz="1400">
              <a:solidFill>
                <a:schemeClr val="dk2"/>
              </a:solidFill>
              <a:latin typeface="Arial"/>
              <a:ea typeface="Arial"/>
              <a:cs typeface="Arial"/>
              <a:sym typeface="Arial"/>
            </a:endParaRPr>
          </a:p>
          <a:p>
            <a:pPr marL="0" lvl="0" indent="0" algn="l" rtl="0">
              <a:lnSpc>
                <a:spcPct val="115000"/>
              </a:lnSpc>
              <a:spcBef>
                <a:spcPts val="1600"/>
              </a:spcBef>
              <a:spcAft>
                <a:spcPts val="0"/>
              </a:spcAft>
              <a:buSzPts val="1300"/>
              <a:buNone/>
            </a:pPr>
            <a:endParaRPr sz="1400">
              <a:solidFill>
                <a:schemeClr val="dk2"/>
              </a:solidFill>
              <a:latin typeface="Arial"/>
              <a:ea typeface="Arial"/>
              <a:cs typeface="Arial"/>
              <a:sym typeface="Arial"/>
            </a:endParaRPr>
          </a:p>
          <a:p>
            <a:pPr marL="0" lvl="0" indent="0" algn="l" rtl="0">
              <a:lnSpc>
                <a:spcPct val="115000"/>
              </a:lnSpc>
              <a:spcBef>
                <a:spcPts val="1600"/>
              </a:spcBef>
              <a:spcAft>
                <a:spcPts val="0"/>
              </a:spcAft>
              <a:buSzPts val="1300"/>
              <a:buNone/>
            </a:pPr>
            <a:r>
              <a:rPr lang="en" sz="1400">
                <a:solidFill>
                  <a:schemeClr val="dk2"/>
                </a:solidFill>
                <a:latin typeface="Arial"/>
                <a:ea typeface="Arial"/>
                <a:cs typeface="Arial"/>
                <a:sym typeface="Arial"/>
              </a:rPr>
              <a:t>For example, consider the graph shown in figure on right                  </a:t>
            </a:r>
            <a:endParaRPr sz="1400">
              <a:solidFill>
                <a:schemeClr val="dk2"/>
              </a:solidFill>
              <a:latin typeface="Arial"/>
              <a:ea typeface="Arial"/>
              <a:cs typeface="Arial"/>
              <a:sym typeface="Arial"/>
            </a:endParaRPr>
          </a:p>
          <a:p>
            <a:pPr marL="0" lvl="0" indent="0" algn="l" rtl="0">
              <a:lnSpc>
                <a:spcPct val="115000"/>
              </a:lnSpc>
              <a:spcBef>
                <a:spcPts val="1600"/>
              </a:spcBef>
              <a:spcAft>
                <a:spcPts val="0"/>
              </a:spcAft>
              <a:buSzPts val="1300"/>
              <a:buNone/>
            </a:pPr>
            <a:r>
              <a:rPr lang="en" sz="1400">
                <a:solidFill>
                  <a:schemeClr val="dk2"/>
                </a:solidFill>
                <a:latin typeface="Arial"/>
                <a:ea typeface="Arial"/>
                <a:cs typeface="Arial"/>
                <a:sym typeface="Arial"/>
              </a:rPr>
              <a:t>side. A TSP tour in the graph is 0-1-3-2-0. The cost of the </a:t>
            </a:r>
            <a:endParaRPr sz="1400">
              <a:solidFill>
                <a:schemeClr val="dk2"/>
              </a:solidFill>
              <a:latin typeface="Arial"/>
              <a:ea typeface="Arial"/>
              <a:cs typeface="Arial"/>
              <a:sym typeface="Arial"/>
            </a:endParaRPr>
          </a:p>
          <a:p>
            <a:pPr marL="0" lvl="0" indent="0" algn="l" rtl="0">
              <a:lnSpc>
                <a:spcPct val="115000"/>
              </a:lnSpc>
              <a:spcBef>
                <a:spcPts val="1600"/>
              </a:spcBef>
              <a:spcAft>
                <a:spcPts val="1600"/>
              </a:spcAft>
              <a:buSzPts val="1300"/>
              <a:buNone/>
            </a:pPr>
            <a:r>
              <a:rPr lang="en" sz="1400">
                <a:solidFill>
                  <a:schemeClr val="dk2"/>
                </a:solidFill>
                <a:latin typeface="Arial"/>
                <a:ea typeface="Arial"/>
                <a:cs typeface="Arial"/>
                <a:sym typeface="Arial"/>
              </a:rPr>
              <a:t>tour is 10+25+30+15 which is 80.</a:t>
            </a:r>
            <a:endParaRPr sz="1400">
              <a:solidFill>
                <a:schemeClr val="dk2"/>
              </a:solidFill>
              <a:latin typeface="Arial"/>
              <a:ea typeface="Arial"/>
              <a:cs typeface="Arial"/>
              <a:sym typeface="Arial"/>
            </a:endParaRPr>
          </a:p>
        </p:txBody>
      </p:sp>
      <p:pic>
        <p:nvPicPr>
          <p:cNvPr id="382" name="Google Shape;382;p61"/>
          <p:cNvPicPr preferRelativeResize="0"/>
          <p:nvPr/>
        </p:nvPicPr>
        <p:blipFill rotWithShape="1">
          <a:blip r:embed="rId3">
            <a:alphaModFix/>
          </a:blip>
          <a:srcRect/>
          <a:stretch/>
        </p:blipFill>
        <p:spPr>
          <a:xfrm>
            <a:off x="5435200" y="2992050"/>
            <a:ext cx="2705100" cy="19716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2"/>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Why Branch and Bound Algorithm?</a:t>
            </a:r>
            <a:endParaRPr/>
          </a:p>
        </p:txBody>
      </p:sp>
      <p:sp>
        <p:nvSpPr>
          <p:cNvPr id="388" name="Google Shape;388;p62"/>
          <p:cNvSpPr txBox="1">
            <a:spLocks noGrp="1"/>
          </p:cNvSpPr>
          <p:nvPr>
            <p:ph type="body" idx="1"/>
          </p:nvPr>
        </p:nvSpPr>
        <p:spPr>
          <a:xfrm>
            <a:off x="729450" y="2068125"/>
            <a:ext cx="7688700" cy="226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1400"/>
              <a:t>In solving the traveling salesman problem using branch and bound approach,  while generating the node for every node, we find out the cost and we follow the path which is taking us to the minimized or maximized, i.e. optimized solution node. </a:t>
            </a:r>
            <a:endParaRPr sz="1400"/>
          </a:p>
          <a:p>
            <a:pPr marL="0" lvl="0" indent="0" algn="l" rtl="0">
              <a:lnSpc>
                <a:spcPct val="115000"/>
              </a:lnSpc>
              <a:spcBef>
                <a:spcPts val="1600"/>
              </a:spcBef>
              <a:spcAft>
                <a:spcPts val="1600"/>
              </a:spcAft>
              <a:buSzPts val="1300"/>
              <a:buNone/>
            </a:pPr>
            <a:r>
              <a:rPr lang="en" sz="1400"/>
              <a:t>So, the branch and bound approach will inspect less subproblems and thus saves computation time and saves storage space.</a:t>
            </a:r>
            <a:endParaRPr sz="1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Branch and Bound Programming Approach</a:t>
            </a:r>
            <a:endParaRPr/>
          </a:p>
        </p:txBody>
      </p:sp>
      <p:sp>
        <p:nvSpPr>
          <p:cNvPr id="394" name="Google Shape;394;p63"/>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a:t>In Branch and Bound method, for current node in tree, we compute a bound on best possible solution that we can get if we go down this node. If the bound on best possible solution itself is worse than current best (best computed so far), then we ignore the subtree rooted with the node.</a:t>
            </a:r>
            <a:endParaRPr/>
          </a:p>
          <a:p>
            <a:pPr marL="0" lvl="0" indent="0" algn="l" rtl="0">
              <a:lnSpc>
                <a:spcPct val="115000"/>
              </a:lnSpc>
              <a:spcBef>
                <a:spcPts val="1600"/>
              </a:spcBef>
              <a:spcAft>
                <a:spcPts val="0"/>
              </a:spcAft>
              <a:buSzPts val="1300"/>
              <a:buNone/>
            </a:pPr>
            <a:r>
              <a:rPr lang="en"/>
              <a:t>Note that the cost through a node includes two costs.</a:t>
            </a:r>
            <a:endParaRPr/>
          </a:p>
          <a:p>
            <a:pPr marL="0" lvl="0" indent="0" algn="l" rtl="0">
              <a:lnSpc>
                <a:spcPct val="115000"/>
              </a:lnSpc>
              <a:spcBef>
                <a:spcPts val="1200"/>
              </a:spcBef>
              <a:spcAft>
                <a:spcPts val="0"/>
              </a:spcAft>
              <a:buSzPts val="1300"/>
              <a:buNone/>
            </a:pPr>
            <a:r>
              <a:rPr lang="en"/>
              <a:t>1) Cost of reaching the node from the root (When we reach a node, we have this cost computed)</a:t>
            </a:r>
            <a:endParaRPr/>
          </a:p>
          <a:p>
            <a:pPr marL="0" lvl="0" indent="0" algn="l" rtl="0">
              <a:lnSpc>
                <a:spcPct val="115000"/>
              </a:lnSpc>
              <a:spcBef>
                <a:spcPts val="1200"/>
              </a:spcBef>
              <a:spcAft>
                <a:spcPts val="0"/>
              </a:spcAft>
              <a:buSzPts val="1300"/>
              <a:buNone/>
            </a:pPr>
            <a:r>
              <a:rPr lang="en"/>
              <a:t>2) Cost of reaching an answer from current node to a leaf (We compute a bound on this cost to decide whether to ignore subtree with this node or not).</a:t>
            </a:r>
            <a:endParaRPr/>
          </a:p>
          <a:p>
            <a:pPr marL="0" lvl="0" indent="0" algn="l" rtl="0">
              <a:lnSpc>
                <a:spcPct val="115000"/>
              </a:lnSpc>
              <a:spcBef>
                <a:spcPts val="1200"/>
              </a:spcBef>
              <a:spcAft>
                <a:spcPts val="1600"/>
              </a:spcAft>
              <a:buSzPts val="13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Divide and Conquer Algorithm</a:t>
            </a:r>
            <a:endParaRPr/>
          </a:p>
          <a:p>
            <a:pPr marL="0" lvl="0" indent="0" algn="l" rtl="0">
              <a:spcBef>
                <a:spcPts val="0"/>
              </a:spcBef>
              <a:spcAft>
                <a:spcPts val="0"/>
              </a:spcAft>
              <a:buNone/>
            </a:pPr>
            <a:endParaRPr/>
          </a:p>
        </p:txBody>
      </p:sp>
      <p:sp>
        <p:nvSpPr>
          <p:cNvPr id="182" name="Google Shape;182;p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600">
                <a:highlight>
                  <a:schemeClr val="lt1"/>
                </a:highlight>
                <a:latin typeface="Georgia"/>
                <a:ea typeface="Georgia"/>
                <a:cs typeface="Georgia"/>
                <a:sym typeface="Georgia"/>
              </a:rPr>
              <a:t>Divide and Conquer</a:t>
            </a:r>
            <a:r>
              <a:rPr lang="en" sz="1600">
                <a:solidFill>
                  <a:srgbClr val="000000"/>
                </a:solidFill>
                <a:highlight>
                  <a:schemeClr val="lt1"/>
                </a:highlight>
                <a:latin typeface="Georgia"/>
                <a:ea typeface="Georgia"/>
                <a:cs typeface="Georgia"/>
                <a:sym typeface="Georgia"/>
              </a:rPr>
              <a:t> is an algorithm design paradigm based on multi-branched recursion. A divide and conquer algorithm works by recursively breaking down a problem into two or more sub-problems of the same or related type, until these become simple enough to be solved directly. The solutions to the sub-problems are then combined to give a solution to the original problem.</a:t>
            </a:r>
            <a:endParaRPr sz="1600">
              <a:solidFill>
                <a:srgbClr val="000000"/>
              </a:solidFill>
              <a:highlight>
                <a:schemeClr val="lt1"/>
              </a:highlight>
              <a:latin typeface="Georgia"/>
              <a:ea typeface="Georgia"/>
              <a:cs typeface="Georgia"/>
              <a:sym typeface="Georgia"/>
            </a:endParaRPr>
          </a:p>
          <a:p>
            <a:pPr marL="0" lvl="0" indent="0" algn="l" rtl="0">
              <a:spcBef>
                <a:spcPts val="1200"/>
              </a:spcBef>
              <a:spcAft>
                <a:spcPts val="160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4"/>
          <p:cNvSpPr txBox="1">
            <a:spLocks noGrp="1"/>
          </p:cNvSpPr>
          <p:nvPr>
            <p:ph type="title"/>
          </p:nvPr>
        </p:nvSpPr>
        <p:spPr>
          <a:xfrm>
            <a:off x="729450" y="670075"/>
            <a:ext cx="7688700" cy="50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Algorithm of Problem:</a:t>
            </a:r>
            <a:endParaRPr/>
          </a:p>
          <a:p>
            <a:pPr marL="0" lvl="0" indent="0" algn="l" rtl="0">
              <a:lnSpc>
                <a:spcPct val="100000"/>
              </a:lnSpc>
              <a:spcBef>
                <a:spcPts val="0"/>
              </a:spcBef>
              <a:spcAft>
                <a:spcPts val="0"/>
              </a:spcAft>
              <a:buSzPts val="2600"/>
              <a:buNone/>
            </a:pPr>
            <a:endParaRPr/>
          </a:p>
        </p:txBody>
      </p:sp>
      <p:sp>
        <p:nvSpPr>
          <p:cNvPr id="400" name="Google Shape;400;p64"/>
          <p:cNvSpPr txBox="1">
            <a:spLocks noGrp="1"/>
          </p:cNvSpPr>
          <p:nvPr>
            <p:ph type="body" idx="1"/>
          </p:nvPr>
        </p:nvSpPr>
        <p:spPr>
          <a:xfrm>
            <a:off x="729450" y="1173775"/>
            <a:ext cx="7688700" cy="346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a:t>  static void TSP(int adj[][])</a:t>
            </a:r>
            <a:endParaRPr/>
          </a:p>
          <a:p>
            <a:pPr marL="0" lvl="0" indent="0" algn="l" rtl="0">
              <a:lnSpc>
                <a:spcPct val="115000"/>
              </a:lnSpc>
              <a:spcBef>
                <a:spcPts val="1600"/>
              </a:spcBef>
              <a:spcAft>
                <a:spcPts val="0"/>
              </a:spcAft>
              <a:buSzPts val="1300"/>
              <a:buNone/>
            </a:pPr>
            <a:r>
              <a:rPr lang="en"/>
              <a:t>               curr_path[] = new int[N + 1]   and     curr_bound = 0</a:t>
            </a:r>
            <a:endParaRPr/>
          </a:p>
          <a:p>
            <a:pPr marL="0" lvl="0" indent="0" algn="l" rtl="0">
              <a:lnSpc>
                <a:spcPct val="115000"/>
              </a:lnSpc>
              <a:spcBef>
                <a:spcPts val="1600"/>
              </a:spcBef>
              <a:spcAft>
                <a:spcPts val="0"/>
              </a:spcAft>
              <a:buSzPts val="1300"/>
              <a:buNone/>
            </a:pPr>
            <a:r>
              <a:rPr lang="en"/>
              <a:t>               Arrays.fill(curr_path, -1)</a:t>
            </a:r>
            <a:endParaRPr/>
          </a:p>
          <a:p>
            <a:pPr marL="0" lvl="0" indent="0" algn="l" rtl="0">
              <a:lnSpc>
                <a:spcPct val="115000"/>
              </a:lnSpc>
              <a:spcBef>
                <a:spcPts val="1600"/>
              </a:spcBef>
              <a:spcAft>
                <a:spcPts val="0"/>
              </a:spcAft>
              <a:buSzPts val="1300"/>
              <a:buNone/>
            </a:pPr>
            <a:r>
              <a:rPr lang="en"/>
              <a:t>                Arrays.fill(visited, false)</a:t>
            </a:r>
            <a:endParaRPr/>
          </a:p>
          <a:p>
            <a:pPr marL="0" lvl="0" indent="0" algn="l" rtl="0">
              <a:lnSpc>
                <a:spcPct val="115000"/>
              </a:lnSpc>
              <a:spcBef>
                <a:spcPts val="1600"/>
              </a:spcBef>
              <a:spcAft>
                <a:spcPts val="0"/>
              </a:spcAft>
              <a:buSzPts val="1300"/>
              <a:buNone/>
            </a:pPr>
            <a:r>
              <a:rPr lang="en"/>
              <a:t>               for (int i = 0; i &lt; N; i++)</a:t>
            </a:r>
            <a:endParaRPr/>
          </a:p>
          <a:p>
            <a:pPr marL="0" lvl="0" indent="0" algn="l" rtl="0">
              <a:lnSpc>
                <a:spcPct val="115000"/>
              </a:lnSpc>
              <a:spcBef>
                <a:spcPts val="1600"/>
              </a:spcBef>
              <a:spcAft>
                <a:spcPts val="0"/>
              </a:spcAft>
              <a:buSzPts val="1300"/>
              <a:buNone/>
            </a:pPr>
            <a:r>
              <a:rPr lang="en"/>
              <a:t>                            curr_bound += (firstMin(adj, i) +  secondMin(adj, i))</a:t>
            </a:r>
            <a:endParaRPr/>
          </a:p>
          <a:p>
            <a:pPr marL="0" lvl="0" indent="0" algn="l" rtl="0">
              <a:lnSpc>
                <a:spcPct val="115000"/>
              </a:lnSpc>
              <a:spcBef>
                <a:spcPts val="1600"/>
              </a:spcBef>
              <a:spcAft>
                <a:spcPts val="0"/>
              </a:spcAft>
              <a:buSzPts val="1300"/>
              <a:buNone/>
            </a:pPr>
            <a:r>
              <a:rPr lang="en"/>
              <a:t>                             curr_bound = (curr_bound==1)? curr_bound/2 + 1 :  curr_bound/2</a:t>
            </a:r>
            <a:endParaRPr/>
          </a:p>
          <a:p>
            <a:pPr marL="0" lvl="0" indent="0" algn="l" rtl="0">
              <a:lnSpc>
                <a:spcPct val="115000"/>
              </a:lnSpc>
              <a:spcBef>
                <a:spcPts val="1600"/>
              </a:spcBef>
              <a:spcAft>
                <a:spcPts val="0"/>
              </a:spcAft>
              <a:buSzPts val="1300"/>
              <a:buNone/>
            </a:pPr>
            <a:r>
              <a:rPr lang="en"/>
              <a:t>                               visited[0] = true;</a:t>
            </a:r>
            <a:endParaRPr/>
          </a:p>
          <a:p>
            <a:pPr marL="0" lvl="0" indent="0" algn="l" rtl="0">
              <a:lnSpc>
                <a:spcPct val="115000"/>
              </a:lnSpc>
              <a:spcBef>
                <a:spcPts val="1600"/>
              </a:spcBef>
              <a:spcAft>
                <a:spcPts val="0"/>
              </a:spcAft>
              <a:buSzPts val="1300"/>
              <a:buNone/>
            </a:pPr>
            <a:r>
              <a:rPr lang="en"/>
              <a:t>                       curr_path[0] = 0;       TSPRec(adj, curr_bound, 0, 1, curr_path)</a:t>
            </a:r>
            <a:endParaRPr/>
          </a:p>
          <a:p>
            <a:pPr marL="0" lvl="0" indent="0" algn="l" rtl="0">
              <a:lnSpc>
                <a:spcPct val="115000"/>
              </a:lnSpc>
              <a:spcBef>
                <a:spcPts val="1600"/>
              </a:spcBef>
              <a:spcAft>
                <a:spcPts val="0"/>
              </a:spcAft>
              <a:buSzPts val="1300"/>
              <a:buNone/>
            </a:pPr>
            <a:r>
              <a:rPr lang="en"/>
              <a:t>    </a:t>
            </a:r>
            <a:endParaRPr/>
          </a:p>
          <a:p>
            <a:pPr marL="0" lvl="0" indent="0" algn="l" rtl="0">
              <a:lnSpc>
                <a:spcPct val="115000"/>
              </a:lnSpc>
              <a:spcBef>
                <a:spcPts val="1600"/>
              </a:spcBef>
              <a:spcAft>
                <a:spcPts val="1600"/>
              </a:spcAft>
              <a:buSzPts val="13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 Peak Element of a given Array</a:t>
            </a:r>
            <a:endParaRPr/>
          </a:p>
        </p:txBody>
      </p:sp>
      <p:sp>
        <p:nvSpPr>
          <p:cNvPr id="188" name="Google Shape;188;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Peak Element is an element that is greater than its neighbours</a:t>
            </a:r>
            <a:endParaRPr/>
          </a:p>
          <a:p>
            <a:pPr marL="0" lvl="0" indent="0" algn="l" rtl="0">
              <a:spcBef>
                <a:spcPts val="1600"/>
              </a:spcBef>
              <a:spcAft>
                <a:spcPts val="0"/>
              </a:spcAft>
              <a:buNone/>
            </a:pPr>
            <a:r>
              <a:rPr lang="en"/>
              <a:t>An element A[i] of an Array (A) is a Peak element if :-</a:t>
            </a:r>
            <a:endParaRPr/>
          </a:p>
          <a:p>
            <a:pPr marL="457200" lvl="0" indent="-311150" algn="l" rtl="0">
              <a:spcBef>
                <a:spcPts val="1600"/>
              </a:spcBef>
              <a:spcAft>
                <a:spcPts val="0"/>
              </a:spcAft>
              <a:buSzPts val="1300"/>
              <a:buAutoNum type="arabicPeriod"/>
            </a:pPr>
            <a:r>
              <a:rPr lang="en"/>
              <a:t>A[i-1] &lt;= A[i] &gt;= A[i+1]    for 0 &lt;= i &lt;= N-1</a:t>
            </a:r>
            <a:endParaRPr/>
          </a:p>
          <a:p>
            <a:pPr marL="457200" lvl="0" indent="-311150" algn="l" rtl="0">
              <a:spcBef>
                <a:spcPts val="0"/>
              </a:spcBef>
              <a:spcAft>
                <a:spcPts val="0"/>
              </a:spcAft>
              <a:buSzPts val="1300"/>
              <a:buAutoNum type="arabicPeriod"/>
            </a:pPr>
            <a:r>
              <a:rPr lang="en"/>
              <a:t>A[i-1] &lt;= A[i]    if  i= N-1</a:t>
            </a:r>
            <a:endParaRPr/>
          </a:p>
          <a:p>
            <a:pPr marL="457200" lvl="0" indent="-311150" algn="l" rtl="0">
              <a:spcBef>
                <a:spcPts val="0"/>
              </a:spcBef>
              <a:spcAft>
                <a:spcPts val="0"/>
              </a:spcAft>
              <a:buSzPts val="1300"/>
              <a:buAutoNum type="arabicPeriod"/>
            </a:pPr>
            <a:r>
              <a:rPr lang="en"/>
              <a:t>A[i] &gt;= A[i+1]    if  i = 0</a:t>
            </a:r>
            <a:endParaRPr/>
          </a:p>
          <a:p>
            <a:pPr marL="0" lvl="0" indent="0" algn="l" rtl="0">
              <a:spcBef>
                <a:spcPts val="1600"/>
              </a:spcBef>
              <a:spcAft>
                <a:spcPts val="1600"/>
              </a:spcAft>
              <a:buNone/>
            </a:pPr>
            <a:r>
              <a:rPr lang="en"/>
              <a:t>An Array can have multiple peak elements we have to find any of them.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 </a:t>
            </a:r>
            <a:endParaRPr/>
          </a:p>
        </p:txBody>
      </p:sp>
      <p:sp>
        <p:nvSpPr>
          <p:cNvPr id="194" name="Google Shape;194;p3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Input  :  [8, 9 ,10, 2, 5, 6]</a:t>
            </a:r>
            <a:endParaRPr/>
          </a:p>
          <a:p>
            <a:pPr marL="0" lvl="0" indent="0" algn="l" rtl="0">
              <a:spcBef>
                <a:spcPts val="1600"/>
              </a:spcBef>
              <a:spcAft>
                <a:spcPts val="0"/>
              </a:spcAft>
              <a:buNone/>
            </a:pPr>
            <a:r>
              <a:rPr lang="en"/>
              <a:t>Output : The peak element is : 10</a:t>
            </a:r>
            <a:endParaRPr/>
          </a:p>
          <a:p>
            <a:pPr marL="0" lvl="0" indent="0" algn="l" rtl="0">
              <a:spcBef>
                <a:spcPts val="1600"/>
              </a:spcBef>
              <a:spcAft>
                <a:spcPts val="0"/>
              </a:spcAft>
              <a:buNone/>
            </a:pPr>
            <a:r>
              <a:rPr lang="en"/>
              <a:t>Input  :  [8, 9, 10, 12, 15]</a:t>
            </a:r>
            <a:endParaRPr/>
          </a:p>
          <a:p>
            <a:pPr marL="0" lvl="0" indent="0" algn="l" rtl="0">
              <a:spcBef>
                <a:spcPts val="1600"/>
              </a:spcBef>
              <a:spcAft>
                <a:spcPts val="0"/>
              </a:spcAft>
              <a:buNone/>
            </a:pPr>
            <a:r>
              <a:rPr lang="en"/>
              <a:t>Output : The peak element is : 15</a:t>
            </a:r>
            <a:endParaRPr/>
          </a:p>
          <a:p>
            <a:pPr marL="0" lvl="0" indent="0" algn="l" rtl="0">
              <a:spcBef>
                <a:spcPts val="1600"/>
              </a:spcBef>
              <a:spcAft>
                <a:spcPts val="0"/>
              </a:spcAft>
              <a:buNone/>
            </a:pPr>
            <a:r>
              <a:rPr lang="en"/>
              <a:t>Input  :  [10, 8, 6, 5, 2]</a:t>
            </a:r>
            <a:endParaRPr/>
          </a:p>
          <a:p>
            <a:pPr marL="0" lvl="0" indent="0" algn="l" rtl="0">
              <a:spcBef>
                <a:spcPts val="1600"/>
              </a:spcBef>
              <a:spcAft>
                <a:spcPts val="1600"/>
              </a:spcAft>
              <a:buNone/>
            </a:pPr>
            <a:r>
              <a:rPr lang="en"/>
              <a:t>Output : The peak element is : 10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Divide and Conquer Algorithm?</a:t>
            </a:r>
            <a:endParaRPr/>
          </a:p>
        </p:txBody>
      </p:sp>
      <p:sp>
        <p:nvSpPr>
          <p:cNvPr id="200" name="Google Shape;200;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can solve this problem by testing all the elements for peak element by running linear search on the array and then return the element which is greater than its neighbours. We need to handle two special cases for this. First, when Array is in ascending order last element is the peak element and Second, when Array is in descending order then first element is the peak element. The problem with this approach is that its worst case time complexity is O(n).</a:t>
            </a:r>
            <a:endParaRPr/>
          </a:p>
          <a:p>
            <a:pPr marL="0" lvl="0" indent="0" algn="l" rtl="0">
              <a:spcBef>
                <a:spcPts val="1600"/>
              </a:spcBef>
              <a:spcAft>
                <a:spcPts val="1600"/>
              </a:spcAft>
              <a:buNone/>
            </a:pPr>
            <a:r>
              <a:rPr lang="en"/>
              <a:t>We can solve this problem easily in O(log(n)) time by using an idea similar to that of Binary Search, that is by using Divide and Conquer Technique.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Divide and Conquer Algorithm approach</a:t>
            </a:r>
            <a:endParaRPr/>
          </a:p>
        </p:txBody>
      </p:sp>
      <p:sp>
        <p:nvSpPr>
          <p:cNvPr id="206" name="Google Shape;206;p3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calculate the mid index and if the mid element is greater than both of its neighbours then return that element as Peak element. </a:t>
            </a:r>
            <a:endParaRPr/>
          </a:p>
          <a:p>
            <a:pPr marL="0" lvl="0" indent="0" algn="l" rtl="0">
              <a:spcBef>
                <a:spcPts val="1600"/>
              </a:spcBef>
              <a:spcAft>
                <a:spcPts val="0"/>
              </a:spcAft>
              <a:buNone/>
            </a:pPr>
            <a:r>
              <a:rPr lang="en"/>
              <a:t>If the right neighbor of mid is greater than the mid element, then we find the peak element recursively in the right side of the Array. </a:t>
            </a:r>
            <a:endParaRPr/>
          </a:p>
          <a:p>
            <a:pPr marL="0" lvl="0" indent="0" algn="l" rtl="0">
              <a:spcBef>
                <a:spcPts val="1600"/>
              </a:spcBef>
              <a:spcAft>
                <a:spcPts val="1600"/>
              </a:spcAft>
              <a:buNone/>
            </a:pPr>
            <a:r>
              <a:rPr lang="en"/>
              <a:t>If the left neighbor of mid is greater than the mid element, then we find the peak element recursively in the left side of the Array.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Algorithm of problem :</a:t>
            </a:r>
            <a:endParaRPr/>
          </a:p>
        </p:txBody>
      </p:sp>
      <p:sp>
        <p:nvSpPr>
          <p:cNvPr id="212" name="Google Shape;212;p3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findPeakElement( A, low, high, n)</a:t>
            </a:r>
            <a:endParaRPr/>
          </a:p>
          <a:p>
            <a:pPr marL="0" lvl="0" indent="0" algn="l" rtl="0">
              <a:spcBef>
                <a:spcPts val="1600"/>
              </a:spcBef>
              <a:spcAft>
                <a:spcPts val="0"/>
              </a:spcAft>
              <a:buNone/>
            </a:pPr>
            <a:r>
              <a:rPr lang="en"/>
              <a:t>	mid=(low+high)/2</a:t>
            </a:r>
            <a:endParaRPr/>
          </a:p>
          <a:p>
            <a:pPr marL="0" lvl="0" indent="0" algn="l" rtl="0">
              <a:spcBef>
                <a:spcPts val="1600"/>
              </a:spcBef>
              <a:spcAft>
                <a:spcPts val="0"/>
              </a:spcAft>
              <a:buNone/>
            </a:pPr>
            <a:r>
              <a:rPr lang="en"/>
              <a:t>	if ((mid = 0  or  A[mid - 1] &lt;= A[mid])  and  (mid = A.length - 1  or  A[mid + 1] &lt;= A[mid]))</a:t>
            </a:r>
            <a:endParaRPr/>
          </a:p>
          <a:p>
            <a:pPr marL="0" lvl="0" indent="0" algn="l" rtl="0">
              <a:spcBef>
                <a:spcPts val="1600"/>
              </a:spcBef>
              <a:spcAft>
                <a:spcPts val="0"/>
              </a:spcAft>
              <a:buNone/>
            </a:pPr>
            <a:r>
              <a:rPr lang="en"/>
              <a:t>		Then return (mid)</a:t>
            </a:r>
            <a:endParaRPr/>
          </a:p>
          <a:p>
            <a:pPr marL="0" lvl="0" indent="0" algn="l" rtl="0">
              <a:spcBef>
                <a:spcPts val="1600"/>
              </a:spcBef>
              <a:spcAft>
                <a:spcPts val="0"/>
              </a:spcAft>
              <a:buNone/>
            </a:pPr>
            <a:r>
              <a:rPr lang="en"/>
              <a:t>	if (mid - 1 &gt;= 0   and   A[mid - 1] &gt; A[mid])</a:t>
            </a:r>
            <a:endParaRPr/>
          </a:p>
          <a:p>
            <a:pPr marL="0" lvl="0" indent="0" algn="l" rtl="0">
              <a:spcBef>
                <a:spcPts val="1600"/>
              </a:spcBef>
              <a:spcAft>
                <a:spcPts val="0"/>
              </a:spcAft>
              <a:buNone/>
            </a:pPr>
            <a:r>
              <a:rPr lang="en"/>
              <a:t>		Then return  findPeakElement(A, left, mid-1)</a:t>
            </a:r>
            <a:endParaRPr/>
          </a:p>
          <a:p>
            <a:pPr marL="0" lvl="0" indent="457200" algn="l" rtl="0">
              <a:spcBef>
                <a:spcPts val="1600"/>
              </a:spcBef>
              <a:spcAft>
                <a:spcPts val="0"/>
              </a:spcAft>
              <a:buNone/>
            </a:pPr>
            <a:r>
              <a:rPr lang="en"/>
              <a:t>Else      return  findPeakElement(A, mid+1, right) </a:t>
            </a:r>
            <a:endParaRPr/>
          </a:p>
          <a:p>
            <a:pPr marL="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2967</Words>
  <Application>Microsoft Office PowerPoint</Application>
  <PresentationFormat>On-screen Show (16:9)</PresentationFormat>
  <Paragraphs>189</Paragraphs>
  <Slides>40</Slides>
  <Notes>40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40</vt:i4>
      </vt:variant>
    </vt:vector>
  </HeadingPairs>
  <TitlesOfParts>
    <vt:vector size="47" baseType="lpstr">
      <vt:lpstr>Lato</vt:lpstr>
      <vt:lpstr>Georgia</vt:lpstr>
      <vt:lpstr>Raleway</vt:lpstr>
      <vt:lpstr>Arial</vt:lpstr>
      <vt:lpstr>Courier New</vt:lpstr>
      <vt:lpstr>Streamline</vt:lpstr>
      <vt:lpstr>Streamline</vt:lpstr>
      <vt:lpstr>DESIGN AND ANALYSIS OF                    ALGORITHMS</vt:lpstr>
      <vt:lpstr>Table of Content:</vt:lpstr>
      <vt:lpstr>Divide and Conquer </vt:lpstr>
      <vt:lpstr>Divide and Conquer Algorithm </vt:lpstr>
      <vt:lpstr>Finding Peak Element of a given Array</vt:lpstr>
      <vt:lpstr>Example :- </vt:lpstr>
      <vt:lpstr>Why Divide and Conquer Algorithm?</vt:lpstr>
      <vt:lpstr>Divide and Conquer Algorithm approach</vt:lpstr>
      <vt:lpstr>Algorithm of problem :</vt:lpstr>
      <vt:lpstr>BACKTRACKING</vt:lpstr>
      <vt:lpstr>Backtracking Algorithm</vt:lpstr>
      <vt:lpstr>Find all possible permutations of a String   </vt:lpstr>
      <vt:lpstr>Example :-</vt:lpstr>
      <vt:lpstr>PowerPoint Presentation</vt:lpstr>
      <vt:lpstr>Why Backtracking Algorithm?</vt:lpstr>
      <vt:lpstr>Backtracking Algorithm approach</vt:lpstr>
      <vt:lpstr>Algorithm of problem :</vt:lpstr>
      <vt:lpstr>PowerPoint Presentation</vt:lpstr>
      <vt:lpstr>PowerPoint Presentation</vt:lpstr>
      <vt:lpstr>GREEDY METHOD</vt:lpstr>
      <vt:lpstr>Greedy Method Algorithm</vt:lpstr>
      <vt:lpstr>Activity Selection Problem</vt:lpstr>
      <vt:lpstr>Example :-</vt:lpstr>
      <vt:lpstr>Why Greedy Method Algorithm?</vt:lpstr>
      <vt:lpstr>Greedy Method Algorithm approach</vt:lpstr>
      <vt:lpstr>Algorithm of problem: </vt:lpstr>
      <vt:lpstr>PowerPoint Presentation</vt:lpstr>
      <vt:lpstr>DYNAMIC PROGRAMMING</vt:lpstr>
      <vt:lpstr>Dynamic Programming Algorithm</vt:lpstr>
      <vt:lpstr>The Levenshtein (Edit distance) problem</vt:lpstr>
      <vt:lpstr>Example</vt:lpstr>
      <vt:lpstr>Dynamic Programming Approach</vt:lpstr>
      <vt:lpstr>Why Dynamic Programming Algorithm? </vt:lpstr>
      <vt:lpstr>Algorithm of Problem:</vt:lpstr>
      <vt:lpstr>BRANCH AND BOUND  </vt:lpstr>
      <vt:lpstr>Branch and Bound </vt:lpstr>
      <vt:lpstr>The Travelling Salesman Problem</vt:lpstr>
      <vt:lpstr>Why Branch and Bound Algorithm?</vt:lpstr>
      <vt:lpstr>Branch and Bound Programming Approach</vt:lpstr>
      <vt:lpstr>Algorithm of Problem: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dc:title>
  <dc:creator>Lenovo</dc:creator>
  <cp:lastModifiedBy>Ankit Ghosh</cp:lastModifiedBy>
  <cp:revision>1</cp:revision>
  <dcterms:modified xsi:type="dcterms:W3CDTF">2020-05-10T11:06:33Z</dcterms:modified>
</cp:coreProperties>
</file>