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6" r:id="rId2"/>
    <p:sldMasterId id="214748368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TDJHyuBsYfR0aJsRx+2Rny9g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2"/>
          </p:nvPr>
        </p:nvSpPr>
        <p:spPr>
          <a:xfrm>
            <a:off x="510242" y="609598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510239" y="5169584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047092" y="471131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047092" y="47116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510240" y="5300150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510241" y="3022674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"/>
          </p:nvPr>
        </p:nvSpPr>
        <p:spPr>
          <a:xfrm>
            <a:off x="2959103" y="3022674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5"/>
          </p:nvPr>
        </p:nvSpPr>
        <p:spPr>
          <a:xfrm>
            <a:off x="5418117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6"/>
          </p:nvPr>
        </p:nvSpPr>
        <p:spPr>
          <a:xfrm>
            <a:off x="5418117" y="3022674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3"/>
          </p:nvPr>
        </p:nvSpPr>
        <p:spPr>
          <a:xfrm>
            <a:off x="510239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5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6"/>
          </p:nvPr>
        </p:nvSpPr>
        <p:spPr>
          <a:xfrm>
            <a:off x="2958088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7"/>
          </p:nvPr>
        </p:nvSpPr>
        <p:spPr>
          <a:xfrm>
            <a:off x="5423009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5"/>
          <p:cNvSpPr>
            <a:spLocks noGrp="1"/>
          </p:cNvSpPr>
          <p:nvPr>
            <p:ph type="pic" idx="8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 rot="5400000">
            <a:off x="2315781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 rot="5400000">
            <a:off x="5822719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9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dt" idx="10"/>
          </p:nvPr>
        </p:nvSpPr>
        <p:spPr>
          <a:xfrm>
            <a:off x="51053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7573163" y="539863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047094" y="286990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2"/>
          </p:nvPr>
        </p:nvSpPr>
        <p:spPr>
          <a:xfrm>
            <a:off x="510244" y="3030013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4"/>
          </p:nvPr>
        </p:nvSpPr>
        <p:spPr>
          <a:xfrm>
            <a:off x="4195594" y="3030013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3514385" y="2336878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"/>
          </p:nvPr>
        </p:nvSpPr>
        <p:spPr>
          <a:xfrm>
            <a:off x="510243" y="2336877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7"/>
          <p:cNvSpPr>
            <a:spLocks noGrp="1"/>
          </p:cNvSpPr>
          <p:nvPr>
            <p:ph type="pic" idx="2"/>
          </p:nvPr>
        </p:nvSpPr>
        <p:spPr>
          <a:xfrm>
            <a:off x="3651252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510242" y="2336878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8"/>
          <p:cNvSpPr>
            <a:spLocks noGrp="1"/>
          </p:cNvSpPr>
          <p:nvPr>
            <p:ph type="pic" idx="2"/>
          </p:nvPr>
        </p:nvSpPr>
        <p:spPr>
          <a:xfrm>
            <a:off x="510244" y="609602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510241" y="5169588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047094" y="471131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1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sldNum" idx="12"/>
          </p:nvPr>
        </p:nvSpPr>
        <p:spPr>
          <a:xfrm>
            <a:off x="8047094" y="471162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2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5" name="Google Shape;325;p4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1"/>
          </p:nvPr>
        </p:nvSpPr>
        <p:spPr>
          <a:xfrm>
            <a:off x="510242" y="5300154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body" idx="2"/>
          </p:nvPr>
        </p:nvSpPr>
        <p:spPr>
          <a:xfrm>
            <a:off x="510243" y="3022678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body" idx="4"/>
          </p:nvPr>
        </p:nvSpPr>
        <p:spPr>
          <a:xfrm>
            <a:off x="2959103" y="3022678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5"/>
          </p:nvPr>
        </p:nvSpPr>
        <p:spPr>
          <a:xfrm>
            <a:off x="5418119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6"/>
          </p:nvPr>
        </p:nvSpPr>
        <p:spPr>
          <a:xfrm>
            <a:off x="5418119" y="3022678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2" name="Google Shape;362;p43"/>
          <p:cNvSpPr>
            <a:spLocks noGrp="1"/>
          </p:cNvSpPr>
          <p:nvPr>
            <p:ph type="pic" idx="2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3"/>
          </p:nvPr>
        </p:nvSpPr>
        <p:spPr>
          <a:xfrm>
            <a:off x="510241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5" name="Google Shape;365;p43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6"/>
          </p:nvPr>
        </p:nvSpPr>
        <p:spPr>
          <a:xfrm>
            <a:off x="2958090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43"/>
          <p:cNvSpPr txBox="1">
            <a:spLocks noGrp="1"/>
          </p:cNvSpPr>
          <p:nvPr>
            <p:ph type="body" idx="7"/>
          </p:nvPr>
        </p:nvSpPr>
        <p:spPr>
          <a:xfrm>
            <a:off x="5423011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8" name="Google Shape;368;p43"/>
          <p:cNvSpPr>
            <a:spLocks noGrp="1"/>
          </p:cNvSpPr>
          <p:nvPr>
            <p:ph type="pic" idx="8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1"/>
          </p:nvPr>
        </p:nvSpPr>
        <p:spPr>
          <a:xfrm rot="5400000">
            <a:off x="2315782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5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5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dt" idx="10"/>
          </p:nvPr>
        </p:nvSpPr>
        <p:spPr>
          <a:xfrm>
            <a:off x="5105344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5"/>
          <p:cNvSpPr txBox="1">
            <a:spLocks noGrp="1"/>
          </p:cNvSpPr>
          <p:nvPr>
            <p:ph type="ftr" idx="11"/>
          </p:nvPr>
        </p:nvSpPr>
        <p:spPr>
          <a:xfrm>
            <a:off x="510243" y="5936193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7573165" y="539863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7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5" name="Google Shape;405;p4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7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8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9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9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9"/>
          <p:cNvSpPr txBox="1"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4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ldNum" idx="12"/>
          </p:nvPr>
        </p:nvSpPr>
        <p:spPr>
          <a:xfrm>
            <a:off x="8047095" y="286990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0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0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50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5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0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51"/>
          <p:cNvSpPr txBox="1"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6" name="Google Shape;446;p51"/>
          <p:cNvSpPr txBox="1">
            <a:spLocks noGrp="1"/>
          </p:cNvSpPr>
          <p:nvPr>
            <p:ph type="body" idx="2"/>
          </p:nvPr>
        </p:nvSpPr>
        <p:spPr>
          <a:xfrm>
            <a:off x="510244" y="3030015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body" idx="4"/>
          </p:nvPr>
        </p:nvSpPr>
        <p:spPr>
          <a:xfrm>
            <a:off x="4195594" y="3030015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047092" y="286989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5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3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4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body" idx="1"/>
          </p:nvPr>
        </p:nvSpPr>
        <p:spPr>
          <a:xfrm>
            <a:off x="3514385" y="2336880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body" idx="2"/>
          </p:nvPr>
        </p:nvSpPr>
        <p:spPr>
          <a:xfrm>
            <a:off x="510244" y="2336878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5" name="Google Shape;475;p54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54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5"/>
          <p:cNvSpPr txBox="1"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5"/>
          <p:cNvSpPr>
            <a:spLocks noGrp="1"/>
          </p:cNvSpPr>
          <p:nvPr>
            <p:ph type="pic" idx="2"/>
          </p:nvPr>
        </p:nvSpPr>
        <p:spPr>
          <a:xfrm>
            <a:off x="3651253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5" name="Google Shape;485;p55"/>
          <p:cNvSpPr txBox="1">
            <a:spLocks noGrp="1"/>
          </p:cNvSpPr>
          <p:nvPr>
            <p:ph type="body" idx="1"/>
          </p:nvPr>
        </p:nvSpPr>
        <p:spPr>
          <a:xfrm>
            <a:off x="510242" y="2336879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6" name="Google Shape;486;p55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5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5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6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6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6"/>
          <p:cNvSpPr txBox="1"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6"/>
          <p:cNvSpPr>
            <a:spLocks noGrp="1"/>
          </p:cNvSpPr>
          <p:nvPr>
            <p:ph type="pic" idx="2"/>
          </p:nvPr>
        </p:nvSpPr>
        <p:spPr>
          <a:xfrm>
            <a:off x="510244" y="609604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6" name="Google Shape;496;p56"/>
          <p:cNvSpPr txBox="1">
            <a:spLocks noGrp="1"/>
          </p:cNvSpPr>
          <p:nvPr>
            <p:ph type="body" idx="1"/>
          </p:nvPr>
        </p:nvSpPr>
        <p:spPr>
          <a:xfrm>
            <a:off x="510242" y="5169590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7" name="Google Shape;497;p56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6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6"/>
          <p:cNvSpPr txBox="1">
            <a:spLocks noGrp="1"/>
          </p:cNvSpPr>
          <p:nvPr>
            <p:ph type="sldNum" idx="12"/>
          </p:nvPr>
        </p:nvSpPr>
        <p:spPr>
          <a:xfrm>
            <a:off x="8047095" y="47113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7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7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7"/>
          <p:cNvSpPr txBox="1">
            <a:spLocks noGrp="1"/>
          </p:cNvSpPr>
          <p:nvPr>
            <p:ph type="body" idx="1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7" name="Google Shape;507;p5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7"/>
          <p:cNvSpPr txBox="1">
            <a:spLocks noGrp="1"/>
          </p:cNvSpPr>
          <p:nvPr>
            <p:ph type="sldNum" idx="12"/>
          </p:nvPr>
        </p:nvSpPr>
        <p:spPr>
          <a:xfrm>
            <a:off x="8047095" y="471162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8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8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8"/>
          <p:cNvSpPr txBox="1"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58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7" name="Google Shape;517;p58"/>
          <p:cNvSpPr txBox="1">
            <a:spLocks noGrp="1"/>
          </p:cNvSpPr>
          <p:nvPr>
            <p:ph type="body" idx="2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8" name="Google Shape;518;p5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5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58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58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522" name="Google Shape;522;p58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1"/>
          </p:nvPr>
        </p:nvSpPr>
        <p:spPr>
          <a:xfrm>
            <a:off x="510243" y="5300156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0" name="Google Shape;530;p5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5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59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0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0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60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0" name="Google Shape;540;p60"/>
          <p:cNvSpPr txBox="1">
            <a:spLocks noGrp="1"/>
          </p:cNvSpPr>
          <p:nvPr>
            <p:ph type="body" idx="2"/>
          </p:nvPr>
        </p:nvSpPr>
        <p:spPr>
          <a:xfrm>
            <a:off x="510244" y="3022680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1" name="Google Shape;541;p60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2" name="Google Shape;542;p60"/>
          <p:cNvSpPr txBox="1">
            <a:spLocks noGrp="1"/>
          </p:cNvSpPr>
          <p:nvPr>
            <p:ph type="body" idx="4"/>
          </p:nvPr>
        </p:nvSpPr>
        <p:spPr>
          <a:xfrm>
            <a:off x="2959103" y="3022680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5"/>
          </p:nvPr>
        </p:nvSpPr>
        <p:spPr>
          <a:xfrm>
            <a:off x="5418120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4" name="Google Shape;544;p60"/>
          <p:cNvSpPr txBox="1">
            <a:spLocks noGrp="1"/>
          </p:cNvSpPr>
          <p:nvPr>
            <p:ph type="body" idx="6"/>
          </p:nvPr>
        </p:nvSpPr>
        <p:spPr>
          <a:xfrm>
            <a:off x="5418120" y="3022680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5" name="Google Shape;545;p6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6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0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61"/>
          <p:cNvSpPr txBox="1"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5" name="Google Shape;555;p61"/>
          <p:cNvSpPr>
            <a:spLocks noGrp="1"/>
          </p:cNvSpPr>
          <p:nvPr>
            <p:ph type="pic" idx="2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6" name="Google Shape;556;p61"/>
          <p:cNvSpPr txBox="1">
            <a:spLocks noGrp="1"/>
          </p:cNvSpPr>
          <p:nvPr>
            <p:ph type="body" idx="3"/>
          </p:nvPr>
        </p:nvSpPr>
        <p:spPr>
          <a:xfrm>
            <a:off x="510242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7" name="Google Shape;557;p61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8" name="Google Shape;558;p61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6"/>
          </p:nvPr>
        </p:nvSpPr>
        <p:spPr>
          <a:xfrm>
            <a:off x="2958091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0" name="Google Shape;560;p61"/>
          <p:cNvSpPr txBox="1">
            <a:spLocks noGrp="1"/>
          </p:cNvSpPr>
          <p:nvPr>
            <p:ph type="body" idx="7"/>
          </p:nvPr>
        </p:nvSpPr>
        <p:spPr>
          <a:xfrm>
            <a:off x="5423012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1" name="Google Shape;561;p61"/>
          <p:cNvSpPr>
            <a:spLocks noGrp="1"/>
          </p:cNvSpPr>
          <p:nvPr>
            <p:ph type="pic" idx="8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2" name="Google Shape;562;p61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3" name="Google Shape;563;p6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510240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4195592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6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6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2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2"/>
          <p:cNvSpPr txBox="1">
            <a:spLocks noGrp="1"/>
          </p:cNvSpPr>
          <p:nvPr>
            <p:ph type="body" idx="1"/>
          </p:nvPr>
        </p:nvSpPr>
        <p:spPr>
          <a:xfrm rot="5400000">
            <a:off x="2315783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6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3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3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3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3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63"/>
          <p:cNvSpPr txBox="1">
            <a:spLocks noGrp="1"/>
          </p:cNvSpPr>
          <p:nvPr>
            <p:ph type="dt" idx="10"/>
          </p:nvPr>
        </p:nvSpPr>
        <p:spPr>
          <a:xfrm>
            <a:off x="5105344" y="593619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63"/>
          <p:cNvSpPr txBox="1">
            <a:spLocks noGrp="1"/>
          </p:cNvSpPr>
          <p:nvPr>
            <p:ph type="ftr" idx="11"/>
          </p:nvPr>
        </p:nvSpPr>
        <p:spPr>
          <a:xfrm>
            <a:off x="510243" y="5936195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63"/>
          <p:cNvSpPr txBox="1">
            <a:spLocks noGrp="1"/>
          </p:cNvSpPr>
          <p:nvPr>
            <p:ph type="sldNum" idx="12"/>
          </p:nvPr>
        </p:nvSpPr>
        <p:spPr>
          <a:xfrm>
            <a:off x="7573166" y="539864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510242" y="3030009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4"/>
          </p:nvPr>
        </p:nvSpPr>
        <p:spPr>
          <a:xfrm>
            <a:off x="4195593" y="3030009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514385" y="2336874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510241" y="2336873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2"/>
          </p:nvPr>
        </p:nvSpPr>
        <p:spPr>
          <a:xfrm>
            <a:off x="3651250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510242" y="2336874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DF70"/>
            </a:gs>
            <a:gs pos="50000">
              <a:srgbClr val="88C25A"/>
            </a:gs>
            <a:gs pos="100000">
              <a:srgbClr val="417425"/>
            </a:gs>
          </a:gsLst>
          <a:lin ang="252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6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7" name="Google Shape;397;p46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Trebuchet MS"/>
              <a:buNone/>
            </a:pPr>
            <a:r>
              <a:rPr lang="en-US" sz="4860"/>
              <a:t>Shortest Path Algorithm</a:t>
            </a:r>
            <a:endParaRPr sz="4860"/>
          </a:p>
        </p:txBody>
      </p:sp>
      <p:pic>
        <p:nvPicPr>
          <p:cNvPr id="589" name="Google Shape;589;p1" descr="National Institute of Technology Delhi | Ministry of HRD, Govt. of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Dr. </a:t>
            </a: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 Kumar Maurya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1" name="Google Shape;591;p1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Ankit Ghosh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181210065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CSE 2</a:t>
            </a:r>
            <a:r>
              <a:rPr lang="en-US" sz="2000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nd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Year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97" name="Google Shape;597;p2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Single Source Shortest Path (Dijkstra’s Algorithm)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All pair Shortest Path (Floyd-Warshall Algorithm)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Dijkstra’s Algorithm</a:t>
            </a:r>
            <a:endParaRPr/>
          </a:p>
        </p:txBody>
      </p:sp>
      <p:sp>
        <p:nvSpPr>
          <p:cNvPr id="603" name="Google Shape;603;p3"/>
          <p:cNvSpPr txBox="1">
            <a:spLocks noGrp="1"/>
          </p:cNvSpPr>
          <p:nvPr>
            <p:ph type="body" idx="1"/>
          </p:nvPr>
        </p:nvSpPr>
        <p:spPr>
          <a:xfrm>
            <a:off x="510240" y="2336872"/>
            <a:ext cx="8024160" cy="429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Char char="•"/>
            </a:pPr>
            <a:r>
              <a:rPr lang="en-US" sz="2040" b="1"/>
              <a:t>Dijkstra's algorithm</a:t>
            </a:r>
            <a:r>
              <a:rPr lang="en-US" sz="2040"/>
              <a:t> (or </a:t>
            </a:r>
            <a:r>
              <a:rPr lang="en-US" sz="2040" b="1"/>
              <a:t>Single source Shortest Path algorithm</a:t>
            </a:r>
            <a:r>
              <a:rPr lang="en-US" sz="2040"/>
              <a:t>) is an algorithm for finding the shortest paths between nodes in a graph.  Example  of  greedy method approach.</a:t>
            </a:r>
            <a:endParaRPr/>
          </a:p>
          <a:p>
            <a:pPr marL="228600" lvl="0" indent="-990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Char char="•"/>
            </a:pPr>
            <a:r>
              <a:rPr lang="en-US" sz="2040"/>
              <a:t>Dijkstra's original algorithm found the shortest path between two given nodes, but a more common variant fixes a single node as the "source" node and finds shortest paths from the source to all other nodes in the graph, producing a shortest-path tree.</a:t>
            </a:r>
            <a:endParaRPr/>
          </a:p>
          <a:p>
            <a:pPr marL="228600" lvl="0" indent="-990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Char char="•"/>
            </a:pPr>
            <a:r>
              <a:rPr lang="en-US" sz="2040"/>
              <a:t>For a given source node in the graph, the algorithm finds the shortest path between that node and every other.</a:t>
            </a:r>
            <a:endParaRPr sz="2040" baseline="30000"/>
          </a:p>
          <a:p>
            <a:pPr marL="228600" lvl="0" indent="-990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None/>
            </a:pPr>
            <a:endParaRPr sz="2040" baseline="3000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Trebuchet MS"/>
              <a:buChar char="•"/>
            </a:pPr>
            <a:r>
              <a:rPr lang="en-US" sz="2040"/>
              <a:t>It can also be used for finding the shortest paths from a single node to a single destination node by stopping the algorithm once the shortest path to the destination node has been determined.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Dijkstra’s Algorithm</a:t>
            </a:r>
            <a:endParaRPr/>
          </a:p>
        </p:txBody>
      </p:sp>
      <p:sp>
        <p:nvSpPr>
          <p:cNvPr id="609" name="Google Shape;609;p4"/>
          <p:cNvSpPr txBox="1">
            <a:spLocks noGrp="1"/>
          </p:cNvSpPr>
          <p:nvPr>
            <p:ph type="body" idx="1"/>
          </p:nvPr>
        </p:nvSpPr>
        <p:spPr>
          <a:xfrm>
            <a:off x="457201" y="2286000"/>
            <a:ext cx="8153400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1 -</a:t>
            </a:r>
            <a:r>
              <a:rPr lang="en-US" sz="2035"/>
              <a:t>Set all vertices distances = infinity except for the source vertex, set the source distance =0.</a:t>
            </a:r>
            <a:endParaRPr sz="222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2 –</a:t>
            </a:r>
            <a:r>
              <a:rPr lang="en-US" sz="2035"/>
              <a:t>Push the source vertex in a min-priority queue in the form (distance , vertex), as the comparison in the min-priority queue will be according to vertices distances.</a:t>
            </a:r>
            <a:endParaRPr sz="2220" b="1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3-</a:t>
            </a:r>
            <a:r>
              <a:rPr lang="en-US" sz="2035"/>
              <a:t>Pop the vertex with the minimum distance from the priority queue(at first the popped vertex=source).</a:t>
            </a:r>
            <a:endParaRPr sz="2220" b="1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4 –</a:t>
            </a:r>
            <a:r>
              <a:rPr lang="en-US" sz="2035"/>
              <a:t>Update the distances of the connected vertices to the popped vertex in case of “ current vertex distance + edge weight &lt;next vertex distance” then push the vertex with the new distance to the priority queue.</a:t>
            </a:r>
            <a:endParaRPr sz="2220" b="1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5 –</a:t>
            </a:r>
            <a:r>
              <a:rPr lang="en-US" sz="2035"/>
              <a:t>If the popped vertex is visited before , just continue without using it.</a:t>
            </a:r>
            <a:endParaRPr sz="2220" b="1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b="1"/>
              <a:t>Step 6 –</a:t>
            </a:r>
            <a:r>
              <a:rPr lang="en-US" sz="2035"/>
              <a:t>Apply the same algorithm again until the priority queue is empty.</a:t>
            </a:r>
            <a:endParaRPr sz="222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Dijkstra’s Algorithm</a:t>
            </a:r>
            <a:endParaRPr/>
          </a:p>
        </p:txBody>
      </p:sp>
      <p:sp>
        <p:nvSpPr>
          <p:cNvPr id="615" name="Google Shape;615;p5"/>
          <p:cNvSpPr/>
          <p:nvPr/>
        </p:nvSpPr>
        <p:spPr>
          <a:xfrm>
            <a:off x="0" y="1981200"/>
            <a:ext cx="5029200" cy="487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6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 Dijkstra(Graph, source):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create vertex set Q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for each vertex v in Graph: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dist[v] ← INFINITY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prev[v] ← UNDEFINED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add v to Q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dist[source] ← 0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while Q is not empty: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u ← vertex in Q with min dist[u]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remove u from Q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for each neighbor of u: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// only v that are still in Q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alt ← dist[u] + length(u, v)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if alt &lt; dist[v]: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dist[v] ← alt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prev[v] ← 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return dist[], prev[]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5"/>
          <p:cNvSpPr txBox="1"/>
          <p:nvPr/>
        </p:nvSpPr>
        <p:spPr>
          <a:xfrm>
            <a:off x="5410200" y="2971800"/>
            <a:ext cx="3505200" cy="120032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 of Dijkstra’s Algorithm is </a:t>
            </a:r>
            <a:r>
              <a:rPr lang="en-US" sz="24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O(V</a:t>
            </a:r>
            <a:r>
              <a:rPr lang="en-US" sz="2400" i="1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4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622" name="Google Shape;622;p6"/>
          <p:cNvSpPr txBox="1">
            <a:spLocks noGrp="1"/>
          </p:cNvSpPr>
          <p:nvPr>
            <p:ph type="body" idx="1"/>
          </p:nvPr>
        </p:nvSpPr>
        <p:spPr>
          <a:xfrm>
            <a:off x="510240" y="2336873"/>
            <a:ext cx="771935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•"/>
            </a:pPr>
            <a:r>
              <a:rPr lang="en-US" sz="2200"/>
              <a:t>Floyd-Warshall algorithm (or  all pair shortest algorithm) is an algorithm for finding shortest paths in a weighted graph with positive or negative edge weights. 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•"/>
            </a:pPr>
            <a:r>
              <a:rPr lang="en-US" sz="2200"/>
              <a:t>All pair shortest paths that returns the shortest paths between  every of vertices in graph that can contain negative edge weights.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•"/>
            </a:pPr>
            <a:r>
              <a:rPr lang="en-US" sz="2200"/>
              <a:t>It is an example of dynamic programming approach.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628" name="Google Shape;628;p7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Trebuchet MS"/>
              <a:buChar char="•"/>
            </a:pPr>
            <a:r>
              <a:rPr lang="en-US" sz="2220" b="1"/>
              <a:t>Step 1 -</a:t>
            </a:r>
            <a:r>
              <a:rPr lang="en-US" sz="2220"/>
              <a:t>Initialize the shortest paths between any two vertices with Infinity.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Trebuchet MS"/>
              <a:buChar char="•"/>
            </a:pPr>
            <a:r>
              <a:rPr lang="en-US" sz="2220" b="1"/>
              <a:t>Step 2 -</a:t>
            </a:r>
            <a:r>
              <a:rPr lang="en-US" sz="2220"/>
              <a:t>Find all pair shortest paths that use zero intermediate vertices, then find the shortest paths that use one intermediate vertex and so on.. until using all N vertices as intermediate nodes.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Trebuchet MS"/>
              <a:buChar char="•"/>
            </a:pPr>
            <a:r>
              <a:rPr lang="en-US" sz="2220" b="1"/>
              <a:t>Step 3 -</a:t>
            </a:r>
            <a:r>
              <a:rPr lang="en-US" sz="2220"/>
              <a:t>Minimize the shortest paths between any two pairs in the previous operation.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Trebuchet MS"/>
              <a:buChar char="•"/>
            </a:pPr>
            <a:r>
              <a:rPr lang="en-US" sz="2220" b="1"/>
              <a:t>Step 4 -</a:t>
            </a:r>
            <a:r>
              <a:rPr lang="en-US" sz="2220"/>
              <a:t>For any two vertices(i , j), one should actually minimize the distances between this pair using the first K nodes, so the shortest path will be: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220"/>
              <a:buNone/>
            </a:pPr>
            <a:r>
              <a:rPr lang="en-US" sz="2220" b="1">
                <a:solidFill>
                  <a:srgbClr val="FFFF00"/>
                </a:solidFill>
              </a:rPr>
              <a:t>		</a:t>
            </a:r>
            <a:r>
              <a:rPr lang="en-US" sz="2220" b="1"/>
              <a:t>min(dist[i][k]+dist[k][j],dist[i][j])</a:t>
            </a:r>
            <a:endParaRPr sz="222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0" y="1981200"/>
            <a:ext cx="5486400" cy="487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6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dist be a |V| × |V| array of minimum distances initialized to ∞ (infinity)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for each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edge (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← w(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// The weight of the edge (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vertex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← 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for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|V|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|V|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for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 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|V|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if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&gt;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+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←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+ dist[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][</a:t>
            </a:r>
            <a:r>
              <a:rPr lang="en-US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end if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5715000" y="3048000"/>
            <a:ext cx="3200400" cy="120032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 of Floyd Warshall’s Algorithm is </a:t>
            </a:r>
            <a:r>
              <a:rPr lang="en-US" sz="24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O(V</a:t>
            </a:r>
            <a:r>
              <a:rPr lang="en-US" sz="2400" i="1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4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7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41" name="Google Shape;641;p9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Noto Sans Symbols</vt:lpstr>
      <vt:lpstr>Trebuchet MS</vt:lpstr>
      <vt:lpstr>Assignment</vt:lpstr>
      <vt:lpstr>1_Berlin</vt:lpstr>
      <vt:lpstr>2_Berlin</vt:lpstr>
      <vt:lpstr>Shortest Path Algorithm</vt:lpstr>
      <vt:lpstr>Contents</vt:lpstr>
      <vt:lpstr>Dijkstra’s Algorithm</vt:lpstr>
      <vt:lpstr>Dijkstra’s Algorithm</vt:lpstr>
      <vt:lpstr>Dijkstra’s Algorithm</vt:lpstr>
      <vt:lpstr>Floyd-Warshall Algorithm</vt:lpstr>
      <vt:lpstr>Floyd-Warshall Algorithm</vt:lpstr>
      <vt:lpstr>Floyd-Warshall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Algorithm</dc:title>
  <dc:creator>Amrit Raj</dc:creator>
  <cp:lastModifiedBy>Ankit Ghosh</cp:lastModifiedBy>
  <cp:revision>1</cp:revision>
  <dcterms:created xsi:type="dcterms:W3CDTF">2006-08-16T00:00:00Z</dcterms:created>
  <dcterms:modified xsi:type="dcterms:W3CDTF">2020-05-10T13:02:45Z</dcterms:modified>
</cp:coreProperties>
</file>