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0113-3F78-42D2-AD6A-F98EE07E0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BE369F-5A36-47C7-B5A4-99516D068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E0B93-460A-46B0-A008-E82E3F053EF8}"/>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5" name="Footer Placeholder 4">
            <a:extLst>
              <a:ext uri="{FF2B5EF4-FFF2-40B4-BE49-F238E27FC236}">
                <a16:creationId xmlns:a16="http://schemas.microsoft.com/office/drawing/2014/main" id="{2BA7E3C6-AF36-4BA9-8895-A5D6D1927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212FA-114E-4596-A218-A643F47CAD1A}"/>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218399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50F5-B721-4B6F-9842-3761E5C17C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CC9D5-C251-43CB-BFA6-C35D5E12D7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C164E-D9CE-4601-A4B9-29B8FF31FD9E}"/>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5" name="Footer Placeholder 4">
            <a:extLst>
              <a:ext uri="{FF2B5EF4-FFF2-40B4-BE49-F238E27FC236}">
                <a16:creationId xmlns:a16="http://schemas.microsoft.com/office/drawing/2014/main" id="{FA7B44C7-D795-4DA9-9908-11A10771B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2DEA4-8E13-486A-A7CF-A958C64B81AB}"/>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175305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95FE0-BCA2-42FB-8B66-08DD10F000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D336C9-A695-4A9C-A610-C65766997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11A39-B6F6-4204-B372-7A1E53601D1B}"/>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5" name="Footer Placeholder 4">
            <a:extLst>
              <a:ext uri="{FF2B5EF4-FFF2-40B4-BE49-F238E27FC236}">
                <a16:creationId xmlns:a16="http://schemas.microsoft.com/office/drawing/2014/main" id="{762F71E9-5A7D-4923-905B-4F207FB04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E409-071D-4B90-A12D-23AAE4078D76}"/>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312510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AC00-FB74-4C14-B3AE-CDDDDCE0DF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65427-4D71-45BC-B72C-13896F34B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65C0C-700A-45F0-902E-2D7289A22695}"/>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5" name="Footer Placeholder 4">
            <a:extLst>
              <a:ext uri="{FF2B5EF4-FFF2-40B4-BE49-F238E27FC236}">
                <a16:creationId xmlns:a16="http://schemas.microsoft.com/office/drawing/2014/main" id="{A49510AD-C030-442C-A762-46EE446DB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5868E-ADCB-4CAD-8017-34A332C2200F}"/>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138022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0547-DD9A-42E2-80B6-4E64851B89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43EF2F-F1A6-4733-BF26-FEC3B1F28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C4F7B-0D65-4275-B8DD-359D64C30493}"/>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5" name="Footer Placeholder 4">
            <a:extLst>
              <a:ext uri="{FF2B5EF4-FFF2-40B4-BE49-F238E27FC236}">
                <a16:creationId xmlns:a16="http://schemas.microsoft.com/office/drawing/2014/main" id="{9BC43832-25DD-429E-A921-01901D755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83316-D142-42E2-883A-582616F279D5}"/>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35911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292C-E99D-4DE4-A555-3171F30DA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4755D-0F3F-4D95-9186-3C300E9472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7A3D8E-41B5-486F-81F7-1FF069A55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BF3BBC-5AFD-4C8D-9F0F-002BD527A9C6}"/>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6" name="Footer Placeholder 5">
            <a:extLst>
              <a:ext uri="{FF2B5EF4-FFF2-40B4-BE49-F238E27FC236}">
                <a16:creationId xmlns:a16="http://schemas.microsoft.com/office/drawing/2014/main" id="{3DF7B947-1ECE-4957-AF8F-EEC8238CA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FD773-637F-4F93-9C1D-07AD90A1F175}"/>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322973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4553-B839-46D5-85AD-0DD38570C0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86CD4-090A-48B1-8078-1E47ECB59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62AA95-4C11-4890-AC82-E16582AB7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66DFB7-A9AE-48AD-8E11-D6776AB46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9F938-0433-4FEA-87DD-F95A23531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EE6BD-979F-402A-850C-17CFFB88457A}"/>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8" name="Footer Placeholder 7">
            <a:extLst>
              <a:ext uri="{FF2B5EF4-FFF2-40B4-BE49-F238E27FC236}">
                <a16:creationId xmlns:a16="http://schemas.microsoft.com/office/drawing/2014/main" id="{39D2BCD5-C7F9-4AFB-B1BB-3E9C5D6B29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97BA5-2916-44B1-95C1-0D6D05FCA8F9}"/>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203974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04B2-FEDF-4718-A0E6-C9F6EBB54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BC4649-BD0E-4E9A-869E-AAE46EB75CF3}"/>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4" name="Footer Placeholder 3">
            <a:extLst>
              <a:ext uri="{FF2B5EF4-FFF2-40B4-BE49-F238E27FC236}">
                <a16:creationId xmlns:a16="http://schemas.microsoft.com/office/drawing/2014/main" id="{AE6B6831-534C-483C-ABED-4F9EB4808A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D56ABC-EF76-41DC-AE52-9396F70F88EE}"/>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320624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227AE-362D-4B7A-A5D1-C56CE673AC81}"/>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3" name="Footer Placeholder 2">
            <a:extLst>
              <a:ext uri="{FF2B5EF4-FFF2-40B4-BE49-F238E27FC236}">
                <a16:creationId xmlns:a16="http://schemas.microsoft.com/office/drawing/2014/main" id="{725C6097-A519-4C0C-9D26-875D96C1A5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FF6126-9FA9-4FE9-AF11-1A5DFB3E10DE}"/>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380178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B2CA-1991-499A-9348-B6246FA8E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912DD9-9937-43FC-AD6E-916D37BAF0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5F0314-5445-4684-AA88-AB7D4C41F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E4420-A47C-48E7-90B6-E6CD420A03E1}"/>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6" name="Footer Placeholder 5">
            <a:extLst>
              <a:ext uri="{FF2B5EF4-FFF2-40B4-BE49-F238E27FC236}">
                <a16:creationId xmlns:a16="http://schemas.microsoft.com/office/drawing/2014/main" id="{D1CD65E5-7C34-4F7C-8D91-BFADDF99B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264DA-AB7B-47F2-A678-BA35B595691A}"/>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160487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FC13-D313-408C-90CC-94190A55C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67C686-69CC-4DF3-9159-0B376734E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7A4812-6CB5-4EC8-A34C-7682477A9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AF3F5-0086-4FE6-8A72-C33A97453EE5}"/>
              </a:ext>
            </a:extLst>
          </p:cNvPr>
          <p:cNvSpPr>
            <a:spLocks noGrp="1"/>
          </p:cNvSpPr>
          <p:nvPr>
            <p:ph type="dt" sz="half" idx="10"/>
          </p:nvPr>
        </p:nvSpPr>
        <p:spPr/>
        <p:txBody>
          <a:bodyPr/>
          <a:lstStyle/>
          <a:p>
            <a:fld id="{8F251CF1-B296-45DA-8DC5-DA9CF94DB5FB}" type="datetimeFigureOut">
              <a:rPr lang="en-US" smtClean="0"/>
              <a:t>4/27/2020</a:t>
            </a:fld>
            <a:endParaRPr lang="en-US"/>
          </a:p>
        </p:txBody>
      </p:sp>
      <p:sp>
        <p:nvSpPr>
          <p:cNvPr id="6" name="Footer Placeholder 5">
            <a:extLst>
              <a:ext uri="{FF2B5EF4-FFF2-40B4-BE49-F238E27FC236}">
                <a16:creationId xmlns:a16="http://schemas.microsoft.com/office/drawing/2014/main" id="{302F604C-8FB3-4C1F-B574-B0631642C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A4D4C-4507-4D4E-8B3C-35FA6C54368B}"/>
              </a:ext>
            </a:extLst>
          </p:cNvPr>
          <p:cNvSpPr>
            <a:spLocks noGrp="1"/>
          </p:cNvSpPr>
          <p:nvPr>
            <p:ph type="sldNum" sz="quarter" idx="12"/>
          </p:nvPr>
        </p:nvSpPr>
        <p:spPr/>
        <p:txBody>
          <a:bodyPr/>
          <a:lstStyle/>
          <a:p>
            <a:fld id="{817241F9-C6C1-4DF7-8C41-4E2A6E668AB1}" type="slidenum">
              <a:rPr lang="en-US" smtClean="0"/>
              <a:t>‹#›</a:t>
            </a:fld>
            <a:endParaRPr lang="en-US"/>
          </a:p>
        </p:txBody>
      </p:sp>
    </p:spTree>
    <p:extLst>
      <p:ext uri="{BB962C8B-B14F-4D97-AF65-F5344CB8AC3E}">
        <p14:creationId xmlns:p14="http://schemas.microsoft.com/office/powerpoint/2010/main" val="297521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DDD38-3ABA-41EF-90FF-40B3C01E4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0482E-17E2-4EED-A463-5706292D1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28BB1-375C-470C-9342-B5F5CDC8E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51CF1-B296-45DA-8DC5-DA9CF94DB5FB}" type="datetimeFigureOut">
              <a:rPr lang="en-US" smtClean="0"/>
              <a:t>4/27/2020</a:t>
            </a:fld>
            <a:endParaRPr lang="en-US"/>
          </a:p>
        </p:txBody>
      </p:sp>
      <p:sp>
        <p:nvSpPr>
          <p:cNvPr id="5" name="Footer Placeholder 4">
            <a:extLst>
              <a:ext uri="{FF2B5EF4-FFF2-40B4-BE49-F238E27FC236}">
                <a16:creationId xmlns:a16="http://schemas.microsoft.com/office/drawing/2014/main" id="{BB922CE2-3D2D-46FE-AB36-3C40D34D4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D49298-E8D9-48AA-8303-DADD7ACF8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241F9-C6C1-4DF7-8C41-4E2A6E668AB1}" type="slidenum">
              <a:rPr lang="en-US" smtClean="0"/>
              <a:t>‹#›</a:t>
            </a:fld>
            <a:endParaRPr lang="en-US"/>
          </a:p>
        </p:txBody>
      </p:sp>
    </p:spTree>
    <p:extLst>
      <p:ext uri="{BB962C8B-B14F-4D97-AF65-F5344CB8AC3E}">
        <p14:creationId xmlns:p14="http://schemas.microsoft.com/office/powerpoint/2010/main" val="2918027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C259-B22F-44C2-BBAF-5E97CF9E3F8A}"/>
              </a:ext>
            </a:extLst>
          </p:cNvPr>
          <p:cNvSpPr>
            <a:spLocks noGrp="1"/>
          </p:cNvSpPr>
          <p:nvPr>
            <p:ph type="ctrTitle"/>
          </p:nvPr>
        </p:nvSpPr>
        <p:spPr/>
        <p:txBody>
          <a:bodyPr/>
          <a:lstStyle/>
          <a:p>
            <a:r>
              <a:rPr lang="en-US" dirty="0"/>
              <a:t>Graph Theory</a:t>
            </a:r>
          </a:p>
        </p:txBody>
      </p:sp>
      <p:sp>
        <p:nvSpPr>
          <p:cNvPr id="3" name="Subtitle 2">
            <a:extLst>
              <a:ext uri="{FF2B5EF4-FFF2-40B4-BE49-F238E27FC236}">
                <a16:creationId xmlns:a16="http://schemas.microsoft.com/office/drawing/2014/main" id="{BCAFBA95-86FA-442A-A383-E4F78997F41C}"/>
              </a:ext>
            </a:extLst>
          </p:cNvPr>
          <p:cNvSpPr>
            <a:spLocks noGrp="1"/>
          </p:cNvSpPr>
          <p:nvPr>
            <p:ph type="subTitle" idx="1"/>
          </p:nvPr>
        </p:nvSpPr>
        <p:spPr/>
        <p:txBody>
          <a:bodyPr/>
          <a:lstStyle/>
          <a:p>
            <a:r>
              <a:rPr lang="en-US" dirty="0"/>
              <a:t>Rishikesh Anand</a:t>
            </a:r>
          </a:p>
          <a:p>
            <a:r>
              <a:rPr lang="en-US" dirty="0"/>
              <a:t>181210041</a:t>
            </a:r>
          </a:p>
          <a:p>
            <a:r>
              <a:rPr lang="en-US" dirty="0"/>
              <a:t>CSE 2</a:t>
            </a:r>
            <a:r>
              <a:rPr lang="en-US" baseline="30000" dirty="0"/>
              <a:t>nd</a:t>
            </a:r>
            <a:r>
              <a:rPr lang="en-US" dirty="0"/>
              <a:t> Year</a:t>
            </a:r>
          </a:p>
        </p:txBody>
      </p:sp>
    </p:spTree>
    <p:extLst>
      <p:ext uri="{BB962C8B-B14F-4D97-AF65-F5344CB8AC3E}">
        <p14:creationId xmlns:p14="http://schemas.microsoft.com/office/powerpoint/2010/main" val="38769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6B6E-8C51-4661-A511-ED7DF5D82B72}"/>
              </a:ext>
            </a:extLst>
          </p:cNvPr>
          <p:cNvSpPr>
            <a:spLocks noGrp="1"/>
          </p:cNvSpPr>
          <p:nvPr>
            <p:ph type="title"/>
          </p:nvPr>
        </p:nvSpPr>
        <p:spPr/>
        <p:txBody>
          <a:bodyPr/>
          <a:lstStyle/>
          <a:p>
            <a:r>
              <a:rPr lang="en-US" dirty="0"/>
              <a:t>Graphs	</a:t>
            </a:r>
          </a:p>
        </p:txBody>
      </p:sp>
      <p:sp>
        <p:nvSpPr>
          <p:cNvPr id="3" name="Content Placeholder 2">
            <a:extLst>
              <a:ext uri="{FF2B5EF4-FFF2-40B4-BE49-F238E27FC236}">
                <a16:creationId xmlns:a16="http://schemas.microsoft.com/office/drawing/2014/main" id="{F2A86A1E-A56D-4508-BBF8-91C2CBCBBA22}"/>
              </a:ext>
            </a:extLst>
          </p:cNvPr>
          <p:cNvSpPr>
            <a:spLocks noGrp="1"/>
          </p:cNvSpPr>
          <p:nvPr>
            <p:ph idx="1"/>
          </p:nvPr>
        </p:nvSpPr>
        <p:spPr/>
        <p:txBody>
          <a:bodyPr/>
          <a:lstStyle/>
          <a:p>
            <a:r>
              <a:rPr lang="en-US" dirty="0"/>
              <a:t>Consists of edges and vertices</a:t>
            </a:r>
          </a:p>
          <a:p>
            <a:r>
              <a:rPr lang="en-US" dirty="0"/>
              <a:t>May be directed or undirected</a:t>
            </a:r>
          </a:p>
          <a:p>
            <a:r>
              <a:rPr lang="en-US" dirty="0"/>
              <a:t>May be weighted</a:t>
            </a:r>
          </a:p>
          <a:p>
            <a:r>
              <a:rPr lang="en-US" dirty="0"/>
              <a:t>Can have cycles</a:t>
            </a:r>
          </a:p>
          <a:p>
            <a:r>
              <a:rPr lang="en-US" dirty="0"/>
              <a:t>Can have multiple paths from one vertex to another</a:t>
            </a:r>
          </a:p>
          <a:p>
            <a:endParaRPr lang="en-US" dirty="0"/>
          </a:p>
        </p:txBody>
      </p:sp>
    </p:spTree>
    <p:extLst>
      <p:ext uri="{BB962C8B-B14F-4D97-AF65-F5344CB8AC3E}">
        <p14:creationId xmlns:p14="http://schemas.microsoft.com/office/powerpoint/2010/main" val="26203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F880-71C8-4A2E-BAEF-21846BD7E1A9}"/>
              </a:ext>
            </a:extLst>
          </p:cNvPr>
          <p:cNvSpPr>
            <a:spLocks noGrp="1"/>
          </p:cNvSpPr>
          <p:nvPr>
            <p:ph type="title"/>
          </p:nvPr>
        </p:nvSpPr>
        <p:spPr/>
        <p:txBody>
          <a:bodyPr/>
          <a:lstStyle/>
          <a:p>
            <a:r>
              <a:rPr lang="en-US" dirty="0"/>
              <a:t>Elementary Operations</a:t>
            </a:r>
          </a:p>
        </p:txBody>
      </p:sp>
      <p:sp>
        <p:nvSpPr>
          <p:cNvPr id="3" name="Content Placeholder 2">
            <a:extLst>
              <a:ext uri="{FF2B5EF4-FFF2-40B4-BE49-F238E27FC236}">
                <a16:creationId xmlns:a16="http://schemas.microsoft.com/office/drawing/2014/main" id="{3E43D9D6-01FA-49BB-B8D1-F60A978D5B50}"/>
              </a:ext>
            </a:extLst>
          </p:cNvPr>
          <p:cNvSpPr>
            <a:spLocks noGrp="1"/>
          </p:cNvSpPr>
          <p:nvPr>
            <p:ph idx="1"/>
          </p:nvPr>
        </p:nvSpPr>
        <p:spPr/>
        <p:txBody>
          <a:bodyPr>
            <a:normAutofit lnSpcReduction="10000"/>
          </a:bodyPr>
          <a:lstStyle/>
          <a:p>
            <a:r>
              <a:rPr lang="en-US" dirty="0"/>
              <a:t>Breadth First Search</a:t>
            </a:r>
          </a:p>
          <a:p>
            <a:pPr lvl="1"/>
            <a:r>
              <a:rPr lang="en-US" dirty="0"/>
              <a:t>From the starting vertex, the vertex connected by edges to it are traversed first, then the vertex connected to those vertices by edges are traversed, and so on until every vertex is traversed.</a:t>
            </a:r>
          </a:p>
          <a:p>
            <a:pPr lvl="1"/>
            <a:r>
              <a:rPr lang="en-US" dirty="0"/>
              <a:t>Useful to find all possible paths from a start vertex to another vertex</a:t>
            </a:r>
          </a:p>
          <a:p>
            <a:r>
              <a:rPr lang="en-US" dirty="0"/>
              <a:t>Depth First Search</a:t>
            </a:r>
          </a:p>
          <a:p>
            <a:pPr lvl="1"/>
            <a:r>
              <a:rPr lang="en-US" dirty="0"/>
              <a:t>From the starting vertex, the first vertex connected by an edge to the start is traversed, then the first vertex from that vertex is traversed. This goes on until the end of a path is reached where no untraversed vertex can be reached. We then backtrack to pick another untraversed vertex reachable from any previous vertex in reverse order.</a:t>
            </a:r>
          </a:p>
          <a:p>
            <a:pPr lvl="1"/>
            <a:r>
              <a:rPr lang="en-US" dirty="0"/>
              <a:t>Can be used to quickly check if a path exists between two vertices.</a:t>
            </a:r>
          </a:p>
        </p:txBody>
      </p:sp>
    </p:spTree>
    <p:extLst>
      <p:ext uri="{BB962C8B-B14F-4D97-AF65-F5344CB8AC3E}">
        <p14:creationId xmlns:p14="http://schemas.microsoft.com/office/powerpoint/2010/main" val="372805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656F-AB64-4EB8-956B-9CBD606678EF}"/>
              </a:ext>
            </a:extLst>
          </p:cNvPr>
          <p:cNvSpPr>
            <a:spLocks noGrp="1"/>
          </p:cNvSpPr>
          <p:nvPr>
            <p:ph type="title"/>
          </p:nvPr>
        </p:nvSpPr>
        <p:spPr/>
        <p:txBody>
          <a:bodyPr/>
          <a:lstStyle/>
          <a:p>
            <a:r>
              <a:rPr lang="en-US" dirty="0"/>
              <a:t>Minimal Spanning Tree</a:t>
            </a:r>
          </a:p>
        </p:txBody>
      </p:sp>
      <p:sp>
        <p:nvSpPr>
          <p:cNvPr id="3" name="Content Placeholder 2">
            <a:extLst>
              <a:ext uri="{FF2B5EF4-FFF2-40B4-BE49-F238E27FC236}">
                <a16:creationId xmlns:a16="http://schemas.microsoft.com/office/drawing/2014/main" id="{290B3898-577C-40AD-878E-C378A1556979}"/>
              </a:ext>
            </a:extLst>
          </p:cNvPr>
          <p:cNvSpPr>
            <a:spLocks noGrp="1"/>
          </p:cNvSpPr>
          <p:nvPr>
            <p:ph idx="1"/>
          </p:nvPr>
        </p:nvSpPr>
        <p:spPr/>
        <p:txBody>
          <a:bodyPr/>
          <a:lstStyle/>
          <a:p>
            <a:r>
              <a:rPr lang="en-US" dirty="0"/>
              <a:t>For a weighted graph, a minimum spanning tree is the subset of edges of the graph such that the exists a path between every pair of vertices and the sum of the weights of the included edges is minimum.</a:t>
            </a:r>
          </a:p>
          <a:p>
            <a:r>
              <a:rPr lang="en-US" dirty="0"/>
              <a:t>Useful in optimizing networks, like resolving the cost of making a cable network.</a:t>
            </a:r>
          </a:p>
          <a:p>
            <a:r>
              <a:rPr lang="en-US" dirty="0"/>
              <a:t>Two major algorithms</a:t>
            </a:r>
          </a:p>
          <a:p>
            <a:pPr lvl="1"/>
            <a:r>
              <a:rPr lang="en-US" dirty="0"/>
              <a:t>Prim’s Algorithm</a:t>
            </a:r>
          </a:p>
          <a:p>
            <a:pPr lvl="1"/>
            <a:r>
              <a:rPr lang="en-US" dirty="0"/>
              <a:t>Kruskal’s Algorithm</a:t>
            </a:r>
          </a:p>
        </p:txBody>
      </p:sp>
    </p:spTree>
    <p:extLst>
      <p:ext uri="{BB962C8B-B14F-4D97-AF65-F5344CB8AC3E}">
        <p14:creationId xmlns:p14="http://schemas.microsoft.com/office/powerpoint/2010/main" val="33141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C49E-503F-4650-BA6C-8C3938A35158}"/>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85FD0813-C5CE-4657-AF53-9BE0A51F5803}"/>
              </a:ext>
            </a:extLst>
          </p:cNvPr>
          <p:cNvSpPr>
            <a:spLocks noGrp="1"/>
          </p:cNvSpPr>
          <p:nvPr>
            <p:ph idx="1"/>
          </p:nvPr>
        </p:nvSpPr>
        <p:spPr/>
        <p:txBody>
          <a:bodyPr/>
          <a:lstStyle/>
          <a:p>
            <a:r>
              <a:rPr lang="en-US" dirty="0"/>
              <a:t>A Greedy algorithm</a:t>
            </a:r>
          </a:p>
          <a:p>
            <a:r>
              <a:rPr lang="en-US" dirty="0"/>
              <a:t>Picks an arbitrary first vertex</a:t>
            </a:r>
          </a:p>
          <a:p>
            <a:r>
              <a:rPr lang="en-US" dirty="0"/>
              <a:t>Then from all edges at the node picks the edge with minimum weight to reach another vertex</a:t>
            </a:r>
          </a:p>
          <a:p>
            <a:r>
              <a:rPr lang="en-US" dirty="0"/>
              <a:t>From the vertices already included in the tree, pick the edge with minimum weight that connects to a vertex not already included in the tree</a:t>
            </a:r>
          </a:p>
          <a:p>
            <a:r>
              <a:rPr lang="en-US" dirty="0"/>
              <a:t>Repeat until all vertices are included</a:t>
            </a:r>
          </a:p>
          <a:p>
            <a:r>
              <a:rPr lang="en-US" dirty="0"/>
              <a:t>Will produce a solution as all vertices are to be included</a:t>
            </a:r>
          </a:p>
        </p:txBody>
      </p:sp>
    </p:spTree>
    <p:extLst>
      <p:ext uri="{BB962C8B-B14F-4D97-AF65-F5344CB8AC3E}">
        <p14:creationId xmlns:p14="http://schemas.microsoft.com/office/powerpoint/2010/main" val="301804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270D-1605-4587-A2F8-10B5C8503AA8}"/>
              </a:ext>
            </a:extLst>
          </p:cNvPr>
          <p:cNvSpPr>
            <a:spLocks noGrp="1"/>
          </p:cNvSpPr>
          <p:nvPr>
            <p:ph type="title"/>
          </p:nvPr>
        </p:nvSpPr>
        <p:spPr/>
        <p:txBody>
          <a:bodyPr/>
          <a:lstStyle/>
          <a:p>
            <a:r>
              <a:rPr lang="en-US" dirty="0"/>
              <a:t>Kruskal’s Algorithm</a:t>
            </a:r>
          </a:p>
        </p:txBody>
      </p:sp>
      <p:sp>
        <p:nvSpPr>
          <p:cNvPr id="3" name="Content Placeholder 2">
            <a:extLst>
              <a:ext uri="{FF2B5EF4-FFF2-40B4-BE49-F238E27FC236}">
                <a16:creationId xmlns:a16="http://schemas.microsoft.com/office/drawing/2014/main" id="{272219F0-C29F-4EF4-8562-C93E65EB217D}"/>
              </a:ext>
            </a:extLst>
          </p:cNvPr>
          <p:cNvSpPr>
            <a:spLocks noGrp="1"/>
          </p:cNvSpPr>
          <p:nvPr>
            <p:ph idx="1"/>
          </p:nvPr>
        </p:nvSpPr>
        <p:spPr/>
        <p:txBody>
          <a:bodyPr/>
          <a:lstStyle/>
          <a:p>
            <a:r>
              <a:rPr lang="en-US" dirty="0"/>
              <a:t>Also a greedy algorithm</a:t>
            </a:r>
          </a:p>
          <a:p>
            <a:r>
              <a:rPr lang="en-US" dirty="0"/>
              <a:t>From a list of all the edges, picks the edge with the smallest weight first and includes it into the tree</a:t>
            </a:r>
          </a:p>
          <a:p>
            <a:r>
              <a:rPr lang="en-US" dirty="0"/>
              <a:t>Once included, the next smallest weight edge is considered and added if and only if the two edges are not already connected in the tree and adding the edge does not form any cycles inside the tree.</a:t>
            </a:r>
          </a:p>
          <a:p>
            <a:r>
              <a:rPr lang="en-US" dirty="0"/>
              <a:t>The head of the tree is not explicitly defined</a:t>
            </a:r>
          </a:p>
          <a:p>
            <a:endParaRPr lang="en-US" dirty="0"/>
          </a:p>
        </p:txBody>
      </p:sp>
    </p:spTree>
    <p:extLst>
      <p:ext uri="{BB962C8B-B14F-4D97-AF65-F5344CB8AC3E}">
        <p14:creationId xmlns:p14="http://schemas.microsoft.com/office/powerpoint/2010/main" val="201750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3F99-9CBE-46C0-B0D4-7F5291104E75}"/>
              </a:ext>
            </a:extLst>
          </p:cNvPr>
          <p:cNvSpPr>
            <a:spLocks noGrp="1"/>
          </p:cNvSpPr>
          <p:nvPr>
            <p:ph type="title"/>
          </p:nvPr>
        </p:nvSpPr>
        <p:spPr/>
        <p:txBody>
          <a:bodyPr/>
          <a:lstStyle/>
          <a:p>
            <a:r>
              <a:rPr lang="en-US" dirty="0"/>
              <a:t>Shortest Path Problem</a:t>
            </a:r>
          </a:p>
        </p:txBody>
      </p:sp>
      <p:sp>
        <p:nvSpPr>
          <p:cNvPr id="3" name="Content Placeholder 2">
            <a:extLst>
              <a:ext uri="{FF2B5EF4-FFF2-40B4-BE49-F238E27FC236}">
                <a16:creationId xmlns:a16="http://schemas.microsoft.com/office/drawing/2014/main" id="{8507A350-7486-47D0-8FCC-BEC6E7F9575E}"/>
              </a:ext>
            </a:extLst>
          </p:cNvPr>
          <p:cNvSpPr>
            <a:spLocks noGrp="1"/>
          </p:cNvSpPr>
          <p:nvPr>
            <p:ph idx="1"/>
          </p:nvPr>
        </p:nvSpPr>
        <p:spPr/>
        <p:txBody>
          <a:bodyPr/>
          <a:lstStyle/>
          <a:p>
            <a:r>
              <a:rPr lang="en-US" dirty="0"/>
              <a:t>The objective of the problem is to find the shortest path between and two given vertices in a weighted graph</a:t>
            </a:r>
          </a:p>
          <a:p>
            <a:r>
              <a:rPr lang="en-US" dirty="0"/>
              <a:t>Two types will be discussed</a:t>
            </a:r>
          </a:p>
          <a:p>
            <a:pPr lvl="1"/>
            <a:r>
              <a:rPr lang="en-US" dirty="0"/>
              <a:t>Single – Source Shortest Path Problem</a:t>
            </a:r>
            <a:br>
              <a:rPr lang="en-US" dirty="0"/>
            </a:br>
            <a:r>
              <a:rPr lang="en-US" dirty="0"/>
              <a:t>Shortest paths from a single source vertex to every other vertex</a:t>
            </a:r>
            <a:br>
              <a:rPr lang="en-US" dirty="0"/>
            </a:br>
            <a:r>
              <a:rPr lang="en-US" dirty="0"/>
              <a:t>Dijkstra’s Algorithm</a:t>
            </a:r>
          </a:p>
          <a:p>
            <a:pPr lvl="1"/>
            <a:r>
              <a:rPr lang="en-US" dirty="0"/>
              <a:t>All  –  Pairs Shortest Path Problem</a:t>
            </a:r>
            <a:br>
              <a:rPr lang="en-US" dirty="0"/>
            </a:br>
            <a:r>
              <a:rPr lang="en-US" dirty="0"/>
              <a:t>Shortest paths between every possible pair of vertices</a:t>
            </a:r>
            <a:br>
              <a:rPr lang="en-US" dirty="0"/>
            </a:br>
            <a:r>
              <a:rPr lang="en-US" dirty="0"/>
              <a:t>Floyd – Warshall’s Algorithm</a:t>
            </a:r>
          </a:p>
        </p:txBody>
      </p:sp>
    </p:spTree>
    <p:extLst>
      <p:ext uri="{BB962C8B-B14F-4D97-AF65-F5344CB8AC3E}">
        <p14:creationId xmlns:p14="http://schemas.microsoft.com/office/powerpoint/2010/main" val="348220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C8D9-1AE7-4230-9683-95CFF7A58F63}"/>
              </a:ext>
            </a:extLst>
          </p:cNvPr>
          <p:cNvSpPr>
            <a:spLocks noGrp="1"/>
          </p:cNvSpPr>
          <p:nvPr>
            <p:ph type="title"/>
          </p:nvPr>
        </p:nvSpPr>
        <p:spPr/>
        <p:txBody>
          <a:bodyPr/>
          <a:lstStyle/>
          <a:p>
            <a:r>
              <a:rPr lang="en-US" dirty="0"/>
              <a:t>Single – Source Shortest Path(Dijkstra)</a:t>
            </a:r>
          </a:p>
        </p:txBody>
      </p:sp>
      <p:sp>
        <p:nvSpPr>
          <p:cNvPr id="3" name="Content Placeholder 2">
            <a:extLst>
              <a:ext uri="{FF2B5EF4-FFF2-40B4-BE49-F238E27FC236}">
                <a16:creationId xmlns:a16="http://schemas.microsoft.com/office/drawing/2014/main" id="{C21D169A-C08D-4628-BE63-0AC1BF193F43}"/>
              </a:ext>
            </a:extLst>
          </p:cNvPr>
          <p:cNvSpPr>
            <a:spLocks noGrp="1"/>
          </p:cNvSpPr>
          <p:nvPr>
            <p:ph idx="1"/>
          </p:nvPr>
        </p:nvSpPr>
        <p:spPr/>
        <p:txBody>
          <a:bodyPr>
            <a:normAutofit lnSpcReduction="10000"/>
          </a:bodyPr>
          <a:lstStyle/>
          <a:p>
            <a:r>
              <a:rPr lang="en-US" dirty="0"/>
              <a:t>Greedy algorithm, has an Unvisited set and assigns to every node a tentative distance value(0 for initial and inf for every other)</a:t>
            </a:r>
          </a:p>
          <a:p>
            <a:r>
              <a:rPr lang="en-US" dirty="0"/>
              <a:t>From the current node, consider neighbors and calculate the tentative distance using the current node, compare with assigned and assign the minimum</a:t>
            </a:r>
          </a:p>
          <a:p>
            <a:r>
              <a:rPr lang="en-US" dirty="0"/>
              <a:t>The tentative distance is calculated as the value assigned to current node + the weight of the edge between the current node and the target node.</a:t>
            </a:r>
          </a:p>
          <a:p>
            <a:r>
              <a:rPr lang="en-US" dirty="0"/>
              <a:t>Mark node as visited, remove from unvisited and never visit again</a:t>
            </a:r>
          </a:p>
          <a:p>
            <a:r>
              <a:rPr lang="en-US" dirty="0"/>
              <a:t>Proceed until unvisited set is empty.</a:t>
            </a:r>
          </a:p>
        </p:txBody>
      </p:sp>
    </p:spTree>
    <p:extLst>
      <p:ext uri="{BB962C8B-B14F-4D97-AF65-F5344CB8AC3E}">
        <p14:creationId xmlns:p14="http://schemas.microsoft.com/office/powerpoint/2010/main" val="12116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70DF-5910-466E-99CA-8AB83C8EB9CA}"/>
              </a:ext>
            </a:extLst>
          </p:cNvPr>
          <p:cNvSpPr>
            <a:spLocks noGrp="1"/>
          </p:cNvSpPr>
          <p:nvPr>
            <p:ph type="title"/>
          </p:nvPr>
        </p:nvSpPr>
        <p:spPr/>
        <p:txBody>
          <a:bodyPr/>
          <a:lstStyle/>
          <a:p>
            <a:r>
              <a:rPr lang="en-US" dirty="0"/>
              <a:t>All – Pairs Shortest Path(Floyd – Warshall)</a:t>
            </a:r>
          </a:p>
        </p:txBody>
      </p:sp>
      <p:sp>
        <p:nvSpPr>
          <p:cNvPr id="3" name="Content Placeholder 2">
            <a:extLst>
              <a:ext uri="{FF2B5EF4-FFF2-40B4-BE49-F238E27FC236}">
                <a16:creationId xmlns:a16="http://schemas.microsoft.com/office/drawing/2014/main" id="{8FC2FF28-47B3-4C90-BC77-BE1C3C97A345}"/>
              </a:ext>
            </a:extLst>
          </p:cNvPr>
          <p:cNvSpPr>
            <a:spLocks noGrp="1"/>
          </p:cNvSpPr>
          <p:nvPr>
            <p:ph idx="1"/>
          </p:nvPr>
        </p:nvSpPr>
        <p:spPr/>
        <p:txBody>
          <a:bodyPr>
            <a:normAutofit fontScale="92500"/>
          </a:bodyPr>
          <a:lstStyle/>
          <a:p>
            <a:r>
              <a:rPr lang="en-US" dirty="0"/>
              <a:t>An example of dynamic programming.</a:t>
            </a:r>
          </a:p>
          <a:p>
            <a:r>
              <a:rPr lang="en-US" dirty="0"/>
              <a:t>Implements a cost matrix, that stores the shortest path from two vertices.</a:t>
            </a:r>
          </a:p>
          <a:p>
            <a:r>
              <a:rPr lang="en-US" dirty="0"/>
              <a:t>Shortest path from a vertex to itself is set to 0, while existing edge weights are used for vertices that have an edge between them, the rest are set to inf</a:t>
            </a:r>
          </a:p>
          <a:p>
            <a:r>
              <a:rPr lang="en-US" dirty="0"/>
              <a:t>We pick a vertex k, then pick two separate vertices </a:t>
            </a:r>
            <a:r>
              <a:rPr lang="en-US" dirty="0" err="1"/>
              <a:t>i</a:t>
            </a:r>
            <a:r>
              <a:rPr lang="en-US" dirty="0"/>
              <a:t> and j and </a:t>
            </a:r>
            <a:r>
              <a:rPr lang="en-US" dirty="0" err="1"/>
              <a:t>evalutate</a:t>
            </a:r>
            <a:r>
              <a:rPr lang="en-US" dirty="0"/>
              <a:t> the shortest path</a:t>
            </a:r>
          </a:p>
          <a:p>
            <a:pPr lvl="1"/>
            <a:r>
              <a:rPr lang="en-US" dirty="0"/>
              <a:t>If k is not an intermediate vertex in the shortest path from </a:t>
            </a:r>
            <a:r>
              <a:rPr lang="en-US" dirty="0" err="1"/>
              <a:t>i</a:t>
            </a:r>
            <a:r>
              <a:rPr lang="en-US" dirty="0"/>
              <a:t> to j we retain the value in the cost matrix</a:t>
            </a:r>
          </a:p>
          <a:p>
            <a:pPr lvl="1"/>
            <a:r>
              <a:rPr lang="en-US" dirty="0"/>
              <a:t>If k is an intermediate vertex we update the current value in the cost matrix to the distance from </a:t>
            </a:r>
            <a:r>
              <a:rPr lang="en-US" dirty="0" err="1"/>
              <a:t>i</a:t>
            </a:r>
            <a:r>
              <a:rPr lang="en-US" dirty="0"/>
              <a:t> to k then k to j, if its less than the </a:t>
            </a:r>
            <a:r>
              <a:rPr lang="en-US"/>
              <a:t>current value</a:t>
            </a:r>
            <a:endParaRPr lang="en-US" dirty="0"/>
          </a:p>
          <a:p>
            <a:endParaRPr lang="en-US" dirty="0"/>
          </a:p>
        </p:txBody>
      </p:sp>
    </p:spTree>
    <p:extLst>
      <p:ext uri="{BB962C8B-B14F-4D97-AF65-F5344CB8AC3E}">
        <p14:creationId xmlns:p14="http://schemas.microsoft.com/office/powerpoint/2010/main" val="3213404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695</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Graph Theory</vt:lpstr>
      <vt:lpstr>Graphs </vt:lpstr>
      <vt:lpstr>Elementary Operations</vt:lpstr>
      <vt:lpstr>Minimal Spanning Tree</vt:lpstr>
      <vt:lpstr>Prim’s Algorithm</vt:lpstr>
      <vt:lpstr>Kruskal’s Algorithm</vt:lpstr>
      <vt:lpstr>Shortest Path Problem</vt:lpstr>
      <vt:lpstr>Single – Source Shortest Path(Dijkstra)</vt:lpstr>
      <vt:lpstr>All – Pairs Shortest Path(Floyd – Warshall)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Rishikesh Anand</dc:creator>
  <cp:lastModifiedBy>Rishikesh Anand</cp:lastModifiedBy>
  <cp:revision>6</cp:revision>
  <dcterms:created xsi:type="dcterms:W3CDTF">2020-04-27T17:01:00Z</dcterms:created>
  <dcterms:modified xsi:type="dcterms:W3CDTF">2020-04-27T17:59:13Z</dcterms:modified>
</cp:coreProperties>
</file>