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24-Apr-20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24-Apr-20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24-Apr-20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a:t>
            </a:r>
            <a:endParaRPr lang="en-US" dirty="0"/>
          </a:p>
        </p:txBody>
      </p:sp>
      <p:sp>
        <p:nvSpPr>
          <p:cNvPr id="3" name="Subtitle 2"/>
          <p:cNvSpPr>
            <a:spLocks noGrp="1"/>
          </p:cNvSpPr>
          <p:nvPr>
            <p:ph type="subTitle" idx="1"/>
          </p:nvPr>
        </p:nvSpPr>
        <p:spPr/>
        <p:txBody>
          <a:bodyPr/>
          <a:lstStyle/>
          <a:p>
            <a:r>
              <a:rPr lang="en-US" dirty="0" smtClean="0"/>
              <a:t>Name: Beeta samad</a:t>
            </a:r>
            <a:endParaRPr lang="en-US" dirty="0"/>
          </a:p>
          <a:p>
            <a:r>
              <a:rPr lang="en-US" dirty="0" smtClean="0"/>
              <a:t>Roll Number: 181210016</a:t>
            </a:r>
            <a:endParaRPr lang="en-US" dirty="0"/>
          </a:p>
        </p:txBody>
      </p:sp>
    </p:spTree>
    <p:extLst>
      <p:ext uri="{BB962C8B-B14F-4D97-AF65-F5344CB8AC3E}">
        <p14:creationId xmlns:p14="http://schemas.microsoft.com/office/powerpoint/2010/main" val="3583438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3075" y="885907"/>
            <a:ext cx="9905999" cy="3541714"/>
          </a:xfrm>
        </p:spPr>
        <p:txBody>
          <a:bodyPr>
            <a:normAutofit/>
          </a:bodyPr>
          <a:lstStyle/>
          <a:p>
            <a:pPr marL="0" indent="0">
              <a:buNone/>
            </a:pPr>
            <a:r>
              <a:rPr lang="en-US" sz="2800" dirty="0"/>
              <a:t>For example, in the following graph, we start traversal from vertex 2. When we come to vertex 0, we look for all adjacent vertices of it. 2 is also an adjacent vertex of 0. If we don’t mark visited vertices, then 2 will be processed again and it will become a non-terminating process. A Depth First Traversal of the following graph is 2, 0, 1, 3.</a:t>
            </a:r>
            <a:endParaRPr lang="en-US" sz="2800" dirty="0"/>
          </a:p>
        </p:txBody>
      </p:sp>
      <p:pic>
        <p:nvPicPr>
          <p:cNvPr id="3074" name="Picture 2" descr="https://media.geeksforgeeks.org/wp-content/uploads/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661" y="3641390"/>
            <a:ext cx="58388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10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TREES</a:t>
            </a:r>
          </a:p>
        </p:txBody>
      </p:sp>
      <p:sp>
        <p:nvSpPr>
          <p:cNvPr id="3" name="Content Placeholder 2"/>
          <p:cNvSpPr>
            <a:spLocks noGrp="1"/>
          </p:cNvSpPr>
          <p:nvPr>
            <p:ph idx="1"/>
          </p:nvPr>
        </p:nvSpPr>
        <p:spPr/>
        <p:txBody>
          <a:bodyPr>
            <a:normAutofit/>
          </a:bodyPr>
          <a:lstStyle/>
          <a:p>
            <a:pPr marL="0" indent="0" algn="ctr">
              <a:buNone/>
            </a:pPr>
            <a:r>
              <a:rPr lang="en-US" sz="3200" dirty="0"/>
              <a:t>Given an undirected and connected graph G=(V,E), a spanning tree of the graph G is a tree that spans G (that is, it includes every vertex of G) and is a subgraph of G (every edge in the tree belongs to G)</a:t>
            </a:r>
            <a:endParaRPr lang="en-US" sz="3200" dirty="0"/>
          </a:p>
        </p:txBody>
      </p:sp>
    </p:spTree>
    <p:extLst>
      <p:ext uri="{BB962C8B-B14F-4D97-AF65-F5344CB8AC3E}">
        <p14:creationId xmlns:p14="http://schemas.microsoft.com/office/powerpoint/2010/main" val="24614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7244" y="1832392"/>
            <a:ext cx="9905999" cy="3541714"/>
          </a:xfrm>
        </p:spPr>
        <p:txBody>
          <a:bodyPr>
            <a:normAutofit/>
          </a:bodyPr>
          <a:lstStyle/>
          <a:p>
            <a:pPr marL="0" indent="0" algn="ctr">
              <a:buNone/>
            </a:pPr>
            <a:r>
              <a:rPr lang="en-US" sz="3200" dirty="0"/>
              <a:t>The cost of the spanning tree is the sum of the weights of all the edges in the tree. There can be many spanning trees. Minimum spanning tree is the spanning tree where the cost is minimum among all the spanning trees. There also can be many minimum spanning trees.</a:t>
            </a:r>
          </a:p>
        </p:txBody>
      </p:sp>
    </p:spTree>
    <p:extLst>
      <p:ext uri="{BB962C8B-B14F-4D97-AF65-F5344CB8AC3E}">
        <p14:creationId xmlns:p14="http://schemas.microsoft.com/office/powerpoint/2010/main" val="210082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281" y="1423652"/>
            <a:ext cx="8972503" cy="401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91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5580" y="1591761"/>
            <a:ext cx="9905999" cy="3541714"/>
          </a:xfrm>
        </p:spPr>
        <p:txBody>
          <a:bodyPr/>
          <a:lstStyle/>
          <a:p>
            <a:pPr marL="0" indent="0">
              <a:buNone/>
            </a:pPr>
            <a:r>
              <a:rPr lang="en-US" sz="3600" dirty="0"/>
              <a:t>There are two famous algorithms for finding the Minimum Spanning Tree</a:t>
            </a:r>
            <a:r>
              <a:rPr lang="en-US" sz="3600" dirty="0" smtClean="0"/>
              <a:t>:</a:t>
            </a:r>
          </a:p>
          <a:p>
            <a:pPr marL="0" indent="0">
              <a:buNone/>
            </a:pPr>
            <a:r>
              <a:rPr lang="en-US" sz="2800" b="1" dirty="0" smtClean="0"/>
              <a:t>- Kruskal’s </a:t>
            </a:r>
            <a:r>
              <a:rPr lang="en-US" sz="2800" b="1" dirty="0"/>
              <a:t>Algorithm</a:t>
            </a:r>
          </a:p>
          <a:p>
            <a:pPr marL="0" indent="0">
              <a:buNone/>
            </a:pPr>
            <a:r>
              <a:rPr lang="en-US" sz="2800" b="1" dirty="0" smtClean="0"/>
              <a:t>- Prim’s </a:t>
            </a:r>
            <a:r>
              <a:rPr lang="en-US" sz="2800" b="1" dirty="0"/>
              <a:t>Algorithm</a:t>
            </a:r>
          </a:p>
          <a:p>
            <a:pPr marL="0" indent="0">
              <a:buNone/>
            </a:pPr>
            <a:endParaRPr lang="en-US" dirty="0"/>
          </a:p>
        </p:txBody>
      </p:sp>
    </p:spTree>
    <p:extLst>
      <p:ext uri="{BB962C8B-B14F-4D97-AF65-F5344CB8AC3E}">
        <p14:creationId xmlns:p14="http://schemas.microsoft.com/office/powerpoint/2010/main" val="151870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Kruskal’s Algorithm</a:t>
            </a:r>
            <a:br>
              <a:rPr lang="en-US" b="1" dirty="0"/>
            </a:br>
            <a:endParaRPr lang="en-US" dirty="0"/>
          </a:p>
        </p:txBody>
      </p:sp>
      <p:sp>
        <p:nvSpPr>
          <p:cNvPr id="3" name="Content Placeholder 2"/>
          <p:cNvSpPr>
            <a:spLocks noGrp="1"/>
          </p:cNvSpPr>
          <p:nvPr>
            <p:ph idx="1"/>
          </p:nvPr>
        </p:nvSpPr>
        <p:spPr/>
        <p:txBody>
          <a:bodyPr>
            <a:normAutofit/>
          </a:bodyPr>
          <a:lstStyle/>
          <a:p>
            <a:pPr marL="0" indent="0" algn="ctr">
              <a:buNone/>
            </a:pPr>
            <a:r>
              <a:rPr lang="en-US" sz="3200" dirty="0"/>
              <a:t>Kruskal’s Algorithm builds the spanning tree by adding edges one by one into a growing spanning tree. Kruskal's algorithm follows greedy approach as in each iteration it finds an edge which has least weight and add it to the growing spanning tree.</a:t>
            </a:r>
          </a:p>
        </p:txBody>
      </p:sp>
    </p:spTree>
    <p:extLst>
      <p:ext uri="{BB962C8B-B14F-4D97-AF65-F5344CB8AC3E}">
        <p14:creationId xmlns:p14="http://schemas.microsoft.com/office/powerpoint/2010/main" val="141577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Kruskal’s Algorithm</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Algorithm Steps:</a:t>
            </a:r>
            <a:endParaRPr lang="en-US" dirty="0"/>
          </a:p>
          <a:p>
            <a:r>
              <a:rPr lang="en-US" dirty="0"/>
              <a:t>Sort the graph edges with respect to their weights.</a:t>
            </a:r>
          </a:p>
          <a:p>
            <a:r>
              <a:rPr lang="en-US" dirty="0"/>
              <a:t>Start adding edges to the MST from the edge with the smallest weight until the edge of the largest weight.</a:t>
            </a:r>
          </a:p>
          <a:p>
            <a:r>
              <a:rPr lang="en-US" dirty="0"/>
              <a:t>Only add edges which doesn't form a cycle , edges which connect only disconnected components.</a:t>
            </a:r>
          </a:p>
        </p:txBody>
      </p:sp>
    </p:spTree>
    <p:extLst>
      <p:ext uri="{BB962C8B-B14F-4D97-AF65-F5344CB8AC3E}">
        <p14:creationId xmlns:p14="http://schemas.microsoft.com/office/powerpoint/2010/main" val="4244597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227" y="256672"/>
            <a:ext cx="4883427" cy="621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625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3075" y="821738"/>
            <a:ext cx="10601409" cy="5611145"/>
          </a:xfrm>
        </p:spPr>
        <p:txBody>
          <a:bodyPr>
            <a:noAutofit/>
          </a:bodyPr>
          <a:lstStyle/>
          <a:p>
            <a:pPr marL="0" indent="0">
              <a:buNone/>
            </a:pPr>
            <a:r>
              <a:rPr lang="en-US" sz="2600" dirty="0"/>
              <a:t>In Kruskal’s algorithm, at each iteration we will select the edge with the lowest weight. So, we will start with the lowest weighted edge first i.e., the edges with weight 1. After that we will select the second lowest weighted edge i.e., edge with weight 2. Notice these two edges are totally disjoint. Now, the next edge will be the third lowest weighted edge i.e., edge with weight 3, which connects the two disjoint pieces of the graph. Now, we are not allowed to pick the edge with weight 4, that will create a cycle and we can’t have any cycles. So we will select the fifth lowest weighted edge i.e., edge with weight 5. Now the other two edges will create cycles so we will ignore them. In the end, we end up with a minimum spanning tree with total cost 11 ( = 1 + 2 + 3 + 5).</a:t>
            </a:r>
          </a:p>
        </p:txBody>
      </p:sp>
    </p:spTree>
    <p:extLst>
      <p:ext uri="{BB962C8B-B14F-4D97-AF65-F5344CB8AC3E}">
        <p14:creationId xmlns:p14="http://schemas.microsoft.com/office/powerpoint/2010/main" val="32751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sp>
        <p:nvSpPr>
          <p:cNvPr id="3" name="Content Placeholder 2"/>
          <p:cNvSpPr>
            <a:spLocks noGrp="1"/>
          </p:cNvSpPr>
          <p:nvPr>
            <p:ph idx="1"/>
          </p:nvPr>
        </p:nvSpPr>
        <p:spPr/>
        <p:txBody>
          <a:bodyPr>
            <a:normAutofit/>
          </a:bodyPr>
          <a:lstStyle/>
          <a:p>
            <a:pPr marL="0" indent="0" algn="ctr">
              <a:buNone/>
            </a:pPr>
            <a:r>
              <a:rPr lang="en-US" sz="3200" dirty="0"/>
              <a:t>Prim’s Algorithm also use Greedy approach to find the minimum spanning tree. In Prim’s Algorithm we grow the spanning tree from a starting position. Unlike an edge in Kruskal's, we add vertex to the growing spanning tree in Prim's.</a:t>
            </a:r>
          </a:p>
        </p:txBody>
      </p:sp>
    </p:spTree>
    <p:extLst>
      <p:ext uri="{BB962C8B-B14F-4D97-AF65-F5344CB8AC3E}">
        <p14:creationId xmlns:p14="http://schemas.microsoft.com/office/powerpoint/2010/main" val="3526034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3600" dirty="0"/>
              <a:t>A Graph is a non-linear data structure consisting of nodes and edges. The nodes are sometimes also referred to as vertices and the edges are lines or arcs that connect any two nodes in the graph.</a:t>
            </a:r>
            <a:endParaRPr lang="en-US" sz="3600" dirty="0"/>
          </a:p>
        </p:txBody>
      </p:sp>
    </p:spTree>
    <p:extLst>
      <p:ext uri="{BB962C8B-B14F-4D97-AF65-F5344CB8AC3E}">
        <p14:creationId xmlns:p14="http://schemas.microsoft.com/office/powerpoint/2010/main" val="2869015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sp>
        <p:nvSpPr>
          <p:cNvPr id="3" name="Content Placeholder 2"/>
          <p:cNvSpPr>
            <a:spLocks noGrp="1"/>
          </p:cNvSpPr>
          <p:nvPr>
            <p:ph idx="1"/>
          </p:nvPr>
        </p:nvSpPr>
        <p:spPr>
          <a:xfrm>
            <a:off x="1013076" y="1816351"/>
            <a:ext cx="10537240" cy="4728828"/>
          </a:xfrm>
        </p:spPr>
        <p:txBody>
          <a:bodyPr>
            <a:noAutofit/>
          </a:bodyPr>
          <a:lstStyle/>
          <a:p>
            <a:pPr marL="0" indent="0">
              <a:buNone/>
            </a:pPr>
            <a:r>
              <a:rPr lang="en-US" sz="2500" b="1" dirty="0"/>
              <a:t>Algorithm Steps:</a:t>
            </a:r>
            <a:endParaRPr lang="en-US" sz="2500" dirty="0"/>
          </a:p>
          <a:p>
            <a:r>
              <a:rPr lang="en-US" sz="2500" dirty="0"/>
              <a:t>Maintain two disjoint sets of vertices. One containing vertices that are in the growing spanning tree and other that are not in the growing spanning tree.</a:t>
            </a:r>
          </a:p>
          <a:p>
            <a:r>
              <a:rPr lang="en-US" sz="2500" dirty="0"/>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p>
          <a:p>
            <a:r>
              <a:rPr lang="en-US" sz="2500" dirty="0"/>
              <a:t>Check for cycles. To do that, mark the nodes which have been already selected and insert only those nodes in the Priority Queue that are not marked</a:t>
            </a:r>
            <a:r>
              <a:rPr lang="en-US" sz="2500" dirty="0" smtClean="0"/>
              <a:t>.</a:t>
            </a:r>
            <a:endParaRPr lang="en-US" sz="2500" dirty="0"/>
          </a:p>
        </p:txBody>
      </p:sp>
    </p:spTree>
    <p:extLst>
      <p:ext uri="{BB962C8B-B14F-4D97-AF65-F5344CB8AC3E}">
        <p14:creationId xmlns:p14="http://schemas.microsoft.com/office/powerpoint/2010/main" val="336343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661" y="497221"/>
            <a:ext cx="7429500" cy="601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899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3284" y="597150"/>
            <a:ext cx="10055978" cy="5129882"/>
          </a:xfrm>
        </p:spPr>
        <p:txBody>
          <a:bodyPr>
            <a:noAutofit/>
          </a:bodyPr>
          <a:lstStyle/>
          <a:p>
            <a:pPr marL="0" indent="0">
              <a:buNone/>
            </a:pPr>
            <a:r>
              <a:rPr lang="en-US" sz="2800" dirty="0"/>
              <a:t>In Prim’s Algorithm, we will start with an arbitrary node (it doesn’t matter which one) and mark it. In each iteration we will mark a new vertex that is adjacent to the one that we have already marked. As a greedy algorithm, Prim’s algorithm will select the cheapest edge and mark the vertex. So we will simply choose the edge with weight 1. In the next iteration we have three options, edges with weight 2, 3 and 4. So, we will select the edge with weight 2 and mark the vertex. Now again we have three options, edges with weight 3, 4 and 5. But we can’t choose edge with weight 3 as it is creating a cycle. So we will select the edge with weight 4 and we end up with the minimum spanning tree of total cost 7 ( = 1 + 2 +4).</a:t>
            </a:r>
            <a:endParaRPr lang="en-US" sz="2800" dirty="0"/>
          </a:p>
        </p:txBody>
      </p:sp>
    </p:spTree>
    <p:extLst>
      <p:ext uri="{BB962C8B-B14F-4D97-AF65-F5344CB8AC3E}">
        <p14:creationId xmlns:p14="http://schemas.microsoft.com/office/powerpoint/2010/main" val="41297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Single-Source Shortest Paths – Dijkstra’s Algorithm</a:t>
            </a:r>
          </a:p>
        </p:txBody>
      </p:sp>
      <p:sp>
        <p:nvSpPr>
          <p:cNvPr id="3" name="Content Placeholder 2"/>
          <p:cNvSpPr>
            <a:spLocks noGrp="1"/>
          </p:cNvSpPr>
          <p:nvPr>
            <p:ph idx="1"/>
          </p:nvPr>
        </p:nvSpPr>
        <p:spPr/>
        <p:txBody>
          <a:bodyPr>
            <a:normAutofit/>
          </a:bodyPr>
          <a:lstStyle/>
          <a:p>
            <a:pPr marL="0" indent="0" algn="ctr">
              <a:buNone/>
            </a:pPr>
            <a:r>
              <a:rPr lang="en-US" sz="3200" dirty="0"/>
              <a:t>Given a source vertex s from set of vertices V in a weighted graph where all its edge weights w(u, v) are non-negative</a:t>
            </a:r>
            <a:r>
              <a:rPr lang="en-US" sz="3200" dirty="0" smtClean="0"/>
              <a:t>, we can </a:t>
            </a:r>
            <a:r>
              <a:rPr lang="en-US" sz="3200" dirty="0"/>
              <a:t>find the shortest-path weights d(s, v) from given source s for all vertices v present in the graph.</a:t>
            </a:r>
            <a:endParaRPr lang="en-US" sz="3200" dirty="0"/>
          </a:p>
        </p:txBody>
      </p:sp>
    </p:spTree>
    <p:extLst>
      <p:ext uri="{BB962C8B-B14F-4D97-AF65-F5344CB8AC3E}">
        <p14:creationId xmlns:p14="http://schemas.microsoft.com/office/powerpoint/2010/main" val="3841093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For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8418720"/>
              </p:ext>
            </p:extLst>
          </p:nvPr>
        </p:nvGraphicFramePr>
        <p:xfrm>
          <a:off x="3794125" y="2831624"/>
          <a:ext cx="4600575" cy="2103120"/>
        </p:xfrm>
        <a:graphic>
          <a:graphicData uri="http://schemas.openxmlformats.org/drawingml/2006/table">
            <a:tbl>
              <a:tblPr>
                <a:tableStyleId>{616DA210-FB5B-4158-B5E0-FEB733F419BA}</a:tableStyleId>
              </a:tblPr>
              <a:tblGrid>
                <a:gridCol w="1533525">
                  <a:extLst>
                    <a:ext uri="{9D8B030D-6E8A-4147-A177-3AD203B41FA5}">
                      <a16:colId xmlns:a16="http://schemas.microsoft.com/office/drawing/2014/main" val="3421600229"/>
                    </a:ext>
                  </a:extLst>
                </a:gridCol>
                <a:gridCol w="1533525">
                  <a:extLst>
                    <a:ext uri="{9D8B030D-6E8A-4147-A177-3AD203B41FA5}">
                      <a16:colId xmlns:a16="http://schemas.microsoft.com/office/drawing/2014/main" val="1515153796"/>
                    </a:ext>
                  </a:extLst>
                </a:gridCol>
                <a:gridCol w="1533525">
                  <a:extLst>
                    <a:ext uri="{9D8B030D-6E8A-4147-A177-3AD203B41FA5}">
                      <a16:colId xmlns:a16="http://schemas.microsoft.com/office/drawing/2014/main" val="2565758909"/>
                    </a:ext>
                  </a:extLst>
                </a:gridCol>
              </a:tblGrid>
              <a:tr h="0">
                <a:tc>
                  <a:txBody>
                    <a:bodyPr/>
                    <a:lstStyle/>
                    <a:p>
                      <a:pPr algn="l" fontAlgn="base"/>
                      <a:r>
                        <a:rPr lang="en-US" u="none" strike="noStrike" dirty="0">
                          <a:effectLst/>
                        </a:rPr>
                        <a:t>Vertex</a:t>
                      </a:r>
                    </a:p>
                  </a:txBody>
                  <a:tcPr anchor="ctr"/>
                </a:tc>
                <a:tc>
                  <a:txBody>
                    <a:bodyPr/>
                    <a:lstStyle/>
                    <a:p>
                      <a:pPr algn="l" fontAlgn="base"/>
                      <a:r>
                        <a:rPr lang="en-US" u="none" strike="noStrike">
                          <a:effectLst/>
                        </a:rPr>
                        <a:t>Minimum Cost</a:t>
                      </a:r>
                    </a:p>
                  </a:txBody>
                  <a:tcPr anchor="ctr"/>
                </a:tc>
                <a:tc>
                  <a:txBody>
                    <a:bodyPr/>
                    <a:lstStyle/>
                    <a:p>
                      <a:pPr algn="l" fontAlgn="base"/>
                      <a:r>
                        <a:rPr lang="en-US" u="none" strike="noStrike">
                          <a:effectLst/>
                        </a:rPr>
                        <a:t>Route</a:t>
                      </a:r>
                    </a:p>
                  </a:txBody>
                  <a:tcPr anchor="ctr"/>
                </a:tc>
                <a:extLst>
                  <a:ext uri="{0D108BD9-81ED-4DB2-BD59-A6C34878D82A}">
                    <a16:rowId xmlns:a16="http://schemas.microsoft.com/office/drawing/2014/main" val="2184715935"/>
                  </a:ext>
                </a:extLst>
              </a:tr>
              <a:tr h="0">
                <a:tc>
                  <a:txBody>
                    <a:bodyPr/>
                    <a:lstStyle/>
                    <a:p>
                      <a:pPr algn="l" fontAlgn="base"/>
                      <a:r>
                        <a:rPr lang="en-US" u="none" strike="noStrike">
                          <a:effectLst/>
                        </a:rPr>
                        <a:t>A -&gt; B</a:t>
                      </a:r>
                    </a:p>
                  </a:txBody>
                  <a:tcPr anchor="ctr"/>
                </a:tc>
                <a:tc>
                  <a:txBody>
                    <a:bodyPr/>
                    <a:lstStyle/>
                    <a:p>
                      <a:pPr algn="l" fontAlgn="base"/>
                      <a:r>
                        <a:rPr lang="en-US" u="none" strike="noStrike" dirty="0">
                          <a:effectLst/>
                        </a:rPr>
                        <a:t>4</a:t>
                      </a:r>
                    </a:p>
                  </a:txBody>
                  <a:tcPr anchor="ctr"/>
                </a:tc>
                <a:tc>
                  <a:txBody>
                    <a:bodyPr/>
                    <a:lstStyle/>
                    <a:p>
                      <a:pPr algn="l" fontAlgn="base"/>
                      <a:r>
                        <a:rPr lang="en-US" u="none" strike="noStrike">
                          <a:effectLst/>
                        </a:rPr>
                        <a:t>A -&gt; E -&gt; B</a:t>
                      </a:r>
                    </a:p>
                  </a:txBody>
                  <a:tcPr anchor="ctr"/>
                </a:tc>
                <a:extLst>
                  <a:ext uri="{0D108BD9-81ED-4DB2-BD59-A6C34878D82A}">
                    <a16:rowId xmlns:a16="http://schemas.microsoft.com/office/drawing/2014/main" val="3066810044"/>
                  </a:ext>
                </a:extLst>
              </a:tr>
              <a:tr h="0">
                <a:tc>
                  <a:txBody>
                    <a:bodyPr/>
                    <a:lstStyle/>
                    <a:p>
                      <a:pPr algn="l" fontAlgn="base"/>
                      <a:r>
                        <a:rPr lang="en-US" u="none" strike="noStrike">
                          <a:effectLst/>
                        </a:rPr>
                        <a:t>A -&gt; C</a:t>
                      </a:r>
                    </a:p>
                  </a:txBody>
                  <a:tcPr anchor="ctr"/>
                </a:tc>
                <a:tc>
                  <a:txBody>
                    <a:bodyPr/>
                    <a:lstStyle/>
                    <a:p>
                      <a:pPr algn="l" fontAlgn="base"/>
                      <a:r>
                        <a:rPr lang="en-US" u="none" strike="noStrike">
                          <a:effectLst/>
                        </a:rPr>
                        <a:t>6</a:t>
                      </a:r>
                    </a:p>
                  </a:txBody>
                  <a:tcPr anchor="ctr"/>
                </a:tc>
                <a:tc>
                  <a:txBody>
                    <a:bodyPr/>
                    <a:lstStyle/>
                    <a:p>
                      <a:pPr algn="l" fontAlgn="base"/>
                      <a:r>
                        <a:rPr lang="en-US" u="none" strike="noStrike">
                          <a:effectLst/>
                        </a:rPr>
                        <a:t>A -&gt; E -&gt; B -&gt; C</a:t>
                      </a:r>
                    </a:p>
                  </a:txBody>
                  <a:tcPr anchor="ctr"/>
                </a:tc>
                <a:extLst>
                  <a:ext uri="{0D108BD9-81ED-4DB2-BD59-A6C34878D82A}">
                    <a16:rowId xmlns:a16="http://schemas.microsoft.com/office/drawing/2014/main" val="2720132496"/>
                  </a:ext>
                </a:extLst>
              </a:tr>
              <a:tr h="0">
                <a:tc>
                  <a:txBody>
                    <a:bodyPr/>
                    <a:lstStyle/>
                    <a:p>
                      <a:pPr algn="l" fontAlgn="base"/>
                      <a:r>
                        <a:rPr lang="en-US" u="none" strike="noStrike">
                          <a:effectLst/>
                        </a:rPr>
                        <a:t>A -&gt; D</a:t>
                      </a:r>
                    </a:p>
                  </a:txBody>
                  <a:tcPr anchor="ctr"/>
                </a:tc>
                <a:tc>
                  <a:txBody>
                    <a:bodyPr/>
                    <a:lstStyle/>
                    <a:p>
                      <a:pPr algn="l" fontAlgn="base"/>
                      <a:r>
                        <a:rPr lang="en-US" u="none" strike="noStrike">
                          <a:effectLst/>
                        </a:rPr>
                        <a:t>5</a:t>
                      </a:r>
                    </a:p>
                  </a:txBody>
                  <a:tcPr anchor="ctr"/>
                </a:tc>
                <a:tc>
                  <a:txBody>
                    <a:bodyPr/>
                    <a:lstStyle/>
                    <a:p>
                      <a:pPr algn="l" fontAlgn="base"/>
                      <a:r>
                        <a:rPr lang="en-US" u="none" strike="noStrike">
                          <a:effectLst/>
                        </a:rPr>
                        <a:t>A -&gt; E -&gt; D</a:t>
                      </a:r>
                    </a:p>
                  </a:txBody>
                  <a:tcPr anchor="ctr"/>
                </a:tc>
                <a:extLst>
                  <a:ext uri="{0D108BD9-81ED-4DB2-BD59-A6C34878D82A}">
                    <a16:rowId xmlns:a16="http://schemas.microsoft.com/office/drawing/2014/main" val="2046890389"/>
                  </a:ext>
                </a:extLst>
              </a:tr>
              <a:tr h="0">
                <a:tc>
                  <a:txBody>
                    <a:bodyPr/>
                    <a:lstStyle/>
                    <a:p>
                      <a:pPr algn="l" fontAlgn="base"/>
                      <a:r>
                        <a:rPr lang="en-US" u="none" strike="noStrike">
                          <a:effectLst/>
                        </a:rPr>
                        <a:t>A -&gt; E</a:t>
                      </a:r>
                    </a:p>
                  </a:txBody>
                  <a:tcPr anchor="ctr"/>
                </a:tc>
                <a:tc>
                  <a:txBody>
                    <a:bodyPr/>
                    <a:lstStyle/>
                    <a:p>
                      <a:pPr algn="l" fontAlgn="base"/>
                      <a:r>
                        <a:rPr lang="en-US" u="none" strike="noStrike">
                          <a:effectLst/>
                        </a:rPr>
                        <a:t>3</a:t>
                      </a:r>
                    </a:p>
                  </a:txBody>
                  <a:tcPr anchor="ctr"/>
                </a:tc>
                <a:tc>
                  <a:txBody>
                    <a:bodyPr/>
                    <a:lstStyle/>
                    <a:p>
                      <a:pPr algn="l" fontAlgn="base"/>
                      <a:r>
                        <a:rPr lang="en-US" u="none" strike="noStrike" dirty="0">
                          <a:effectLst/>
                        </a:rPr>
                        <a:t>A -&gt; E</a:t>
                      </a:r>
                    </a:p>
                  </a:txBody>
                  <a:tcPr anchor="ctr"/>
                </a:tc>
                <a:extLst>
                  <a:ext uri="{0D108BD9-81ED-4DB2-BD59-A6C34878D82A}">
                    <a16:rowId xmlns:a16="http://schemas.microsoft.com/office/drawing/2014/main" val="4283874561"/>
                  </a:ext>
                </a:extLst>
              </a:tr>
            </a:tbl>
          </a:graphicData>
        </a:graphic>
      </p:graphicFrame>
    </p:spTree>
    <p:extLst>
      <p:ext uri="{BB962C8B-B14F-4D97-AF65-F5344CB8AC3E}">
        <p14:creationId xmlns:p14="http://schemas.microsoft.com/office/powerpoint/2010/main" val="2240071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ijkstras-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477" y="1582393"/>
            <a:ext cx="5219700" cy="368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5370" y="1367171"/>
            <a:ext cx="9905999" cy="3541714"/>
          </a:xfrm>
        </p:spPr>
        <p:txBody>
          <a:bodyPr>
            <a:noAutofit/>
          </a:bodyPr>
          <a:lstStyle/>
          <a:p>
            <a:pPr marL="0" indent="0" algn="ctr">
              <a:buNone/>
            </a:pPr>
            <a:r>
              <a:rPr lang="en-US" sz="3200" dirty="0"/>
              <a:t>Dijkstra’s Algorithm is an algorithm for finding the shortest paths between nodes in a graph. For a given source node in the graph, the algorithm finds the shortest path between that node and every other node. It can also be used for finding the shortest paths from a single node to a single destination node by stopping the algorithm once the shortest path to the destination node has been determined.</a:t>
            </a:r>
          </a:p>
        </p:txBody>
      </p:sp>
    </p:spTree>
    <p:extLst>
      <p:ext uri="{BB962C8B-B14F-4D97-AF65-F5344CB8AC3E}">
        <p14:creationId xmlns:p14="http://schemas.microsoft.com/office/powerpoint/2010/main" val="2263744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All-Pairs Shortest Paths</a:t>
            </a:r>
          </a:p>
        </p:txBody>
      </p:sp>
      <p:sp>
        <p:nvSpPr>
          <p:cNvPr id="3" name="Content Placeholder 2"/>
          <p:cNvSpPr>
            <a:spLocks noGrp="1"/>
          </p:cNvSpPr>
          <p:nvPr>
            <p:ph idx="1"/>
          </p:nvPr>
        </p:nvSpPr>
        <p:spPr/>
        <p:txBody>
          <a:bodyPr>
            <a:normAutofit/>
          </a:bodyPr>
          <a:lstStyle/>
          <a:p>
            <a:pPr marL="0" indent="0" algn="ctr">
              <a:buNone/>
            </a:pPr>
            <a:r>
              <a:rPr lang="en-US" sz="2800" dirty="0"/>
              <a:t>The all pair shortest path algorithm is also known as Floyd-</a:t>
            </a:r>
            <a:r>
              <a:rPr lang="en-US" sz="2800" dirty="0" err="1"/>
              <a:t>Warshall</a:t>
            </a:r>
            <a:r>
              <a:rPr lang="en-US" sz="2800" dirty="0"/>
              <a:t> algorithm is used to find all pair shortest path problem from a given weighted graph. As a result of this algorithm, it will generate a matrix, which will represent the minimum distance from any node to all other nodes in the graph.</a:t>
            </a:r>
          </a:p>
        </p:txBody>
      </p:sp>
    </p:spTree>
    <p:extLst>
      <p:ext uri="{BB962C8B-B14F-4D97-AF65-F5344CB8AC3E}">
        <p14:creationId xmlns:p14="http://schemas.microsoft.com/office/powerpoint/2010/main" val="418687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7455" y="1607803"/>
            <a:ext cx="9905999" cy="3541714"/>
          </a:xfrm>
        </p:spPr>
        <p:txBody>
          <a:bodyPr>
            <a:normAutofit/>
          </a:bodyPr>
          <a:lstStyle/>
          <a:p>
            <a:pPr marL="0" indent="0" algn="ctr">
              <a:buNone/>
            </a:pPr>
            <a:r>
              <a:rPr lang="en-US" sz="2800" dirty="0"/>
              <a:t>At first the output matrix is same as given cost matrix of the graph. After that the output matrix will be updated with all vertices k as the intermediate vertex.</a:t>
            </a:r>
          </a:p>
          <a:p>
            <a:pPr marL="0" indent="0" algn="ctr">
              <a:buNone/>
            </a:pPr>
            <a:endParaRPr lang="en-US" sz="2800" dirty="0"/>
          </a:p>
          <a:p>
            <a:pPr marL="0" indent="0" algn="ctr">
              <a:buNone/>
            </a:pPr>
            <a:r>
              <a:rPr lang="en-US" sz="2800" dirty="0"/>
              <a:t>The time complexity of this algorithm is O(V3), here V is the number of vertices in the graph.</a:t>
            </a:r>
          </a:p>
        </p:txBody>
      </p:sp>
    </p:spTree>
    <p:extLst>
      <p:ext uri="{BB962C8B-B14F-4D97-AF65-F5344CB8AC3E}">
        <p14:creationId xmlns:p14="http://schemas.microsoft.com/office/powerpoint/2010/main" val="741676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Input − The cost matrix of the </a:t>
            </a:r>
            <a:r>
              <a:rPr lang="en-US" dirty="0" smtClean="0"/>
              <a:t>graph</a:t>
            </a:r>
            <a:endParaRPr lang="en-US" dirty="0"/>
          </a:p>
        </p:txBody>
      </p:sp>
      <p:sp>
        <p:nvSpPr>
          <p:cNvPr id="3" name="Content Placeholder 2"/>
          <p:cNvSpPr>
            <a:spLocks noGrp="1"/>
          </p:cNvSpPr>
          <p:nvPr>
            <p:ph idx="1"/>
          </p:nvPr>
        </p:nvSpPr>
        <p:spPr>
          <a:xfrm>
            <a:off x="4916528" y="2265529"/>
            <a:ext cx="2355767" cy="3541714"/>
          </a:xfrm>
        </p:spPr>
        <p:txBody>
          <a:bodyPr>
            <a:normAutofit fontScale="92500" lnSpcReduction="10000"/>
          </a:bodyPr>
          <a:lstStyle/>
          <a:p>
            <a:pPr marL="0" indent="0">
              <a:buNone/>
            </a:pPr>
            <a:r>
              <a:rPr lang="en-US" dirty="0">
                <a:latin typeface="Bookman Old Style" panose="02050604050505020204" pitchFamily="18" charset="0"/>
              </a:rPr>
              <a:t>0 3 6 ∞ ∞ ∞ ∞</a:t>
            </a:r>
          </a:p>
          <a:p>
            <a:pPr marL="0" indent="0">
              <a:buNone/>
            </a:pPr>
            <a:r>
              <a:rPr lang="en-US" dirty="0">
                <a:latin typeface="Bookman Old Style" panose="02050604050505020204" pitchFamily="18" charset="0"/>
              </a:rPr>
              <a:t>3 0 2 1 ∞ ∞ ∞</a:t>
            </a:r>
          </a:p>
          <a:p>
            <a:pPr marL="0" indent="0">
              <a:buNone/>
            </a:pPr>
            <a:r>
              <a:rPr lang="en-US" dirty="0">
                <a:latin typeface="Bookman Old Style" panose="02050604050505020204" pitchFamily="18" charset="0"/>
              </a:rPr>
              <a:t>6 2 0 1 4 2 ∞</a:t>
            </a:r>
          </a:p>
          <a:p>
            <a:pPr marL="0" indent="0">
              <a:buNone/>
            </a:pPr>
            <a:r>
              <a:rPr lang="en-US" dirty="0">
                <a:latin typeface="Bookman Old Style" panose="02050604050505020204" pitchFamily="18" charset="0"/>
              </a:rPr>
              <a:t>∞ 1 1 0 2 ∞ 4</a:t>
            </a:r>
          </a:p>
          <a:p>
            <a:pPr marL="0" indent="0">
              <a:buNone/>
            </a:pPr>
            <a:r>
              <a:rPr lang="en-US" dirty="0">
                <a:latin typeface="Bookman Old Style" panose="02050604050505020204" pitchFamily="18" charset="0"/>
              </a:rPr>
              <a:t>∞ ∞ 4 2 0 2 1</a:t>
            </a:r>
          </a:p>
          <a:p>
            <a:pPr marL="0" indent="0">
              <a:buNone/>
            </a:pPr>
            <a:r>
              <a:rPr lang="en-US" dirty="0">
                <a:latin typeface="Bookman Old Style" panose="02050604050505020204" pitchFamily="18" charset="0"/>
              </a:rPr>
              <a:t>∞ ∞ 2 ∞ 2 0 1</a:t>
            </a:r>
          </a:p>
          <a:p>
            <a:pPr marL="0" indent="0">
              <a:buNone/>
            </a:pPr>
            <a:r>
              <a:rPr lang="en-US" dirty="0">
                <a:latin typeface="Bookman Old Style" panose="02050604050505020204" pitchFamily="18" charset="0"/>
              </a:rPr>
              <a:t>∞ ∞ ∞ 4 1 1 0</a:t>
            </a:r>
          </a:p>
        </p:txBody>
      </p:sp>
    </p:spTree>
    <p:extLst>
      <p:ext uri="{BB962C8B-B14F-4D97-AF65-F5344CB8AC3E}">
        <p14:creationId xmlns:p14="http://schemas.microsoft.com/office/powerpoint/2010/main" val="4029961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141413" y="2746792"/>
            <a:ext cx="9905999" cy="3541714"/>
          </a:xfrm>
        </p:spPr>
        <p:txBody>
          <a:bodyPr>
            <a:normAutofit/>
          </a:bodyPr>
          <a:lstStyle/>
          <a:p>
            <a:pPr marL="0" indent="0" algn="ctr">
              <a:buNone/>
            </a:pPr>
            <a:r>
              <a:rPr lang="en-US" sz="3600" i="1" dirty="0"/>
              <a:t>A Graph consists of a finite set of vertices(or nodes) and set of Edges which connect a pair of nodes.</a:t>
            </a:r>
            <a:endParaRPr lang="en-US" sz="3600" dirty="0"/>
          </a:p>
        </p:txBody>
      </p:sp>
    </p:spTree>
    <p:extLst>
      <p:ext uri="{BB962C8B-B14F-4D97-AF65-F5344CB8AC3E}">
        <p14:creationId xmlns:p14="http://schemas.microsoft.com/office/powerpoint/2010/main" val="2353837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Output − Matrix of all pair shortest path</a:t>
            </a:r>
          </a:p>
        </p:txBody>
      </p:sp>
      <p:sp>
        <p:nvSpPr>
          <p:cNvPr id="3" name="Content Placeholder 2"/>
          <p:cNvSpPr>
            <a:spLocks noGrp="1"/>
          </p:cNvSpPr>
          <p:nvPr>
            <p:ph idx="1"/>
          </p:nvPr>
        </p:nvSpPr>
        <p:spPr>
          <a:xfrm>
            <a:off x="5060907" y="2249487"/>
            <a:ext cx="2067009" cy="3541714"/>
          </a:xfrm>
        </p:spPr>
        <p:txBody>
          <a:bodyPr>
            <a:normAutofit fontScale="92500" lnSpcReduction="10000"/>
          </a:bodyPr>
          <a:lstStyle/>
          <a:p>
            <a:pPr marL="0" indent="0">
              <a:buNone/>
            </a:pPr>
            <a:r>
              <a:rPr lang="en-US" dirty="0">
                <a:latin typeface="Bookman Old Style" panose="02050604050505020204" pitchFamily="18" charset="0"/>
              </a:rPr>
              <a:t>0 3 4 5 6 7 7</a:t>
            </a:r>
          </a:p>
          <a:p>
            <a:pPr marL="0" indent="0">
              <a:buNone/>
            </a:pPr>
            <a:r>
              <a:rPr lang="en-US" dirty="0">
                <a:latin typeface="Bookman Old Style" panose="02050604050505020204" pitchFamily="18" charset="0"/>
              </a:rPr>
              <a:t>3 0 2 1 3 4 4</a:t>
            </a:r>
          </a:p>
          <a:p>
            <a:pPr marL="0" indent="0">
              <a:buNone/>
            </a:pPr>
            <a:r>
              <a:rPr lang="en-US" dirty="0">
                <a:latin typeface="Bookman Old Style" panose="02050604050505020204" pitchFamily="18" charset="0"/>
              </a:rPr>
              <a:t>4 2 0 1 3 2 3</a:t>
            </a:r>
          </a:p>
          <a:p>
            <a:pPr marL="0" indent="0">
              <a:buNone/>
            </a:pPr>
            <a:r>
              <a:rPr lang="en-US" dirty="0">
                <a:latin typeface="Bookman Old Style" panose="02050604050505020204" pitchFamily="18" charset="0"/>
              </a:rPr>
              <a:t>5 1 1 0 2 3 3</a:t>
            </a:r>
          </a:p>
          <a:p>
            <a:pPr marL="0" indent="0">
              <a:buNone/>
            </a:pPr>
            <a:r>
              <a:rPr lang="en-US" dirty="0">
                <a:latin typeface="Bookman Old Style" panose="02050604050505020204" pitchFamily="18" charset="0"/>
              </a:rPr>
              <a:t>6 3 3 2 0 2 1</a:t>
            </a:r>
          </a:p>
          <a:p>
            <a:pPr marL="0" indent="0">
              <a:buNone/>
            </a:pPr>
            <a:r>
              <a:rPr lang="en-US" dirty="0">
                <a:latin typeface="Bookman Old Style" panose="02050604050505020204" pitchFamily="18" charset="0"/>
              </a:rPr>
              <a:t>7 4 2 3 2 0 1</a:t>
            </a:r>
          </a:p>
          <a:p>
            <a:pPr marL="0" indent="0">
              <a:buNone/>
            </a:pPr>
            <a:r>
              <a:rPr lang="en-US" dirty="0">
                <a:latin typeface="Bookman Old Style" panose="02050604050505020204" pitchFamily="18" charset="0"/>
              </a:rPr>
              <a:t>7 4 3 3 1 1 0</a:t>
            </a:r>
          </a:p>
        </p:txBody>
      </p:sp>
    </p:spTree>
    <p:extLst>
      <p:ext uri="{BB962C8B-B14F-4D97-AF65-F5344CB8AC3E}">
        <p14:creationId xmlns:p14="http://schemas.microsoft.com/office/powerpoint/2010/main" val="307229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 Floyd </a:t>
            </a:r>
            <a:r>
              <a:rPr lang="en-US" dirty="0" err="1" smtClean="0"/>
              <a:t>Warshal</a:t>
            </a:r>
            <a:endParaRPr lang="en-US" dirty="0"/>
          </a:p>
        </p:txBody>
      </p:sp>
      <p:sp>
        <p:nvSpPr>
          <p:cNvPr id="3" name="Content Placeholder 2"/>
          <p:cNvSpPr>
            <a:spLocks noGrp="1"/>
          </p:cNvSpPr>
          <p:nvPr>
            <p:ph idx="1"/>
          </p:nvPr>
        </p:nvSpPr>
        <p:spPr>
          <a:xfrm>
            <a:off x="1141412" y="2249486"/>
            <a:ext cx="9905999" cy="4424029"/>
          </a:xfrm>
        </p:spPr>
        <p:txBody>
          <a:bodyPr>
            <a:normAutofit fontScale="70000" lnSpcReduction="20000"/>
          </a:bodyPr>
          <a:lstStyle/>
          <a:p>
            <a:pPr marL="0" indent="0">
              <a:buNone/>
            </a:pPr>
            <a:r>
              <a:rPr lang="en-US" dirty="0"/>
              <a:t>Begin</a:t>
            </a:r>
          </a:p>
          <a:p>
            <a:pPr marL="0" indent="0">
              <a:buNone/>
            </a:pPr>
            <a:r>
              <a:rPr lang="en-US" dirty="0"/>
              <a:t>   for k := 0 to n, do</a:t>
            </a:r>
          </a:p>
          <a:p>
            <a:pPr marL="0" indent="0">
              <a:buNone/>
            </a:pPr>
            <a:r>
              <a:rPr lang="en-US" dirty="0"/>
              <a:t>      for </a:t>
            </a:r>
            <a:r>
              <a:rPr lang="en-US" dirty="0" err="1"/>
              <a:t>i</a:t>
            </a:r>
            <a:r>
              <a:rPr lang="en-US" dirty="0"/>
              <a:t> := 0 to n, do</a:t>
            </a:r>
          </a:p>
          <a:p>
            <a:pPr marL="0" indent="0">
              <a:buNone/>
            </a:pPr>
            <a:r>
              <a:rPr lang="en-US" dirty="0"/>
              <a:t>         for j := 0 to n, do</a:t>
            </a:r>
          </a:p>
          <a:p>
            <a:pPr marL="0" indent="0">
              <a:buNone/>
            </a:pPr>
            <a:r>
              <a:rPr lang="en-US" dirty="0"/>
              <a:t>            if cost[</a:t>
            </a:r>
            <a:r>
              <a:rPr lang="en-US" dirty="0" err="1"/>
              <a:t>i,k</a:t>
            </a:r>
            <a:r>
              <a:rPr lang="en-US" dirty="0"/>
              <a:t>] + cost[</a:t>
            </a:r>
            <a:r>
              <a:rPr lang="en-US" dirty="0" err="1"/>
              <a:t>k,j</a:t>
            </a:r>
            <a:r>
              <a:rPr lang="en-US" dirty="0"/>
              <a:t>] &lt; cost[</a:t>
            </a:r>
            <a:r>
              <a:rPr lang="en-US" dirty="0" err="1"/>
              <a:t>i,j</a:t>
            </a:r>
            <a:r>
              <a:rPr lang="en-US" dirty="0"/>
              <a:t>], then</a:t>
            </a:r>
          </a:p>
          <a:p>
            <a:pPr marL="0" indent="0">
              <a:buNone/>
            </a:pPr>
            <a:r>
              <a:rPr lang="en-US" dirty="0"/>
              <a:t>               cost[</a:t>
            </a:r>
            <a:r>
              <a:rPr lang="en-US" dirty="0" err="1"/>
              <a:t>i,j</a:t>
            </a:r>
            <a:r>
              <a:rPr lang="en-US" dirty="0"/>
              <a:t>] := cost[</a:t>
            </a:r>
            <a:r>
              <a:rPr lang="en-US" dirty="0" err="1"/>
              <a:t>i,k</a:t>
            </a:r>
            <a:r>
              <a:rPr lang="en-US" dirty="0"/>
              <a:t>] + cost[</a:t>
            </a:r>
            <a:r>
              <a:rPr lang="en-US" dirty="0" err="1"/>
              <a:t>k,j</a:t>
            </a:r>
            <a:r>
              <a:rPr lang="en-US" dirty="0"/>
              <a:t>]</a:t>
            </a:r>
          </a:p>
          <a:p>
            <a:pPr marL="0" indent="0">
              <a:buNone/>
            </a:pPr>
            <a:r>
              <a:rPr lang="en-US" dirty="0"/>
              <a:t>            done</a:t>
            </a:r>
          </a:p>
          <a:p>
            <a:pPr marL="0" indent="0">
              <a:buNone/>
            </a:pPr>
            <a:r>
              <a:rPr lang="en-US" dirty="0"/>
              <a:t>         done</a:t>
            </a:r>
          </a:p>
          <a:p>
            <a:pPr marL="0" indent="0">
              <a:buNone/>
            </a:pPr>
            <a:r>
              <a:rPr lang="en-US" dirty="0"/>
              <a:t>      done</a:t>
            </a:r>
          </a:p>
          <a:p>
            <a:pPr marL="0" indent="0">
              <a:buNone/>
            </a:pPr>
            <a:r>
              <a:rPr lang="en-US" dirty="0"/>
              <a:t>      display the current cost matrix</a:t>
            </a:r>
          </a:p>
          <a:p>
            <a:pPr marL="0" indent="0">
              <a:buNone/>
            </a:pPr>
            <a:r>
              <a:rPr lang="en-US" dirty="0"/>
              <a:t>End</a:t>
            </a:r>
          </a:p>
        </p:txBody>
      </p:sp>
    </p:spTree>
    <p:extLst>
      <p:ext uri="{BB962C8B-B14F-4D97-AF65-F5344CB8AC3E}">
        <p14:creationId xmlns:p14="http://schemas.microsoft.com/office/powerpoint/2010/main" val="348166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1026" name="Picture 2" descr="https://media.geeksforgeeks.org/wp-content/cdn-uploads/undirectedgrap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0948" y="2097088"/>
            <a:ext cx="7886928" cy="3405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52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and its </a:t>
            </a:r>
            <a:r>
              <a:rPr lang="en-US" dirty="0" smtClean="0"/>
              <a:t>representations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a:t>Graph is a data structure that consists of following two components:</a:t>
            </a:r>
            <a:r>
              <a:rPr lang="en-US" sz="3200" dirty="0"/>
              <a:t/>
            </a:r>
            <a:br>
              <a:rPr lang="en-US" sz="3200" dirty="0"/>
            </a:br>
            <a:r>
              <a:rPr lang="en-US" sz="3200" b="1" dirty="0"/>
              <a:t>1.</a:t>
            </a:r>
            <a:r>
              <a:rPr lang="en-US" sz="3200" dirty="0"/>
              <a:t> A finite set of vertices also called as nodes.</a:t>
            </a:r>
            <a:r>
              <a:rPr lang="en-US" sz="3200" dirty="0"/>
              <a:t/>
            </a:r>
            <a:br>
              <a:rPr lang="en-US" sz="3200" dirty="0"/>
            </a:br>
            <a:r>
              <a:rPr lang="en-US" sz="3200" b="1" dirty="0"/>
              <a:t>2.</a:t>
            </a:r>
            <a:r>
              <a:rPr lang="en-US" sz="3200" dirty="0"/>
              <a:t> A finite set of ordered pair of the form (u, v) called as edge.</a:t>
            </a:r>
            <a:endParaRPr lang="en-US" sz="3200" dirty="0"/>
          </a:p>
        </p:txBody>
      </p:sp>
    </p:spTree>
    <p:extLst>
      <p:ext uri="{BB962C8B-B14F-4D97-AF65-F5344CB8AC3E}">
        <p14:creationId xmlns:p14="http://schemas.microsoft.com/office/powerpoint/2010/main" val="383105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and its representations</a:t>
            </a:r>
          </a:p>
        </p:txBody>
      </p:sp>
      <p:sp>
        <p:nvSpPr>
          <p:cNvPr id="3" name="Content Placeholder 2"/>
          <p:cNvSpPr>
            <a:spLocks noGrp="1"/>
          </p:cNvSpPr>
          <p:nvPr>
            <p:ph idx="1"/>
          </p:nvPr>
        </p:nvSpPr>
        <p:spPr/>
        <p:txBody>
          <a:bodyPr>
            <a:normAutofit/>
          </a:bodyPr>
          <a:lstStyle/>
          <a:p>
            <a:pPr marL="0" indent="0" algn="ctr">
              <a:buNone/>
            </a:pPr>
            <a:r>
              <a:rPr lang="en-US" sz="3200" dirty="0"/>
              <a:t>The pair is ordered because (u, v) is not same as (v, u) in case of a directed graph(di-graph). The pair of the form (u, v) indicates that there is an edge from vertex u to vertex v. The edges may contain weight/value/cost.</a:t>
            </a:r>
            <a:endParaRPr lang="en-US" sz="3200" dirty="0"/>
          </a:p>
        </p:txBody>
      </p:sp>
    </p:spTree>
    <p:extLst>
      <p:ext uri="{BB962C8B-B14F-4D97-AF65-F5344CB8AC3E}">
        <p14:creationId xmlns:p14="http://schemas.microsoft.com/office/powerpoint/2010/main" val="132118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or </a:t>
            </a:r>
            <a:r>
              <a:rPr lang="en-US" dirty="0" smtClean="0"/>
              <a:t>BFS</a:t>
            </a:r>
            <a:endParaRPr lang="en-US" dirty="0"/>
          </a:p>
        </p:txBody>
      </p:sp>
      <p:sp>
        <p:nvSpPr>
          <p:cNvPr id="3" name="Content Placeholder 2"/>
          <p:cNvSpPr>
            <a:spLocks noGrp="1"/>
          </p:cNvSpPr>
          <p:nvPr>
            <p:ph idx="1"/>
          </p:nvPr>
        </p:nvSpPr>
        <p:spPr/>
        <p:txBody>
          <a:bodyPr>
            <a:normAutofit/>
          </a:bodyPr>
          <a:lstStyle/>
          <a:p>
            <a:pPr marL="0" indent="0" algn="ctr">
              <a:buNone/>
            </a:pPr>
            <a:r>
              <a:rPr lang="en-US" sz="2800" dirty="0"/>
              <a:t>Breadth First Traversal (or Search) for a graph is similar to Breadth First Traversal of a tree. The only catch here is, unlike trees, graphs may contain cycles, so we may come to the same node again. To avoid processing a node more than once, we use a boolean visited array. For simplicity, it is assumed that all vertices are reachable from the starting vertex.</a:t>
            </a:r>
          </a:p>
        </p:txBody>
      </p:sp>
    </p:spTree>
    <p:extLst>
      <p:ext uri="{BB962C8B-B14F-4D97-AF65-F5344CB8AC3E}">
        <p14:creationId xmlns:p14="http://schemas.microsoft.com/office/powerpoint/2010/main" val="301620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7454" y="885908"/>
            <a:ext cx="9905999" cy="3541714"/>
          </a:xfrm>
        </p:spPr>
        <p:txBody>
          <a:bodyPr>
            <a:normAutofit/>
          </a:bodyPr>
          <a:lstStyle/>
          <a:p>
            <a:pPr marL="0" indent="0">
              <a:buNone/>
            </a:pPr>
            <a:r>
              <a:rPr lang="en-US" sz="2800" dirty="0"/>
              <a:t>For example, in the following graph, we start traversal from vertex 2. When we come to vertex 0, we look for all adjacent vertices of it. 2 is also an adjacent vertex of 0. If we don’t mark visited vertices, then 2 will be processed again and it will become a non-terminating process. A Breadth First Traversal of the following graph is 2, 0, 3, 1.</a:t>
            </a:r>
          </a:p>
        </p:txBody>
      </p:sp>
      <p:pic>
        <p:nvPicPr>
          <p:cNvPr id="2050" name="Picture 2" descr="https://media.geeksforgeeks.org/wp-content/uploads/bfs-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93" y="3521327"/>
            <a:ext cx="4448320" cy="257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8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 or </a:t>
            </a:r>
            <a:r>
              <a:rPr lang="en-US" dirty="0" smtClean="0"/>
              <a:t>DFS</a:t>
            </a:r>
            <a:endParaRPr lang="en-US" dirty="0"/>
          </a:p>
        </p:txBody>
      </p:sp>
      <p:sp>
        <p:nvSpPr>
          <p:cNvPr id="3" name="Content Placeholder 2"/>
          <p:cNvSpPr>
            <a:spLocks noGrp="1"/>
          </p:cNvSpPr>
          <p:nvPr>
            <p:ph idx="1"/>
          </p:nvPr>
        </p:nvSpPr>
        <p:spPr/>
        <p:txBody>
          <a:bodyPr>
            <a:normAutofit/>
          </a:bodyPr>
          <a:lstStyle/>
          <a:p>
            <a:pPr marL="0" indent="0" algn="ctr">
              <a:buNone/>
            </a:pPr>
            <a:r>
              <a:rPr lang="en-US" sz="3200" dirty="0"/>
              <a:t>Depth First Traversal (or Search) for a graph is similar to Depth First Traversal of a tree. The only catch here is, unlike trees, graphs may contain cycles, so we may come to the same node again. To avoid processing a node more than once, we use a boolean visited array.</a:t>
            </a:r>
          </a:p>
        </p:txBody>
      </p:sp>
    </p:spTree>
    <p:extLst>
      <p:ext uri="{BB962C8B-B14F-4D97-AF65-F5344CB8AC3E}">
        <p14:creationId xmlns:p14="http://schemas.microsoft.com/office/powerpoint/2010/main" val="1898293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262</TotalTime>
  <Words>1590</Words>
  <Application>Microsoft Office PowerPoint</Application>
  <PresentationFormat>Widescreen</PresentationFormat>
  <Paragraphs>92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Bookman Old Style</vt:lpstr>
      <vt:lpstr>Trebuchet MS</vt:lpstr>
      <vt:lpstr>Tw Cen MT</vt:lpstr>
      <vt:lpstr>Circuit</vt:lpstr>
      <vt:lpstr>Graphs</vt:lpstr>
      <vt:lpstr>Introduction</vt:lpstr>
      <vt:lpstr>introduction</vt:lpstr>
      <vt:lpstr>Introduction</vt:lpstr>
      <vt:lpstr>Graph and its representations</vt:lpstr>
      <vt:lpstr>Graph and its representations</vt:lpstr>
      <vt:lpstr>Breadth First Search or BFS</vt:lpstr>
      <vt:lpstr>PowerPoint Presentation</vt:lpstr>
      <vt:lpstr>Depth First Search or DFS</vt:lpstr>
      <vt:lpstr>PowerPoint Presentation</vt:lpstr>
      <vt:lpstr>MINIMUM SPANNING TREES</vt:lpstr>
      <vt:lpstr>PowerPoint Presentation</vt:lpstr>
      <vt:lpstr>PowerPoint Presentation</vt:lpstr>
      <vt:lpstr>PowerPoint Presentation</vt:lpstr>
      <vt:lpstr>Kruskal’s Algorithm </vt:lpstr>
      <vt:lpstr>Kruskal’s Algorithm </vt:lpstr>
      <vt:lpstr>PowerPoint Presentation</vt:lpstr>
      <vt:lpstr>PowerPoint Presentation</vt:lpstr>
      <vt:lpstr>Prim’s Algorithm</vt:lpstr>
      <vt:lpstr>Prim’s Algorithm</vt:lpstr>
      <vt:lpstr>PowerPoint Presentation</vt:lpstr>
      <vt:lpstr>PowerPoint Presentation</vt:lpstr>
      <vt:lpstr>Single-Source Shortest Paths – Dijkstra’s Algorithm</vt:lpstr>
      <vt:lpstr>For example,</vt:lpstr>
      <vt:lpstr>PowerPoint Presentation</vt:lpstr>
      <vt:lpstr>PowerPoint Presentation</vt:lpstr>
      <vt:lpstr>All-Pairs Shortest Paths</vt:lpstr>
      <vt:lpstr>PowerPoint Presentation</vt:lpstr>
      <vt:lpstr>Input − The cost matrix of the graph</vt:lpstr>
      <vt:lpstr>Output − Matrix of all pair shortest path</vt:lpstr>
      <vt:lpstr>Algorithm – Floyd Warshal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Beeta Samad</dc:creator>
  <cp:lastModifiedBy>Beeta Samad</cp:lastModifiedBy>
  <cp:revision>6</cp:revision>
  <dcterms:created xsi:type="dcterms:W3CDTF">2020-04-24T11:38:09Z</dcterms:created>
  <dcterms:modified xsi:type="dcterms:W3CDTF">2020-04-24T16:00:27Z</dcterms:modified>
</cp:coreProperties>
</file>