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BB49-0B2F-4F84-88E2-788DF23343E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8F82C-26C5-40E1-AE69-80551F11E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02E545-A46C-4F89-AD2C-FE9231A9112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C9F03C-71DA-4977-B262-A2F8D94DEB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381000"/>
            <a:ext cx="8991600" cy="6781800"/>
          </a:xfrm>
        </p:spPr>
        <p:txBody>
          <a:bodyPr/>
          <a:lstStyle/>
          <a:p>
            <a:r>
              <a:rPr lang="en-US" sz="4400" dirty="0" smtClean="0"/>
              <a:t>	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500" b="1" dirty="0" smtClean="0">
                <a:solidFill>
                  <a:srgbClr val="FF0000"/>
                </a:solidFill>
              </a:rPr>
              <a:t>DESIGN  and  ANALYSIS </a:t>
            </a:r>
            <a:br>
              <a:rPr lang="en-US" sz="4500" b="1" dirty="0" smtClean="0">
                <a:solidFill>
                  <a:srgbClr val="FF0000"/>
                </a:solidFill>
              </a:rPr>
            </a:br>
            <a:r>
              <a:rPr lang="en-US" sz="4500" b="1" dirty="0" smtClean="0">
                <a:solidFill>
                  <a:srgbClr val="FF0000"/>
                </a:solidFill>
              </a:rPr>
              <a:t>of  ALGORITHMS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solidFill>
                  <a:srgbClr val="0070C0"/>
                </a:solidFill>
                <a:latin typeface="Algerian" pitchFamily="82" charset="0"/>
              </a:rPr>
              <a:t>HIMANSHU  SRIVASTAVA</a:t>
            </a:r>
            <a:br>
              <a:rPr lang="en-US" sz="40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>CSE  2</a:t>
            </a:r>
            <a:r>
              <a:rPr lang="en-US" sz="4400" baseline="30000" dirty="0" smtClean="0">
                <a:solidFill>
                  <a:srgbClr val="0070C0"/>
                </a:solidFill>
                <a:latin typeface="Algerian" pitchFamily="82" charset="0"/>
              </a:rPr>
              <a:t>nd</a:t>
            </a: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>  Year</a:t>
            </a:r>
            <a:b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70C0"/>
                </a:solidFill>
                <a:latin typeface="Algerian" pitchFamily="82" charset="0"/>
              </a:rPr>
              <a:t>Roll  no.  :   181220031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43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44500" y="949325"/>
            <a:ext cx="8004175" cy="69249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5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45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o.</a:t>
            </a:r>
            <a:r>
              <a:rPr sz="4500" b="1" spc="-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spc="-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4500" b="1" spc="-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spc="-5" dirty="0" smtClean="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500" b="1" spc="-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4500" b="1" spc="-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spc="-5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5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rec</a:t>
            </a:r>
            <a:r>
              <a:rPr sz="45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5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4500" b="1" spc="-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endParaRPr sz="45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1323975"/>
            <a:ext cx="8035925" cy="34932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indent="-2730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2000" dirty="0" smtClean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  <a:p>
            <a:pPr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2400" dirty="0" smtClean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possible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pairs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</a:p>
          <a:p>
            <a:r>
              <a:rPr lang="en-US" sz="2400" dirty="0" smtClean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	n</a:t>
            </a:r>
            <a:r>
              <a:rPr lang="en-US" sz="2400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*(n-1</a:t>
            </a:r>
            <a:r>
              <a:rPr lang="en-US" sz="2400" dirty="0" smtClean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).</a:t>
            </a:r>
          </a:p>
          <a:p>
            <a:endParaRPr lang="en-US" sz="24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Since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(u</a:t>
            </a:r>
            <a:r>
              <a:rPr lang="en-US" sz="24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 v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not the same</a:t>
            </a:r>
            <a:r>
              <a:rPr lang="en-US" sz="2400" b="1" dirty="0">
                <a:solidFill>
                  <a:srgbClr val="FF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(v</a:t>
            </a:r>
            <a:r>
              <a:rPr lang="en-US" sz="24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 u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directed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n*(n-1)</a:t>
            </a:r>
            <a:endParaRPr lang="en-US" sz="24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Thus,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</a:p>
          <a:p>
            <a:pPr>
              <a:spcBef>
                <a:spcPts val="60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directed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3200"/>
                </a:solidFill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sz="2400" b="1" dirty="0" smtClean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*(n-1</a:t>
            </a:r>
            <a:r>
              <a:rPr lang="en-US" sz="2400" b="1" dirty="0" smtClean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).</a:t>
            </a:r>
            <a:endParaRPr lang="en-US" sz="24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</p:txBody>
      </p:sp>
      <p:sp>
        <p:nvSpPr>
          <p:cNvPr id="15369" name="object 9"/>
          <p:cNvSpPr>
            <a:spLocks noChangeArrowheads="1"/>
          </p:cNvSpPr>
          <p:nvPr/>
        </p:nvSpPr>
        <p:spPr bwMode="auto">
          <a:xfrm>
            <a:off x="5105400" y="3657600"/>
            <a:ext cx="4038600" cy="3200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04837" y="948899"/>
            <a:ext cx="7861300" cy="29032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indent="-273050"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AD0D9"/>
              </a:buClr>
              <a:buSzPct val="94000"/>
              <a:buFont typeface="Arial" charset="0"/>
              <a:buChar char="•"/>
            </a:pPr>
            <a:r>
              <a:rPr lang="en-US" sz="2400" dirty="0">
                <a:solidFill>
                  <a:srgbClr val="D60092"/>
                </a:solidFill>
                <a:latin typeface="Times New Roman" pitchFamily="18" charset="0"/>
                <a:cs typeface="Times New Roman" pitchFamily="18" charset="0"/>
              </a:rPr>
              <a:t>In-degree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vertex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 of edges incident to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endParaRPr lang="en-US" sz="2400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indent="0">
              <a:buClr>
                <a:srgbClr val="0AD0D9"/>
              </a:buClr>
              <a:buSzPct val="94000"/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i.e., the number of incoming edges).</a:t>
            </a:r>
          </a:p>
          <a:p>
            <a:pPr>
              <a:spcBef>
                <a:spcPts val="488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e.g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in-degree(2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1,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in-degree(8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•"/>
            </a:pPr>
            <a:endParaRPr lang="en-US" sz="2400" dirty="0" smtClean="0">
              <a:solidFill>
                <a:srgbClr val="D6009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•"/>
            </a:pPr>
            <a:r>
              <a:rPr lang="en-US" sz="2400" dirty="0" smtClean="0">
                <a:solidFill>
                  <a:srgbClr val="D60092"/>
                </a:solidFill>
                <a:latin typeface="Times New Roman" pitchFamily="18" charset="0"/>
                <a:cs typeface="Times New Roman" pitchFamily="18" charset="0"/>
              </a:rPr>
              <a:t>Out-degree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vertex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 of edges incident from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7000"/>
              </a:lnSpc>
              <a:spcBef>
                <a:spcPts val="13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i.e., the number of outgoing edges).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7000"/>
              </a:lnSpc>
              <a:spcBef>
                <a:spcPts val="13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e.g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out-degree(2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1,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out-degree(8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2</a:t>
            </a:r>
          </a:p>
        </p:txBody>
      </p:sp>
      <p:sp>
        <p:nvSpPr>
          <p:cNvPr id="16394" name="object 10"/>
          <p:cNvSpPr txBox="1">
            <a:spLocks noChangeArrowheads="1"/>
          </p:cNvSpPr>
          <p:nvPr/>
        </p:nvSpPr>
        <p:spPr bwMode="auto">
          <a:xfrm>
            <a:off x="8532813" y="6556375"/>
            <a:ext cx="1809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smtClean="0">
                <a:solidFill>
                  <a:srgbClr val="185D7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\</a:t>
            </a:r>
            <a:endParaRPr lang="en-US" sz="1200" dirty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</p:txBody>
      </p:sp>
      <p:sp>
        <p:nvSpPr>
          <p:cNvPr id="11" name="object 8"/>
          <p:cNvSpPr>
            <a:spLocks noChangeArrowheads="1"/>
          </p:cNvSpPr>
          <p:nvPr/>
        </p:nvSpPr>
        <p:spPr bwMode="auto">
          <a:xfrm>
            <a:off x="3813412" y="4030736"/>
            <a:ext cx="4719401" cy="2827264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58787" y="889165"/>
            <a:ext cx="8088313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0" b="1" spc="-5" dirty="0">
                <a:solidFill>
                  <a:srgbClr val="FF0000"/>
                </a:solidFill>
                <a:latin typeface="Calibri"/>
                <a:cs typeface="Calibri"/>
              </a:rPr>
              <a:t>Grap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5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Representation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575" y="2036763"/>
            <a:ext cx="7932738" cy="339580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indent="-2730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52463" indent="-258763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AD0D9"/>
              </a:buClr>
              <a:buSzPct val="94000"/>
              <a:buFont typeface="Arial" charset="0"/>
              <a:buChar char="●"/>
            </a:pPr>
            <a:endParaRPr lang="en-US" sz="2600" dirty="0" smtClean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For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be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computationally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useful,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have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be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conveniently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programs.</a:t>
            </a:r>
          </a:p>
          <a:p>
            <a:pPr marL="12700" indent="0">
              <a:buClr>
                <a:srgbClr val="0AD0D9"/>
              </a:buClr>
              <a:buSzPct val="94000"/>
            </a:pPr>
            <a:endParaRPr lang="en-US" sz="26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two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computer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representations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graphs</a:t>
            </a:r>
            <a:r>
              <a:rPr lang="en-US" sz="26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:</a:t>
            </a:r>
          </a:p>
          <a:p>
            <a:pPr marL="12700" indent="0">
              <a:spcBef>
                <a:spcPts val="500"/>
              </a:spcBef>
              <a:buClr>
                <a:srgbClr val="0AD0D9"/>
              </a:buClr>
              <a:buSzPct val="94000"/>
            </a:pPr>
            <a:endParaRPr lang="en-US" sz="26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 lvl="1">
              <a:spcBef>
                <a:spcPts val="513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r>
              <a:rPr lang="en-US" sz="2400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matrix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representation</a:t>
            </a:r>
          </a:p>
          <a:p>
            <a:pPr lvl="1">
              <a:spcBef>
                <a:spcPts val="500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r>
              <a:rPr lang="en-US" sz="2400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066800" y="949325"/>
            <a:ext cx="5562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7020" indent="-27432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  <a:defRPr/>
            </a:pPr>
            <a:r>
              <a:rPr sz="4800" b="1" dirty="0">
                <a:solidFill>
                  <a:srgbClr val="FF0065"/>
                </a:solidFill>
                <a:latin typeface="Constantia"/>
                <a:cs typeface="Constantia"/>
              </a:rPr>
              <a:t>Ad</a:t>
            </a:r>
            <a:r>
              <a:rPr sz="4800" b="1" spc="5" dirty="0">
                <a:solidFill>
                  <a:srgbClr val="FF0065"/>
                </a:solidFill>
                <a:latin typeface="Constantia"/>
                <a:cs typeface="Constantia"/>
              </a:rPr>
              <a:t>j</a:t>
            </a:r>
            <a:r>
              <a:rPr sz="4800" b="1" dirty="0">
                <a:solidFill>
                  <a:srgbClr val="FF0065"/>
                </a:solidFill>
                <a:latin typeface="Constantia"/>
                <a:cs typeface="Constantia"/>
              </a:rPr>
              <a:t>acency</a:t>
            </a:r>
            <a:r>
              <a:rPr sz="4800" b="1" spc="-4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4800" b="1" spc="5" dirty="0">
                <a:solidFill>
                  <a:srgbClr val="FF0065"/>
                </a:solidFill>
                <a:latin typeface="Constantia"/>
                <a:cs typeface="Constantia"/>
              </a:rPr>
              <a:t>M</a:t>
            </a:r>
            <a:r>
              <a:rPr sz="4800" b="1" dirty="0">
                <a:solidFill>
                  <a:srgbClr val="FF0065"/>
                </a:solidFill>
                <a:latin typeface="Constantia"/>
                <a:cs typeface="Constantia"/>
              </a:rPr>
              <a:t>atrix</a:t>
            </a:r>
            <a:endParaRPr sz="4800" b="1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2498725"/>
            <a:ext cx="7588250" cy="363945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1463" indent="-258763"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E6EC5"/>
              </a:buClr>
              <a:buSzPct val="85000"/>
              <a:buFont typeface="Arial" charset="0"/>
              <a:buChar char="●"/>
            </a:pP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square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 (1/0)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values.</a:t>
            </a:r>
          </a:p>
          <a:p>
            <a:pPr>
              <a:buClr>
                <a:srgbClr val="0E6EC5"/>
              </a:buClr>
              <a:buSzPct val="85000"/>
              <a:buFont typeface="Arial" charset="0"/>
              <a:buChar char="●"/>
            </a:pPr>
            <a:endParaRPr lang="en-US" sz="28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contains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vertices,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contains    </a:t>
            </a:r>
            <a:r>
              <a:rPr lang="en-US" sz="2800" b="1" u="sng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 rows   and   N columns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500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endParaRPr lang="en-US" sz="28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500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two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vertices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numbered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j,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column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true(1),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from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otherwise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false(0).</a:t>
            </a:r>
            <a:endParaRPr lang="en-US" sz="28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object 7"/>
          <p:cNvSpPr>
            <a:spLocks noChangeArrowheads="1"/>
          </p:cNvSpPr>
          <p:nvPr/>
        </p:nvSpPr>
        <p:spPr bwMode="auto">
          <a:xfrm>
            <a:off x="833438" y="2509837"/>
            <a:ext cx="2039937" cy="35464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44500" y="949325"/>
            <a:ext cx="71755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Adjac</a:t>
            </a:r>
            <a:r>
              <a:rPr sz="5000" b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5000" b="1" spc="-5" dirty="0">
                <a:solidFill>
                  <a:srgbClr val="FF0000"/>
                </a:solidFill>
                <a:latin typeface="Calibri"/>
                <a:cs typeface="Calibri"/>
              </a:rPr>
              <a:t>nc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5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Matrix</a:t>
            </a:r>
          </a:p>
        </p:txBody>
      </p:sp>
      <p:sp>
        <p:nvSpPr>
          <p:cNvPr id="20489" name="object 9"/>
          <p:cNvSpPr txBox="1">
            <a:spLocks noChangeArrowheads="1"/>
          </p:cNvSpPr>
          <p:nvPr/>
        </p:nvSpPr>
        <p:spPr bwMode="auto">
          <a:xfrm>
            <a:off x="993775" y="2652713"/>
            <a:ext cx="152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latin typeface="Constantia" pitchFamily="18" charset="0"/>
                <a:ea typeface="Constantia" pitchFamily="18" charset="0"/>
                <a:cs typeface="Constantia" pitchFamily="18" charset="0"/>
              </a:rPr>
              <a:t>1</a:t>
            </a:r>
          </a:p>
        </p:txBody>
      </p:sp>
      <p:sp>
        <p:nvSpPr>
          <p:cNvPr id="20490" name="object 10"/>
          <p:cNvSpPr txBox="1">
            <a:spLocks noChangeArrowheads="1"/>
          </p:cNvSpPr>
          <p:nvPr/>
        </p:nvSpPr>
        <p:spPr bwMode="auto">
          <a:xfrm>
            <a:off x="2441575" y="3948113"/>
            <a:ext cx="241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latin typeface="Constantia" pitchFamily="18" charset="0"/>
                <a:ea typeface="Constantia" pitchFamily="18" charset="0"/>
                <a:cs typeface="Constantia" pitchFamily="18" charset="0"/>
              </a:rPr>
              <a:t>4</a:t>
            </a:r>
          </a:p>
        </p:txBody>
      </p:sp>
      <p:sp>
        <p:nvSpPr>
          <p:cNvPr id="20491" name="object 11"/>
          <p:cNvSpPr txBox="1">
            <a:spLocks noChangeArrowheads="1"/>
          </p:cNvSpPr>
          <p:nvPr/>
        </p:nvSpPr>
        <p:spPr bwMode="auto">
          <a:xfrm>
            <a:off x="1069975" y="3919538"/>
            <a:ext cx="211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latin typeface="Constantia" pitchFamily="18" charset="0"/>
                <a:ea typeface="Constantia" pitchFamily="18" charset="0"/>
                <a:cs typeface="Constantia" pitchFamily="18" charset="0"/>
              </a:rPr>
              <a:t>3</a:t>
            </a:r>
          </a:p>
        </p:txBody>
      </p:sp>
      <p:sp>
        <p:nvSpPr>
          <p:cNvPr id="20492" name="object 12"/>
          <p:cNvSpPr txBox="1">
            <a:spLocks noChangeArrowheads="1"/>
          </p:cNvSpPr>
          <p:nvPr/>
        </p:nvSpPr>
        <p:spPr bwMode="auto">
          <a:xfrm>
            <a:off x="1679575" y="5243513"/>
            <a:ext cx="2190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>
                <a:latin typeface="Constantia" pitchFamily="18" charset="0"/>
                <a:ea typeface="Constantia" pitchFamily="18" charset="0"/>
                <a:cs typeface="Constantia" pitchFamily="18" charset="0"/>
              </a:rPr>
              <a:t>5</a:t>
            </a:r>
          </a:p>
        </p:txBody>
      </p:sp>
      <p:sp>
        <p:nvSpPr>
          <p:cNvPr id="20493" name="object 13"/>
          <p:cNvSpPr txBox="1">
            <a:spLocks noChangeArrowheads="1"/>
          </p:cNvSpPr>
          <p:nvPr/>
        </p:nvSpPr>
        <p:spPr bwMode="auto">
          <a:xfrm>
            <a:off x="2441575" y="2652713"/>
            <a:ext cx="222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2</a:t>
            </a:r>
          </a:p>
        </p:txBody>
      </p:sp>
      <p:sp>
        <p:nvSpPr>
          <p:cNvPr id="20494" name="object 14"/>
          <p:cNvSpPr>
            <a:spLocks noChangeArrowheads="1"/>
          </p:cNvSpPr>
          <p:nvPr/>
        </p:nvSpPr>
        <p:spPr bwMode="auto">
          <a:xfrm>
            <a:off x="4600433" y="2438400"/>
            <a:ext cx="3667125" cy="36179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1" y="334963"/>
            <a:ext cx="88392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9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Adjac</a:t>
            </a:r>
            <a:r>
              <a:rPr sz="4400" b="1" spc="-25" dirty="0">
                <a:solidFill>
                  <a:srgbClr val="FF0000"/>
                </a:solidFill>
                <a:latin typeface="Calibri"/>
                <a:cs typeface="Calibri"/>
              </a:rPr>
              <a:t>ency</a:t>
            </a:r>
            <a:r>
              <a:rPr sz="4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Mat</a:t>
            </a:r>
            <a:r>
              <a:rPr sz="4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400" b="1" dirty="0" smtClean="0">
                <a:solidFill>
                  <a:srgbClr val="FF0000"/>
                </a:solidFill>
                <a:latin typeface="Calibri"/>
                <a:cs typeface="Calibri"/>
              </a:rPr>
              <a:t>ix</a:t>
            </a:r>
            <a:r>
              <a:rPr lang="en-US" sz="4400" b="1" dirty="0" smtClean="0">
                <a:solidFill>
                  <a:srgbClr val="FF0000"/>
                </a:solidFill>
                <a:latin typeface="Calibri"/>
                <a:cs typeface="Calibri"/>
              </a:rPr>
              <a:t> - </a:t>
            </a:r>
            <a:r>
              <a:rPr sz="4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400" b="1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4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rec</a:t>
            </a:r>
            <a:r>
              <a:rPr sz="4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4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4400" b="1" spc="-1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Multi</a:t>
            </a:r>
            <a:r>
              <a:rPr sz="4400" b="1" spc="-20" dirty="0">
                <a:solidFill>
                  <a:srgbClr val="FF0000"/>
                </a:solidFill>
                <a:latin typeface="Calibri"/>
                <a:cs typeface="Calibri"/>
              </a:rPr>
              <a:t>gra</a:t>
            </a:r>
            <a:r>
              <a:rPr sz="4400" b="1" spc="-5" dirty="0">
                <a:solidFill>
                  <a:srgbClr val="FF0000"/>
                </a:solidFill>
                <a:latin typeface="Calibri"/>
                <a:cs typeface="Calibri"/>
              </a:rPr>
              <a:t>phs</a:t>
            </a:r>
            <a:endParaRPr sz="4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5028324"/>
            <a:ext cx="9906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10" dirty="0" smtClean="0">
                <a:latin typeface="Constantia"/>
                <a:cs typeface="Constantia"/>
              </a:rPr>
              <a:t>A</a:t>
            </a:r>
            <a:r>
              <a:rPr lang="en-US" sz="2600" spc="-10" dirty="0" smtClean="0">
                <a:latin typeface="Constantia"/>
                <a:cs typeface="Constantia"/>
              </a:rPr>
              <a:t> =  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21508" name="object 4"/>
          <p:cNvSpPr>
            <a:spLocks noChangeArrowheads="1"/>
          </p:cNvSpPr>
          <p:nvPr/>
        </p:nvSpPr>
        <p:spPr bwMode="auto">
          <a:xfrm>
            <a:off x="2967038" y="1509713"/>
            <a:ext cx="3128962" cy="207724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113088" y="2901950"/>
            <a:ext cx="9683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</p:txBody>
      </p:sp>
      <p:sp>
        <p:nvSpPr>
          <p:cNvPr id="21510" name="object 6"/>
          <p:cNvSpPr txBox="1">
            <a:spLocks noChangeArrowheads="1"/>
          </p:cNvSpPr>
          <p:nvPr/>
        </p:nvSpPr>
        <p:spPr bwMode="auto">
          <a:xfrm>
            <a:off x="4313238" y="2000250"/>
            <a:ext cx="136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latin typeface="Constantia" pitchFamily="18" charset="0"/>
                <a:ea typeface="Constantia" pitchFamily="18" charset="0"/>
                <a:cs typeface="Constantia" pitchFamily="18" charset="0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1000" y="2901950"/>
            <a:ext cx="1301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onstantia"/>
                <a:cs typeface="Constantia"/>
              </a:rPr>
              <a:t>3</a:t>
            </a:r>
            <a:endParaRPr>
              <a:latin typeface="Constantia"/>
              <a:cs typeface="Constantia"/>
            </a:endParaRPr>
          </a:p>
        </p:txBody>
      </p:sp>
      <p:sp>
        <p:nvSpPr>
          <p:cNvPr id="21512" name="object 8"/>
          <p:cNvSpPr>
            <a:spLocks noChangeArrowheads="1"/>
          </p:cNvSpPr>
          <p:nvPr/>
        </p:nvSpPr>
        <p:spPr bwMode="auto">
          <a:xfrm>
            <a:off x="2514600" y="4204411"/>
            <a:ext cx="2867025" cy="2362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513" name="object 9"/>
          <p:cNvSpPr>
            <a:spLocks/>
          </p:cNvSpPr>
          <p:nvPr/>
        </p:nvSpPr>
        <p:spPr bwMode="auto">
          <a:xfrm>
            <a:off x="4191000" y="2819400"/>
            <a:ext cx="381000" cy="381000"/>
          </a:xfrm>
          <a:custGeom>
            <a:avLst/>
            <a:gdLst>
              <a:gd name="T0" fmla="*/ 190499 w 381000"/>
              <a:gd name="T1" fmla="*/ 0 h 381000"/>
              <a:gd name="T2" fmla="*/ 144738 w 381000"/>
              <a:gd name="T3" fmla="*/ 5539 h 381000"/>
              <a:gd name="T4" fmla="*/ 102978 w 381000"/>
              <a:gd name="T5" fmla="*/ 21273 h 381000"/>
              <a:gd name="T6" fmla="*/ 66546 w 381000"/>
              <a:gd name="T7" fmla="*/ 45874 h 381000"/>
              <a:gd name="T8" fmla="*/ 36771 w 381000"/>
              <a:gd name="T9" fmla="*/ 78016 h 381000"/>
              <a:gd name="T10" fmla="*/ 14978 w 381000"/>
              <a:gd name="T11" fmla="*/ 116371 h 381000"/>
              <a:gd name="T12" fmla="*/ 2494 w 381000"/>
              <a:gd name="T13" fmla="*/ 159613 h 381000"/>
              <a:gd name="T14" fmla="*/ 0 w 381000"/>
              <a:gd name="T15" fmla="*/ 190499 h 381000"/>
              <a:gd name="T16" fmla="*/ 631 w 381000"/>
              <a:gd name="T17" fmla="*/ 206116 h 381000"/>
              <a:gd name="T18" fmla="*/ 9717 w 381000"/>
              <a:gd name="T19" fmla="*/ 250691 h 381000"/>
              <a:gd name="T20" fmla="*/ 28554 w 381000"/>
              <a:gd name="T21" fmla="*/ 290823 h 381000"/>
              <a:gd name="T22" fmla="*/ 55816 w 381000"/>
              <a:gd name="T23" fmla="*/ 325183 h 381000"/>
              <a:gd name="T24" fmla="*/ 90176 w 381000"/>
              <a:gd name="T25" fmla="*/ 352445 h 381000"/>
              <a:gd name="T26" fmla="*/ 130308 w 381000"/>
              <a:gd name="T27" fmla="*/ 371282 h 381000"/>
              <a:gd name="T28" fmla="*/ 174883 w 381000"/>
              <a:gd name="T29" fmla="*/ 380368 h 381000"/>
              <a:gd name="T30" fmla="*/ 190499 w 381000"/>
              <a:gd name="T31" fmla="*/ 380999 h 381000"/>
              <a:gd name="T32" fmla="*/ 206116 w 381000"/>
              <a:gd name="T33" fmla="*/ 380368 h 381000"/>
              <a:gd name="T34" fmla="*/ 250691 w 381000"/>
              <a:gd name="T35" fmla="*/ 371282 h 381000"/>
              <a:gd name="T36" fmla="*/ 290823 w 381000"/>
              <a:gd name="T37" fmla="*/ 352445 h 381000"/>
              <a:gd name="T38" fmla="*/ 325183 w 381000"/>
              <a:gd name="T39" fmla="*/ 325183 h 381000"/>
              <a:gd name="T40" fmla="*/ 352445 w 381000"/>
              <a:gd name="T41" fmla="*/ 290823 h 381000"/>
              <a:gd name="T42" fmla="*/ 371282 w 381000"/>
              <a:gd name="T43" fmla="*/ 250691 h 381000"/>
              <a:gd name="T44" fmla="*/ 380368 w 381000"/>
              <a:gd name="T45" fmla="*/ 206116 h 381000"/>
              <a:gd name="T46" fmla="*/ 380999 w 381000"/>
              <a:gd name="T47" fmla="*/ 190499 h 381000"/>
              <a:gd name="T48" fmla="*/ 380368 w 381000"/>
              <a:gd name="T49" fmla="*/ 174883 h 381000"/>
              <a:gd name="T50" fmla="*/ 371282 w 381000"/>
              <a:gd name="T51" fmla="*/ 130308 h 381000"/>
              <a:gd name="T52" fmla="*/ 352445 w 381000"/>
              <a:gd name="T53" fmla="*/ 90176 h 381000"/>
              <a:gd name="T54" fmla="*/ 325183 w 381000"/>
              <a:gd name="T55" fmla="*/ 55816 h 381000"/>
              <a:gd name="T56" fmla="*/ 290823 w 381000"/>
              <a:gd name="T57" fmla="*/ 28554 h 381000"/>
              <a:gd name="T58" fmla="*/ 250691 w 381000"/>
              <a:gd name="T59" fmla="*/ 9717 h 381000"/>
              <a:gd name="T60" fmla="*/ 206116 w 381000"/>
              <a:gd name="T61" fmla="*/ 631 h 381000"/>
              <a:gd name="T62" fmla="*/ 190499 w 381000"/>
              <a:gd name="T63" fmla="*/ 0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1000" h="381000">
                <a:moveTo>
                  <a:pt x="190499" y="0"/>
                </a:moveTo>
                <a:lnTo>
                  <a:pt x="144738" y="5539"/>
                </a:lnTo>
                <a:lnTo>
                  <a:pt x="102978" y="21273"/>
                </a:lnTo>
                <a:lnTo>
                  <a:pt x="66546" y="45874"/>
                </a:lnTo>
                <a:lnTo>
                  <a:pt x="36771" y="78016"/>
                </a:lnTo>
                <a:lnTo>
                  <a:pt x="14978" y="116371"/>
                </a:lnTo>
                <a:lnTo>
                  <a:pt x="2494" y="159613"/>
                </a:lnTo>
                <a:lnTo>
                  <a:pt x="0" y="190499"/>
                </a:lnTo>
                <a:lnTo>
                  <a:pt x="631" y="206116"/>
                </a:lnTo>
                <a:lnTo>
                  <a:pt x="9717" y="250691"/>
                </a:lnTo>
                <a:lnTo>
                  <a:pt x="28554" y="290823"/>
                </a:lnTo>
                <a:lnTo>
                  <a:pt x="55816" y="325183"/>
                </a:lnTo>
                <a:lnTo>
                  <a:pt x="90176" y="352445"/>
                </a:lnTo>
                <a:lnTo>
                  <a:pt x="130308" y="371282"/>
                </a:lnTo>
                <a:lnTo>
                  <a:pt x="174883" y="380368"/>
                </a:lnTo>
                <a:lnTo>
                  <a:pt x="190499" y="380999"/>
                </a:lnTo>
                <a:lnTo>
                  <a:pt x="206116" y="380368"/>
                </a:lnTo>
                <a:lnTo>
                  <a:pt x="250691" y="371282"/>
                </a:lnTo>
                <a:lnTo>
                  <a:pt x="290823" y="352445"/>
                </a:lnTo>
                <a:lnTo>
                  <a:pt x="325183" y="325183"/>
                </a:lnTo>
                <a:lnTo>
                  <a:pt x="352445" y="290823"/>
                </a:lnTo>
                <a:lnTo>
                  <a:pt x="371282" y="250691"/>
                </a:lnTo>
                <a:lnTo>
                  <a:pt x="380368" y="206116"/>
                </a:lnTo>
                <a:lnTo>
                  <a:pt x="380999" y="190499"/>
                </a:lnTo>
                <a:lnTo>
                  <a:pt x="380368" y="174883"/>
                </a:lnTo>
                <a:lnTo>
                  <a:pt x="371282" y="130308"/>
                </a:lnTo>
                <a:lnTo>
                  <a:pt x="352445" y="90176"/>
                </a:lnTo>
                <a:lnTo>
                  <a:pt x="325183" y="55816"/>
                </a:lnTo>
                <a:lnTo>
                  <a:pt x="290823" y="28554"/>
                </a:lnTo>
                <a:lnTo>
                  <a:pt x="250691" y="9717"/>
                </a:lnTo>
                <a:lnTo>
                  <a:pt x="206116" y="631"/>
                </a:lnTo>
                <a:lnTo>
                  <a:pt x="190499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4" name="object 10"/>
          <p:cNvSpPr>
            <a:spLocks/>
          </p:cNvSpPr>
          <p:nvPr/>
        </p:nvSpPr>
        <p:spPr bwMode="auto">
          <a:xfrm>
            <a:off x="4191000" y="2819400"/>
            <a:ext cx="381000" cy="381000"/>
          </a:xfrm>
          <a:custGeom>
            <a:avLst/>
            <a:gdLst>
              <a:gd name="T0" fmla="*/ 0 w 381000"/>
              <a:gd name="T1" fmla="*/ 190499 h 381000"/>
              <a:gd name="T2" fmla="*/ 5539 w 381000"/>
              <a:gd name="T3" fmla="*/ 144738 h 381000"/>
              <a:gd name="T4" fmla="*/ 21273 w 381000"/>
              <a:gd name="T5" fmla="*/ 102978 h 381000"/>
              <a:gd name="T6" fmla="*/ 45874 w 381000"/>
              <a:gd name="T7" fmla="*/ 66546 h 381000"/>
              <a:gd name="T8" fmla="*/ 78016 w 381000"/>
              <a:gd name="T9" fmla="*/ 36771 h 381000"/>
              <a:gd name="T10" fmla="*/ 116371 w 381000"/>
              <a:gd name="T11" fmla="*/ 14978 h 381000"/>
              <a:gd name="T12" fmla="*/ 159613 w 381000"/>
              <a:gd name="T13" fmla="*/ 2494 h 381000"/>
              <a:gd name="T14" fmla="*/ 190499 w 381000"/>
              <a:gd name="T15" fmla="*/ 0 h 381000"/>
              <a:gd name="T16" fmla="*/ 206116 w 381000"/>
              <a:gd name="T17" fmla="*/ 631 h 381000"/>
              <a:gd name="T18" fmla="*/ 250691 w 381000"/>
              <a:gd name="T19" fmla="*/ 9717 h 381000"/>
              <a:gd name="T20" fmla="*/ 290823 w 381000"/>
              <a:gd name="T21" fmla="*/ 28554 h 381000"/>
              <a:gd name="T22" fmla="*/ 325183 w 381000"/>
              <a:gd name="T23" fmla="*/ 55816 h 381000"/>
              <a:gd name="T24" fmla="*/ 352445 w 381000"/>
              <a:gd name="T25" fmla="*/ 90176 h 381000"/>
              <a:gd name="T26" fmla="*/ 371282 w 381000"/>
              <a:gd name="T27" fmla="*/ 130308 h 381000"/>
              <a:gd name="T28" fmla="*/ 380368 w 381000"/>
              <a:gd name="T29" fmla="*/ 174883 h 381000"/>
              <a:gd name="T30" fmla="*/ 380999 w 381000"/>
              <a:gd name="T31" fmla="*/ 190499 h 381000"/>
              <a:gd name="T32" fmla="*/ 380368 w 381000"/>
              <a:gd name="T33" fmla="*/ 206116 h 381000"/>
              <a:gd name="T34" fmla="*/ 371282 w 381000"/>
              <a:gd name="T35" fmla="*/ 250691 h 381000"/>
              <a:gd name="T36" fmla="*/ 352445 w 381000"/>
              <a:gd name="T37" fmla="*/ 290823 h 381000"/>
              <a:gd name="T38" fmla="*/ 325183 w 381000"/>
              <a:gd name="T39" fmla="*/ 325183 h 381000"/>
              <a:gd name="T40" fmla="*/ 290823 w 381000"/>
              <a:gd name="T41" fmla="*/ 352445 h 381000"/>
              <a:gd name="T42" fmla="*/ 250691 w 381000"/>
              <a:gd name="T43" fmla="*/ 371282 h 381000"/>
              <a:gd name="T44" fmla="*/ 206116 w 381000"/>
              <a:gd name="T45" fmla="*/ 380368 h 381000"/>
              <a:gd name="T46" fmla="*/ 190499 w 381000"/>
              <a:gd name="T47" fmla="*/ 380999 h 381000"/>
              <a:gd name="T48" fmla="*/ 174883 w 381000"/>
              <a:gd name="T49" fmla="*/ 380368 h 381000"/>
              <a:gd name="T50" fmla="*/ 130308 w 381000"/>
              <a:gd name="T51" fmla="*/ 371282 h 381000"/>
              <a:gd name="T52" fmla="*/ 90176 w 381000"/>
              <a:gd name="T53" fmla="*/ 352445 h 381000"/>
              <a:gd name="T54" fmla="*/ 55816 w 381000"/>
              <a:gd name="T55" fmla="*/ 325183 h 381000"/>
              <a:gd name="T56" fmla="*/ 28554 w 381000"/>
              <a:gd name="T57" fmla="*/ 290823 h 381000"/>
              <a:gd name="T58" fmla="*/ 9717 w 381000"/>
              <a:gd name="T59" fmla="*/ 250691 h 381000"/>
              <a:gd name="T60" fmla="*/ 631 w 381000"/>
              <a:gd name="T61" fmla="*/ 206116 h 381000"/>
              <a:gd name="T62" fmla="*/ 0 w 381000"/>
              <a:gd name="T63" fmla="*/ 190499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1000" h="381000">
                <a:moveTo>
                  <a:pt x="0" y="190499"/>
                </a:moveTo>
                <a:lnTo>
                  <a:pt x="5539" y="144738"/>
                </a:lnTo>
                <a:lnTo>
                  <a:pt x="21273" y="102978"/>
                </a:lnTo>
                <a:lnTo>
                  <a:pt x="45874" y="66546"/>
                </a:lnTo>
                <a:lnTo>
                  <a:pt x="78016" y="36771"/>
                </a:lnTo>
                <a:lnTo>
                  <a:pt x="116371" y="14978"/>
                </a:lnTo>
                <a:lnTo>
                  <a:pt x="159613" y="2494"/>
                </a:lnTo>
                <a:lnTo>
                  <a:pt x="190499" y="0"/>
                </a:lnTo>
                <a:lnTo>
                  <a:pt x="206116" y="631"/>
                </a:lnTo>
                <a:lnTo>
                  <a:pt x="250691" y="9717"/>
                </a:lnTo>
                <a:lnTo>
                  <a:pt x="290823" y="28554"/>
                </a:lnTo>
                <a:lnTo>
                  <a:pt x="325183" y="55816"/>
                </a:lnTo>
                <a:lnTo>
                  <a:pt x="352445" y="90176"/>
                </a:lnTo>
                <a:lnTo>
                  <a:pt x="371282" y="130308"/>
                </a:lnTo>
                <a:lnTo>
                  <a:pt x="380368" y="174883"/>
                </a:lnTo>
                <a:lnTo>
                  <a:pt x="380999" y="190499"/>
                </a:lnTo>
                <a:lnTo>
                  <a:pt x="380368" y="206116"/>
                </a:lnTo>
                <a:lnTo>
                  <a:pt x="371282" y="250691"/>
                </a:lnTo>
                <a:lnTo>
                  <a:pt x="352445" y="290823"/>
                </a:lnTo>
                <a:lnTo>
                  <a:pt x="325183" y="325183"/>
                </a:lnTo>
                <a:lnTo>
                  <a:pt x="290823" y="352445"/>
                </a:lnTo>
                <a:lnTo>
                  <a:pt x="250691" y="371282"/>
                </a:lnTo>
                <a:lnTo>
                  <a:pt x="206116" y="380368"/>
                </a:lnTo>
                <a:lnTo>
                  <a:pt x="190499" y="380999"/>
                </a:lnTo>
                <a:lnTo>
                  <a:pt x="174883" y="380368"/>
                </a:lnTo>
                <a:lnTo>
                  <a:pt x="130308" y="371282"/>
                </a:lnTo>
                <a:lnTo>
                  <a:pt x="90176" y="352445"/>
                </a:lnTo>
                <a:lnTo>
                  <a:pt x="55816" y="325183"/>
                </a:lnTo>
                <a:lnTo>
                  <a:pt x="28554" y="290823"/>
                </a:lnTo>
                <a:lnTo>
                  <a:pt x="9717" y="250691"/>
                </a:lnTo>
                <a:lnTo>
                  <a:pt x="631" y="206116"/>
                </a:lnTo>
                <a:lnTo>
                  <a:pt x="0" y="19049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4310063" y="2901950"/>
            <a:ext cx="1460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onstantia"/>
                <a:cs typeface="Constantia"/>
              </a:rPr>
              <a:t>4</a:t>
            </a:r>
            <a:endParaRPr>
              <a:latin typeface="Constantia"/>
              <a:cs typeface="Constantia"/>
            </a:endParaRPr>
          </a:p>
        </p:txBody>
      </p:sp>
      <p:sp>
        <p:nvSpPr>
          <p:cNvPr id="21516" name="object 12"/>
          <p:cNvSpPr>
            <a:spLocks/>
          </p:cNvSpPr>
          <p:nvPr/>
        </p:nvSpPr>
        <p:spPr bwMode="auto">
          <a:xfrm>
            <a:off x="3352800" y="2946400"/>
            <a:ext cx="838200" cy="128588"/>
          </a:xfrm>
          <a:custGeom>
            <a:avLst/>
            <a:gdLst>
              <a:gd name="T0" fmla="*/ 708659 w 838200"/>
              <a:gd name="T1" fmla="*/ 0 h 129539"/>
              <a:gd name="T2" fmla="*/ 708659 w 838200"/>
              <a:gd name="T3" fmla="*/ 129539 h 129539"/>
              <a:gd name="T4" fmla="*/ 812291 w 838200"/>
              <a:gd name="T5" fmla="*/ 77723 h 129539"/>
              <a:gd name="T6" fmla="*/ 721613 w 838200"/>
              <a:gd name="T7" fmla="*/ 77723 h 129539"/>
              <a:gd name="T8" fmla="*/ 721613 w 838200"/>
              <a:gd name="T9" fmla="*/ 51815 h 129539"/>
              <a:gd name="T10" fmla="*/ 812291 w 838200"/>
              <a:gd name="T11" fmla="*/ 51815 h 129539"/>
              <a:gd name="T12" fmla="*/ 708659 w 838200"/>
              <a:gd name="T13" fmla="*/ 0 h 129539"/>
              <a:gd name="T14" fmla="*/ 708659 w 838200"/>
              <a:gd name="T15" fmla="*/ 51815 h 129539"/>
              <a:gd name="T16" fmla="*/ 0 w 838200"/>
              <a:gd name="T17" fmla="*/ 51815 h 129539"/>
              <a:gd name="T18" fmla="*/ 0 w 838200"/>
              <a:gd name="T19" fmla="*/ 77723 h 129539"/>
              <a:gd name="T20" fmla="*/ 708659 w 838200"/>
              <a:gd name="T21" fmla="*/ 77723 h 129539"/>
              <a:gd name="T22" fmla="*/ 708659 w 838200"/>
              <a:gd name="T23" fmla="*/ 51815 h 129539"/>
              <a:gd name="T24" fmla="*/ 812291 w 838200"/>
              <a:gd name="T25" fmla="*/ 51815 h 129539"/>
              <a:gd name="T26" fmla="*/ 721613 w 838200"/>
              <a:gd name="T27" fmla="*/ 51815 h 129539"/>
              <a:gd name="T28" fmla="*/ 721613 w 838200"/>
              <a:gd name="T29" fmla="*/ 77723 h 129539"/>
              <a:gd name="T30" fmla="*/ 812291 w 838200"/>
              <a:gd name="T31" fmla="*/ 77723 h 129539"/>
              <a:gd name="T32" fmla="*/ 838199 w 838200"/>
              <a:gd name="T33" fmla="*/ 64769 h 129539"/>
              <a:gd name="T34" fmla="*/ 812291 w 838200"/>
              <a:gd name="T35" fmla="*/ 51815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8200" h="129539">
                <a:moveTo>
                  <a:pt x="708659" y="0"/>
                </a:moveTo>
                <a:lnTo>
                  <a:pt x="708659" y="129539"/>
                </a:lnTo>
                <a:lnTo>
                  <a:pt x="812291" y="77723"/>
                </a:lnTo>
                <a:lnTo>
                  <a:pt x="721613" y="77723"/>
                </a:lnTo>
                <a:lnTo>
                  <a:pt x="721613" y="51815"/>
                </a:lnTo>
                <a:lnTo>
                  <a:pt x="812291" y="51815"/>
                </a:lnTo>
                <a:lnTo>
                  <a:pt x="708659" y="0"/>
                </a:lnTo>
                <a:close/>
              </a:path>
              <a:path w="838200" h="129539">
                <a:moveTo>
                  <a:pt x="708659" y="51815"/>
                </a:moveTo>
                <a:lnTo>
                  <a:pt x="0" y="51815"/>
                </a:lnTo>
                <a:lnTo>
                  <a:pt x="0" y="77723"/>
                </a:lnTo>
                <a:lnTo>
                  <a:pt x="708659" y="77723"/>
                </a:lnTo>
                <a:lnTo>
                  <a:pt x="708659" y="51815"/>
                </a:lnTo>
                <a:close/>
              </a:path>
              <a:path w="838200" h="129539">
                <a:moveTo>
                  <a:pt x="812291" y="51815"/>
                </a:moveTo>
                <a:lnTo>
                  <a:pt x="721613" y="51815"/>
                </a:lnTo>
                <a:lnTo>
                  <a:pt x="721613" y="77723"/>
                </a:lnTo>
                <a:lnTo>
                  <a:pt x="812291" y="77723"/>
                </a:lnTo>
                <a:lnTo>
                  <a:pt x="838199" y="64769"/>
                </a:lnTo>
                <a:lnTo>
                  <a:pt x="812291" y="518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2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3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57993" y="949325"/>
            <a:ext cx="8228013" cy="69249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Adjacency</a:t>
            </a:r>
            <a:r>
              <a:rPr lang="en-US" sz="4500" b="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b="1" spc="-18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45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500" b="1" dirty="0" smtClean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lang="en-US" sz="4500" b="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b="1" spc="-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00" b="1" dirty="0">
                <a:solidFill>
                  <a:srgbClr val="FF0000"/>
                </a:solidFill>
                <a:latin typeface="Calibri"/>
                <a:cs typeface="Calibri"/>
              </a:rPr>
              <a:t>Representation</a:t>
            </a:r>
            <a:endParaRPr sz="45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4" y="2036763"/>
            <a:ext cx="8067675" cy="4455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730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52463" indent="-258763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 indent="0">
              <a:buClr>
                <a:srgbClr val="0AD0D9"/>
              </a:buClr>
              <a:buSzPct val="94000"/>
            </a:pPr>
            <a:endParaRPr lang="en-US" sz="28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represented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by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one-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dimensional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(L)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linked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lists,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where</a:t>
            </a:r>
          </a:p>
          <a:p>
            <a:pPr>
              <a:buClr>
                <a:srgbClr val="0AD0D9"/>
              </a:buClr>
              <a:buSzPct val="94000"/>
              <a:buFont typeface="Arial" charset="0"/>
              <a:buChar char="●"/>
            </a:pPr>
            <a:endParaRPr lang="en-US" sz="28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 marL="736600" lvl="1" indent="-342900">
              <a:spcBef>
                <a:spcPts val="513"/>
              </a:spcBef>
              <a:buClr>
                <a:srgbClr val="0E6EC5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L[i]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linked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containing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adjacent</a:t>
            </a:r>
          </a:p>
          <a:p>
            <a:pPr marL="12700" indent="0"/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		from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.</a:t>
            </a:r>
          </a:p>
          <a:p>
            <a:pPr marL="12700" indent="0"/>
            <a:endParaRPr lang="en-US" sz="28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 marL="736600" lvl="1" indent="-342900">
              <a:spcBef>
                <a:spcPts val="500"/>
              </a:spcBef>
              <a:buClr>
                <a:srgbClr val="0E6EC5"/>
              </a:buClr>
              <a:buSzPct val="8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L[i]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particular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order.</a:t>
            </a:r>
            <a:endParaRPr lang="en-US" sz="2500" dirty="0" smtClean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 lvl="1">
              <a:spcBef>
                <a:spcPts val="500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endParaRPr lang="en-US" sz="25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92125" y="949325"/>
            <a:ext cx="815975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0" b="1" dirty="0" smtClean="0">
                <a:solidFill>
                  <a:srgbClr val="FF0000"/>
                </a:solidFill>
                <a:latin typeface="Calibri"/>
                <a:cs typeface="Calibri"/>
              </a:rPr>
              <a:t>Adjac</a:t>
            </a:r>
            <a:r>
              <a:rPr sz="50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5000" b="1" spc="-5" dirty="0" smtClean="0">
                <a:solidFill>
                  <a:srgbClr val="FF0000"/>
                </a:solidFill>
                <a:latin typeface="Calibri"/>
                <a:cs typeface="Calibri"/>
              </a:rPr>
              <a:t>nc</a:t>
            </a:r>
            <a:r>
              <a:rPr sz="5000" b="1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5000" b="1" spc="-1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5000" b="1" spc="-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endParaRPr sz="5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2036763"/>
            <a:ext cx="7391400" cy="7950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indent="-2730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100"/>
              </a:lnSpc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 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for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each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vertex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∈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store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vertices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v.</a:t>
            </a:r>
            <a:endParaRPr lang="en-US" sz="26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2881313"/>
            <a:ext cx="4986338" cy="346248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7020" indent="-27432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  <a:defRPr/>
            </a:pP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736600" indent="-342900" fontAlgn="auto">
              <a:spcBef>
                <a:spcPts val="509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50" spc="235" dirty="0" smtClean="0">
                <a:solidFill>
                  <a:srgbClr val="0E6E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36600" indent="-342900" fontAlgn="auto">
              <a:spcBef>
                <a:spcPts val="49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50" spc="235" dirty="0" smtClean="0">
                <a:solidFill>
                  <a:srgbClr val="0E6E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36600" indent="-342900" fontAlgn="auto">
              <a:spcBef>
                <a:spcPts val="50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50" spc="235" dirty="0" smtClean="0">
                <a:solidFill>
                  <a:srgbClr val="0E6E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36600" indent="-342900" fontAlgn="auto">
              <a:spcBef>
                <a:spcPts val="50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50" spc="235" dirty="0" smtClean="0">
                <a:solidFill>
                  <a:srgbClr val="0E6E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 =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7020" indent="-274320" fontAlgn="auto">
              <a:spcBef>
                <a:spcPts val="484"/>
              </a:spcBef>
              <a:spcAft>
                <a:spcPts val="0"/>
              </a:spcAft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87020" indent="-274320" fontAlgn="auto">
              <a:spcBef>
                <a:spcPts val="484"/>
              </a:spcBef>
              <a:spcAft>
                <a:spcPts val="0"/>
              </a:spcAft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  <a:defRPr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600" i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spc="1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600" i="1" spc="-5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600" i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600" i="1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600" i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keep</a:t>
            </a:r>
          </a:p>
          <a:p>
            <a:pPr marL="2870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i="1" dirty="0">
                <a:latin typeface="Times New Roman" pitchFamily="18" charset="0"/>
                <a:cs typeface="Times New Roman" pitchFamily="18" charset="0"/>
              </a:rPr>
              <a:t>a list</a:t>
            </a:r>
            <a:r>
              <a:rPr sz="2600" i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600" i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sz="2600" i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spc="-5" dirty="0">
                <a:latin typeface="Times New Roman" pitchFamily="18" charset="0"/>
                <a:cs typeface="Times New Roman" pitchFamily="18" charset="0"/>
              </a:rPr>
              <a:t>comin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600" i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600" i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i="1" dirty="0">
                <a:latin typeface="Times New Roman" pitchFamily="18" charset="0"/>
                <a:cs typeface="Times New Roman" pitchFamily="18" charset="0"/>
              </a:rPr>
              <a:t>vertex</a:t>
            </a:r>
          </a:p>
        </p:txBody>
      </p:sp>
      <p:sp>
        <p:nvSpPr>
          <p:cNvPr id="23562" name="object 10"/>
          <p:cNvSpPr>
            <a:spLocks/>
          </p:cNvSpPr>
          <p:nvPr/>
        </p:nvSpPr>
        <p:spPr bwMode="auto">
          <a:xfrm>
            <a:off x="6553200" y="2819400"/>
            <a:ext cx="609600" cy="609600"/>
          </a:xfrm>
          <a:custGeom>
            <a:avLst/>
            <a:gdLst>
              <a:gd name="T0" fmla="*/ 0 w 609600"/>
              <a:gd name="T1" fmla="*/ 304799 h 609600"/>
              <a:gd name="T2" fmla="*/ 3990 w 609600"/>
              <a:gd name="T3" fmla="*/ 255373 h 609600"/>
              <a:gd name="T4" fmla="*/ 15544 w 609600"/>
              <a:gd name="T5" fmla="*/ 208481 h 609600"/>
              <a:gd name="T6" fmla="*/ 34031 w 609600"/>
              <a:gd name="T7" fmla="*/ 164751 h 609600"/>
              <a:gd name="T8" fmla="*/ 58824 w 609600"/>
              <a:gd name="T9" fmla="*/ 124813 h 609600"/>
              <a:gd name="T10" fmla="*/ 89294 w 609600"/>
              <a:gd name="T11" fmla="*/ 89294 h 609600"/>
              <a:gd name="T12" fmla="*/ 124813 w 609600"/>
              <a:gd name="T13" fmla="*/ 58824 h 609600"/>
              <a:gd name="T14" fmla="*/ 164751 w 609600"/>
              <a:gd name="T15" fmla="*/ 34031 h 609600"/>
              <a:gd name="T16" fmla="*/ 208481 w 609600"/>
              <a:gd name="T17" fmla="*/ 15544 h 609600"/>
              <a:gd name="T18" fmla="*/ 255373 w 609600"/>
              <a:gd name="T19" fmla="*/ 3990 h 609600"/>
              <a:gd name="T20" fmla="*/ 304799 w 609600"/>
              <a:gd name="T21" fmla="*/ 0 h 609600"/>
              <a:gd name="T22" fmla="*/ 329790 w 609600"/>
              <a:gd name="T23" fmla="*/ 1010 h 609600"/>
              <a:gd name="T24" fmla="*/ 378028 w 609600"/>
              <a:gd name="T25" fmla="*/ 8861 h 609600"/>
              <a:gd name="T26" fmla="*/ 423418 w 609600"/>
              <a:gd name="T27" fmla="*/ 23960 h 609600"/>
              <a:gd name="T28" fmla="*/ 465330 w 609600"/>
              <a:gd name="T29" fmla="*/ 45679 h 609600"/>
              <a:gd name="T30" fmla="*/ 503137 w 609600"/>
              <a:gd name="T31" fmla="*/ 73389 h 609600"/>
              <a:gd name="T32" fmla="*/ 536210 w 609600"/>
              <a:gd name="T33" fmla="*/ 106462 h 609600"/>
              <a:gd name="T34" fmla="*/ 563920 w 609600"/>
              <a:gd name="T35" fmla="*/ 144269 h 609600"/>
              <a:gd name="T36" fmla="*/ 585639 w 609600"/>
              <a:gd name="T37" fmla="*/ 186181 h 609600"/>
              <a:gd name="T38" fmla="*/ 600738 w 609600"/>
              <a:gd name="T39" fmla="*/ 231571 h 609600"/>
              <a:gd name="T40" fmla="*/ 608589 w 609600"/>
              <a:gd name="T41" fmla="*/ 279809 h 609600"/>
              <a:gd name="T42" fmla="*/ 609599 w 609600"/>
              <a:gd name="T43" fmla="*/ 304799 h 609600"/>
              <a:gd name="T44" fmla="*/ 608589 w 609600"/>
              <a:gd name="T45" fmla="*/ 329790 h 609600"/>
              <a:gd name="T46" fmla="*/ 600738 w 609600"/>
              <a:gd name="T47" fmla="*/ 378028 h 609600"/>
              <a:gd name="T48" fmla="*/ 585639 w 609600"/>
              <a:gd name="T49" fmla="*/ 423418 h 609600"/>
              <a:gd name="T50" fmla="*/ 563920 w 609600"/>
              <a:gd name="T51" fmla="*/ 465330 h 609600"/>
              <a:gd name="T52" fmla="*/ 536210 w 609600"/>
              <a:gd name="T53" fmla="*/ 503137 h 609600"/>
              <a:gd name="T54" fmla="*/ 503137 w 609600"/>
              <a:gd name="T55" fmla="*/ 536210 h 609600"/>
              <a:gd name="T56" fmla="*/ 465330 w 609600"/>
              <a:gd name="T57" fmla="*/ 563920 h 609600"/>
              <a:gd name="T58" fmla="*/ 423418 w 609600"/>
              <a:gd name="T59" fmla="*/ 585639 h 609600"/>
              <a:gd name="T60" fmla="*/ 378028 w 609600"/>
              <a:gd name="T61" fmla="*/ 600738 h 609600"/>
              <a:gd name="T62" fmla="*/ 329790 w 609600"/>
              <a:gd name="T63" fmla="*/ 608589 h 609600"/>
              <a:gd name="T64" fmla="*/ 304799 w 609600"/>
              <a:gd name="T65" fmla="*/ 609599 h 609600"/>
              <a:gd name="T66" fmla="*/ 279809 w 609600"/>
              <a:gd name="T67" fmla="*/ 608589 h 609600"/>
              <a:gd name="T68" fmla="*/ 231571 w 609600"/>
              <a:gd name="T69" fmla="*/ 600738 h 609600"/>
              <a:gd name="T70" fmla="*/ 186181 w 609600"/>
              <a:gd name="T71" fmla="*/ 585639 h 609600"/>
              <a:gd name="T72" fmla="*/ 144269 w 609600"/>
              <a:gd name="T73" fmla="*/ 563920 h 609600"/>
              <a:gd name="T74" fmla="*/ 106462 w 609600"/>
              <a:gd name="T75" fmla="*/ 536210 h 609600"/>
              <a:gd name="T76" fmla="*/ 73389 w 609600"/>
              <a:gd name="T77" fmla="*/ 503137 h 609600"/>
              <a:gd name="T78" fmla="*/ 45679 w 609600"/>
              <a:gd name="T79" fmla="*/ 465330 h 609600"/>
              <a:gd name="T80" fmla="*/ 23960 w 609600"/>
              <a:gd name="T81" fmla="*/ 423418 h 609600"/>
              <a:gd name="T82" fmla="*/ 8861 w 609600"/>
              <a:gd name="T83" fmla="*/ 378028 h 609600"/>
              <a:gd name="T84" fmla="*/ 1010 w 609600"/>
              <a:gd name="T85" fmla="*/ 329790 h 609600"/>
              <a:gd name="T86" fmla="*/ 0 w 609600"/>
              <a:gd name="T87" fmla="*/ 304799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600" h="609600">
                <a:moveTo>
                  <a:pt x="0" y="304799"/>
                </a:moveTo>
                <a:lnTo>
                  <a:pt x="3990" y="255373"/>
                </a:lnTo>
                <a:lnTo>
                  <a:pt x="15544" y="208481"/>
                </a:lnTo>
                <a:lnTo>
                  <a:pt x="34031" y="164751"/>
                </a:lnTo>
                <a:lnTo>
                  <a:pt x="58824" y="124813"/>
                </a:lnTo>
                <a:lnTo>
                  <a:pt x="89294" y="89294"/>
                </a:lnTo>
                <a:lnTo>
                  <a:pt x="124813" y="58824"/>
                </a:lnTo>
                <a:lnTo>
                  <a:pt x="164751" y="34031"/>
                </a:lnTo>
                <a:lnTo>
                  <a:pt x="208481" y="15544"/>
                </a:lnTo>
                <a:lnTo>
                  <a:pt x="255373" y="3990"/>
                </a:lnTo>
                <a:lnTo>
                  <a:pt x="304799" y="0"/>
                </a:lnTo>
                <a:lnTo>
                  <a:pt x="329790" y="1010"/>
                </a:lnTo>
                <a:lnTo>
                  <a:pt x="378028" y="8861"/>
                </a:lnTo>
                <a:lnTo>
                  <a:pt x="423418" y="23960"/>
                </a:lnTo>
                <a:lnTo>
                  <a:pt x="465330" y="45679"/>
                </a:lnTo>
                <a:lnTo>
                  <a:pt x="503137" y="73389"/>
                </a:lnTo>
                <a:lnTo>
                  <a:pt x="536210" y="106462"/>
                </a:lnTo>
                <a:lnTo>
                  <a:pt x="563920" y="144269"/>
                </a:lnTo>
                <a:lnTo>
                  <a:pt x="585639" y="186181"/>
                </a:lnTo>
                <a:lnTo>
                  <a:pt x="600738" y="231571"/>
                </a:lnTo>
                <a:lnTo>
                  <a:pt x="608589" y="279809"/>
                </a:lnTo>
                <a:lnTo>
                  <a:pt x="609599" y="304799"/>
                </a:lnTo>
                <a:lnTo>
                  <a:pt x="608589" y="329790"/>
                </a:lnTo>
                <a:lnTo>
                  <a:pt x="600738" y="378028"/>
                </a:lnTo>
                <a:lnTo>
                  <a:pt x="585639" y="423418"/>
                </a:lnTo>
                <a:lnTo>
                  <a:pt x="563920" y="465330"/>
                </a:lnTo>
                <a:lnTo>
                  <a:pt x="536210" y="503137"/>
                </a:lnTo>
                <a:lnTo>
                  <a:pt x="503137" y="536210"/>
                </a:lnTo>
                <a:lnTo>
                  <a:pt x="465330" y="563920"/>
                </a:lnTo>
                <a:lnTo>
                  <a:pt x="423418" y="585639"/>
                </a:lnTo>
                <a:lnTo>
                  <a:pt x="378028" y="600738"/>
                </a:lnTo>
                <a:lnTo>
                  <a:pt x="329790" y="608589"/>
                </a:lnTo>
                <a:lnTo>
                  <a:pt x="304799" y="609599"/>
                </a:lnTo>
                <a:lnTo>
                  <a:pt x="279809" y="608589"/>
                </a:lnTo>
                <a:lnTo>
                  <a:pt x="231571" y="600738"/>
                </a:lnTo>
                <a:lnTo>
                  <a:pt x="186181" y="585639"/>
                </a:lnTo>
                <a:lnTo>
                  <a:pt x="144269" y="563920"/>
                </a:lnTo>
                <a:lnTo>
                  <a:pt x="106462" y="536210"/>
                </a:lnTo>
                <a:lnTo>
                  <a:pt x="73389" y="503137"/>
                </a:lnTo>
                <a:lnTo>
                  <a:pt x="45679" y="465330"/>
                </a:lnTo>
                <a:lnTo>
                  <a:pt x="23960" y="423418"/>
                </a:lnTo>
                <a:lnTo>
                  <a:pt x="8861" y="378028"/>
                </a:lnTo>
                <a:lnTo>
                  <a:pt x="1010" y="329790"/>
                </a:lnTo>
                <a:lnTo>
                  <a:pt x="0" y="30479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object 11"/>
          <p:cNvSpPr txBox="1">
            <a:spLocks noChangeArrowheads="1"/>
          </p:cNvSpPr>
          <p:nvPr/>
        </p:nvSpPr>
        <p:spPr bwMode="auto">
          <a:xfrm>
            <a:off x="6743700" y="2862263"/>
            <a:ext cx="2301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363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4" name="object 12"/>
          <p:cNvSpPr>
            <a:spLocks/>
          </p:cNvSpPr>
          <p:nvPr/>
        </p:nvSpPr>
        <p:spPr bwMode="auto">
          <a:xfrm>
            <a:off x="5410200" y="3886200"/>
            <a:ext cx="609600" cy="609600"/>
          </a:xfrm>
          <a:custGeom>
            <a:avLst/>
            <a:gdLst>
              <a:gd name="T0" fmla="*/ 0 w 609600"/>
              <a:gd name="T1" fmla="*/ 304799 h 609600"/>
              <a:gd name="T2" fmla="*/ 3990 w 609600"/>
              <a:gd name="T3" fmla="*/ 255375 h 609600"/>
              <a:gd name="T4" fmla="*/ 15544 w 609600"/>
              <a:gd name="T5" fmla="*/ 208484 h 609600"/>
              <a:gd name="T6" fmla="*/ 34031 w 609600"/>
              <a:gd name="T7" fmla="*/ 164755 h 609600"/>
              <a:gd name="T8" fmla="*/ 58824 w 609600"/>
              <a:gd name="T9" fmla="*/ 124817 h 609600"/>
              <a:gd name="T10" fmla="*/ 89294 w 609600"/>
              <a:gd name="T11" fmla="*/ 89298 h 609600"/>
              <a:gd name="T12" fmla="*/ 124813 w 609600"/>
              <a:gd name="T13" fmla="*/ 58827 h 609600"/>
              <a:gd name="T14" fmla="*/ 164751 w 609600"/>
              <a:gd name="T15" fmla="*/ 34033 h 609600"/>
              <a:gd name="T16" fmla="*/ 208481 w 609600"/>
              <a:gd name="T17" fmla="*/ 15545 h 609600"/>
              <a:gd name="T18" fmla="*/ 255373 w 609600"/>
              <a:gd name="T19" fmla="*/ 3991 h 609600"/>
              <a:gd name="T20" fmla="*/ 304799 w 609600"/>
              <a:gd name="T21" fmla="*/ 0 h 609600"/>
              <a:gd name="T22" fmla="*/ 329790 w 609600"/>
              <a:gd name="T23" fmla="*/ 1010 h 609600"/>
              <a:gd name="T24" fmla="*/ 378028 w 609600"/>
              <a:gd name="T25" fmla="*/ 8862 h 609600"/>
              <a:gd name="T26" fmla="*/ 423418 w 609600"/>
              <a:gd name="T27" fmla="*/ 23961 h 609600"/>
              <a:gd name="T28" fmla="*/ 465330 w 609600"/>
              <a:gd name="T29" fmla="*/ 45681 h 609600"/>
              <a:gd name="T30" fmla="*/ 503137 w 609600"/>
              <a:gd name="T31" fmla="*/ 73392 h 609600"/>
              <a:gd name="T32" fmla="*/ 536210 w 609600"/>
              <a:gd name="T33" fmla="*/ 106466 h 609600"/>
              <a:gd name="T34" fmla="*/ 563920 w 609600"/>
              <a:gd name="T35" fmla="*/ 144273 h 609600"/>
              <a:gd name="T36" fmla="*/ 585639 w 609600"/>
              <a:gd name="T37" fmla="*/ 186185 h 609600"/>
              <a:gd name="T38" fmla="*/ 600738 w 609600"/>
              <a:gd name="T39" fmla="*/ 231574 h 609600"/>
              <a:gd name="T40" fmla="*/ 608589 w 609600"/>
              <a:gd name="T41" fmla="*/ 279810 h 609600"/>
              <a:gd name="T42" fmla="*/ 609599 w 609600"/>
              <a:gd name="T43" fmla="*/ 304799 h 609600"/>
              <a:gd name="T44" fmla="*/ 608589 w 609600"/>
              <a:gd name="T45" fmla="*/ 329789 h 609600"/>
              <a:gd name="T46" fmla="*/ 600738 w 609600"/>
              <a:gd name="T47" fmla="*/ 378025 h 609600"/>
              <a:gd name="T48" fmla="*/ 585639 w 609600"/>
              <a:gd name="T49" fmla="*/ 423414 h 609600"/>
              <a:gd name="T50" fmla="*/ 563920 w 609600"/>
              <a:gd name="T51" fmla="*/ 465326 h 609600"/>
              <a:gd name="T52" fmla="*/ 536210 w 609600"/>
              <a:gd name="T53" fmla="*/ 503133 h 609600"/>
              <a:gd name="T54" fmla="*/ 503137 w 609600"/>
              <a:gd name="T55" fmla="*/ 536207 h 609600"/>
              <a:gd name="T56" fmla="*/ 465330 w 609600"/>
              <a:gd name="T57" fmla="*/ 563918 h 609600"/>
              <a:gd name="T58" fmla="*/ 423418 w 609600"/>
              <a:gd name="T59" fmla="*/ 585638 h 609600"/>
              <a:gd name="T60" fmla="*/ 378028 w 609600"/>
              <a:gd name="T61" fmla="*/ 600737 h 609600"/>
              <a:gd name="T62" fmla="*/ 329790 w 609600"/>
              <a:gd name="T63" fmla="*/ 608589 h 609600"/>
              <a:gd name="T64" fmla="*/ 304799 w 609600"/>
              <a:gd name="T65" fmla="*/ 609599 h 609600"/>
              <a:gd name="T66" fmla="*/ 279809 w 609600"/>
              <a:gd name="T67" fmla="*/ 608589 h 609600"/>
              <a:gd name="T68" fmla="*/ 231571 w 609600"/>
              <a:gd name="T69" fmla="*/ 600737 h 609600"/>
              <a:gd name="T70" fmla="*/ 186181 w 609600"/>
              <a:gd name="T71" fmla="*/ 585638 h 609600"/>
              <a:gd name="T72" fmla="*/ 144269 w 609600"/>
              <a:gd name="T73" fmla="*/ 563918 h 609600"/>
              <a:gd name="T74" fmla="*/ 106462 w 609600"/>
              <a:gd name="T75" fmla="*/ 536207 h 609600"/>
              <a:gd name="T76" fmla="*/ 73389 w 609600"/>
              <a:gd name="T77" fmla="*/ 503133 h 609600"/>
              <a:gd name="T78" fmla="*/ 45679 w 609600"/>
              <a:gd name="T79" fmla="*/ 465326 h 609600"/>
              <a:gd name="T80" fmla="*/ 23960 w 609600"/>
              <a:gd name="T81" fmla="*/ 423414 h 609600"/>
              <a:gd name="T82" fmla="*/ 8861 w 609600"/>
              <a:gd name="T83" fmla="*/ 378025 h 609600"/>
              <a:gd name="T84" fmla="*/ 1010 w 609600"/>
              <a:gd name="T85" fmla="*/ 329789 h 609600"/>
              <a:gd name="T86" fmla="*/ 0 w 609600"/>
              <a:gd name="T87" fmla="*/ 304799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600" h="609600">
                <a:moveTo>
                  <a:pt x="0" y="304799"/>
                </a:moveTo>
                <a:lnTo>
                  <a:pt x="3990" y="255375"/>
                </a:lnTo>
                <a:lnTo>
                  <a:pt x="15544" y="208484"/>
                </a:lnTo>
                <a:lnTo>
                  <a:pt x="34031" y="164755"/>
                </a:lnTo>
                <a:lnTo>
                  <a:pt x="58824" y="124817"/>
                </a:lnTo>
                <a:lnTo>
                  <a:pt x="89294" y="89298"/>
                </a:lnTo>
                <a:lnTo>
                  <a:pt x="124813" y="58827"/>
                </a:lnTo>
                <a:lnTo>
                  <a:pt x="164751" y="34033"/>
                </a:lnTo>
                <a:lnTo>
                  <a:pt x="208481" y="15545"/>
                </a:lnTo>
                <a:lnTo>
                  <a:pt x="255373" y="3991"/>
                </a:lnTo>
                <a:lnTo>
                  <a:pt x="304799" y="0"/>
                </a:lnTo>
                <a:lnTo>
                  <a:pt x="329790" y="1010"/>
                </a:lnTo>
                <a:lnTo>
                  <a:pt x="378028" y="8862"/>
                </a:lnTo>
                <a:lnTo>
                  <a:pt x="423418" y="23961"/>
                </a:lnTo>
                <a:lnTo>
                  <a:pt x="465330" y="45681"/>
                </a:lnTo>
                <a:lnTo>
                  <a:pt x="503137" y="73392"/>
                </a:lnTo>
                <a:lnTo>
                  <a:pt x="536210" y="106466"/>
                </a:lnTo>
                <a:lnTo>
                  <a:pt x="563920" y="144273"/>
                </a:lnTo>
                <a:lnTo>
                  <a:pt x="585639" y="186185"/>
                </a:lnTo>
                <a:lnTo>
                  <a:pt x="600738" y="231574"/>
                </a:lnTo>
                <a:lnTo>
                  <a:pt x="608589" y="279810"/>
                </a:lnTo>
                <a:lnTo>
                  <a:pt x="609599" y="304799"/>
                </a:lnTo>
                <a:lnTo>
                  <a:pt x="608589" y="329789"/>
                </a:lnTo>
                <a:lnTo>
                  <a:pt x="600738" y="378025"/>
                </a:lnTo>
                <a:lnTo>
                  <a:pt x="585639" y="423414"/>
                </a:lnTo>
                <a:lnTo>
                  <a:pt x="563920" y="465326"/>
                </a:lnTo>
                <a:lnTo>
                  <a:pt x="536210" y="503133"/>
                </a:lnTo>
                <a:lnTo>
                  <a:pt x="503137" y="536207"/>
                </a:lnTo>
                <a:lnTo>
                  <a:pt x="465330" y="563918"/>
                </a:lnTo>
                <a:lnTo>
                  <a:pt x="423418" y="585638"/>
                </a:lnTo>
                <a:lnTo>
                  <a:pt x="378028" y="600737"/>
                </a:lnTo>
                <a:lnTo>
                  <a:pt x="329790" y="608589"/>
                </a:lnTo>
                <a:lnTo>
                  <a:pt x="304799" y="609599"/>
                </a:lnTo>
                <a:lnTo>
                  <a:pt x="279809" y="608589"/>
                </a:lnTo>
                <a:lnTo>
                  <a:pt x="231571" y="600737"/>
                </a:lnTo>
                <a:lnTo>
                  <a:pt x="186181" y="585638"/>
                </a:lnTo>
                <a:lnTo>
                  <a:pt x="144269" y="563918"/>
                </a:lnTo>
                <a:lnTo>
                  <a:pt x="106462" y="536207"/>
                </a:lnTo>
                <a:lnTo>
                  <a:pt x="73389" y="503133"/>
                </a:lnTo>
                <a:lnTo>
                  <a:pt x="45679" y="465326"/>
                </a:lnTo>
                <a:lnTo>
                  <a:pt x="23960" y="423414"/>
                </a:lnTo>
                <a:lnTo>
                  <a:pt x="8861" y="378025"/>
                </a:lnTo>
                <a:lnTo>
                  <a:pt x="1010" y="329789"/>
                </a:lnTo>
                <a:lnTo>
                  <a:pt x="0" y="30479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5" name="object 13"/>
          <p:cNvSpPr txBox="1">
            <a:spLocks noChangeArrowheads="1"/>
          </p:cNvSpPr>
          <p:nvPr/>
        </p:nvSpPr>
        <p:spPr bwMode="auto">
          <a:xfrm>
            <a:off x="5600700" y="3929063"/>
            <a:ext cx="228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363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6" name="object 14"/>
          <p:cNvSpPr>
            <a:spLocks/>
          </p:cNvSpPr>
          <p:nvPr/>
        </p:nvSpPr>
        <p:spPr bwMode="auto">
          <a:xfrm>
            <a:off x="7696200" y="3886200"/>
            <a:ext cx="609600" cy="609600"/>
          </a:xfrm>
          <a:custGeom>
            <a:avLst/>
            <a:gdLst>
              <a:gd name="T0" fmla="*/ 0 w 609600"/>
              <a:gd name="T1" fmla="*/ 304799 h 609600"/>
              <a:gd name="T2" fmla="*/ 3990 w 609600"/>
              <a:gd name="T3" fmla="*/ 255375 h 609600"/>
              <a:gd name="T4" fmla="*/ 15544 w 609600"/>
              <a:gd name="T5" fmla="*/ 208484 h 609600"/>
              <a:gd name="T6" fmla="*/ 34031 w 609600"/>
              <a:gd name="T7" fmla="*/ 164755 h 609600"/>
              <a:gd name="T8" fmla="*/ 58824 w 609600"/>
              <a:gd name="T9" fmla="*/ 124817 h 609600"/>
              <a:gd name="T10" fmla="*/ 89294 w 609600"/>
              <a:gd name="T11" fmla="*/ 89298 h 609600"/>
              <a:gd name="T12" fmla="*/ 124813 w 609600"/>
              <a:gd name="T13" fmla="*/ 58827 h 609600"/>
              <a:gd name="T14" fmla="*/ 164751 w 609600"/>
              <a:gd name="T15" fmla="*/ 34033 h 609600"/>
              <a:gd name="T16" fmla="*/ 208481 w 609600"/>
              <a:gd name="T17" fmla="*/ 15545 h 609600"/>
              <a:gd name="T18" fmla="*/ 255373 w 609600"/>
              <a:gd name="T19" fmla="*/ 3991 h 609600"/>
              <a:gd name="T20" fmla="*/ 304799 w 609600"/>
              <a:gd name="T21" fmla="*/ 0 h 609600"/>
              <a:gd name="T22" fmla="*/ 329790 w 609600"/>
              <a:gd name="T23" fmla="*/ 1010 h 609600"/>
              <a:gd name="T24" fmla="*/ 378028 w 609600"/>
              <a:gd name="T25" fmla="*/ 8862 h 609600"/>
              <a:gd name="T26" fmla="*/ 423418 w 609600"/>
              <a:gd name="T27" fmla="*/ 23961 h 609600"/>
              <a:gd name="T28" fmla="*/ 465330 w 609600"/>
              <a:gd name="T29" fmla="*/ 45681 h 609600"/>
              <a:gd name="T30" fmla="*/ 503137 w 609600"/>
              <a:gd name="T31" fmla="*/ 73392 h 609600"/>
              <a:gd name="T32" fmla="*/ 536210 w 609600"/>
              <a:gd name="T33" fmla="*/ 106466 h 609600"/>
              <a:gd name="T34" fmla="*/ 563920 w 609600"/>
              <a:gd name="T35" fmla="*/ 144273 h 609600"/>
              <a:gd name="T36" fmla="*/ 585639 w 609600"/>
              <a:gd name="T37" fmla="*/ 186185 h 609600"/>
              <a:gd name="T38" fmla="*/ 600738 w 609600"/>
              <a:gd name="T39" fmla="*/ 231574 h 609600"/>
              <a:gd name="T40" fmla="*/ 608589 w 609600"/>
              <a:gd name="T41" fmla="*/ 279810 h 609600"/>
              <a:gd name="T42" fmla="*/ 609599 w 609600"/>
              <a:gd name="T43" fmla="*/ 304799 h 609600"/>
              <a:gd name="T44" fmla="*/ 608589 w 609600"/>
              <a:gd name="T45" fmla="*/ 329789 h 609600"/>
              <a:gd name="T46" fmla="*/ 600738 w 609600"/>
              <a:gd name="T47" fmla="*/ 378025 h 609600"/>
              <a:gd name="T48" fmla="*/ 585639 w 609600"/>
              <a:gd name="T49" fmla="*/ 423414 h 609600"/>
              <a:gd name="T50" fmla="*/ 563920 w 609600"/>
              <a:gd name="T51" fmla="*/ 465326 h 609600"/>
              <a:gd name="T52" fmla="*/ 536210 w 609600"/>
              <a:gd name="T53" fmla="*/ 503133 h 609600"/>
              <a:gd name="T54" fmla="*/ 503137 w 609600"/>
              <a:gd name="T55" fmla="*/ 536207 h 609600"/>
              <a:gd name="T56" fmla="*/ 465330 w 609600"/>
              <a:gd name="T57" fmla="*/ 563918 h 609600"/>
              <a:gd name="T58" fmla="*/ 423418 w 609600"/>
              <a:gd name="T59" fmla="*/ 585638 h 609600"/>
              <a:gd name="T60" fmla="*/ 378028 w 609600"/>
              <a:gd name="T61" fmla="*/ 600737 h 609600"/>
              <a:gd name="T62" fmla="*/ 329790 w 609600"/>
              <a:gd name="T63" fmla="*/ 608589 h 609600"/>
              <a:gd name="T64" fmla="*/ 304799 w 609600"/>
              <a:gd name="T65" fmla="*/ 609599 h 609600"/>
              <a:gd name="T66" fmla="*/ 279809 w 609600"/>
              <a:gd name="T67" fmla="*/ 608589 h 609600"/>
              <a:gd name="T68" fmla="*/ 231571 w 609600"/>
              <a:gd name="T69" fmla="*/ 600737 h 609600"/>
              <a:gd name="T70" fmla="*/ 186181 w 609600"/>
              <a:gd name="T71" fmla="*/ 585638 h 609600"/>
              <a:gd name="T72" fmla="*/ 144269 w 609600"/>
              <a:gd name="T73" fmla="*/ 563918 h 609600"/>
              <a:gd name="T74" fmla="*/ 106462 w 609600"/>
              <a:gd name="T75" fmla="*/ 536207 h 609600"/>
              <a:gd name="T76" fmla="*/ 73389 w 609600"/>
              <a:gd name="T77" fmla="*/ 503133 h 609600"/>
              <a:gd name="T78" fmla="*/ 45679 w 609600"/>
              <a:gd name="T79" fmla="*/ 465326 h 609600"/>
              <a:gd name="T80" fmla="*/ 23960 w 609600"/>
              <a:gd name="T81" fmla="*/ 423414 h 609600"/>
              <a:gd name="T82" fmla="*/ 8861 w 609600"/>
              <a:gd name="T83" fmla="*/ 378025 h 609600"/>
              <a:gd name="T84" fmla="*/ 1010 w 609600"/>
              <a:gd name="T85" fmla="*/ 329789 h 609600"/>
              <a:gd name="T86" fmla="*/ 0 w 609600"/>
              <a:gd name="T87" fmla="*/ 304799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600" h="609600">
                <a:moveTo>
                  <a:pt x="0" y="304799"/>
                </a:moveTo>
                <a:lnTo>
                  <a:pt x="3990" y="255375"/>
                </a:lnTo>
                <a:lnTo>
                  <a:pt x="15544" y="208484"/>
                </a:lnTo>
                <a:lnTo>
                  <a:pt x="34031" y="164755"/>
                </a:lnTo>
                <a:lnTo>
                  <a:pt x="58824" y="124817"/>
                </a:lnTo>
                <a:lnTo>
                  <a:pt x="89294" y="89298"/>
                </a:lnTo>
                <a:lnTo>
                  <a:pt x="124813" y="58827"/>
                </a:lnTo>
                <a:lnTo>
                  <a:pt x="164751" y="34033"/>
                </a:lnTo>
                <a:lnTo>
                  <a:pt x="208481" y="15545"/>
                </a:lnTo>
                <a:lnTo>
                  <a:pt x="255373" y="3991"/>
                </a:lnTo>
                <a:lnTo>
                  <a:pt x="304799" y="0"/>
                </a:lnTo>
                <a:lnTo>
                  <a:pt x="329790" y="1010"/>
                </a:lnTo>
                <a:lnTo>
                  <a:pt x="378028" y="8862"/>
                </a:lnTo>
                <a:lnTo>
                  <a:pt x="423418" y="23961"/>
                </a:lnTo>
                <a:lnTo>
                  <a:pt x="465330" y="45681"/>
                </a:lnTo>
                <a:lnTo>
                  <a:pt x="503137" y="73392"/>
                </a:lnTo>
                <a:lnTo>
                  <a:pt x="536210" y="106466"/>
                </a:lnTo>
                <a:lnTo>
                  <a:pt x="563920" y="144273"/>
                </a:lnTo>
                <a:lnTo>
                  <a:pt x="585639" y="186185"/>
                </a:lnTo>
                <a:lnTo>
                  <a:pt x="600738" y="231574"/>
                </a:lnTo>
                <a:lnTo>
                  <a:pt x="608589" y="279810"/>
                </a:lnTo>
                <a:lnTo>
                  <a:pt x="609599" y="304799"/>
                </a:lnTo>
                <a:lnTo>
                  <a:pt x="608589" y="329789"/>
                </a:lnTo>
                <a:lnTo>
                  <a:pt x="600738" y="378025"/>
                </a:lnTo>
                <a:lnTo>
                  <a:pt x="585639" y="423414"/>
                </a:lnTo>
                <a:lnTo>
                  <a:pt x="563920" y="465326"/>
                </a:lnTo>
                <a:lnTo>
                  <a:pt x="536210" y="503133"/>
                </a:lnTo>
                <a:lnTo>
                  <a:pt x="503137" y="536207"/>
                </a:lnTo>
                <a:lnTo>
                  <a:pt x="465330" y="563918"/>
                </a:lnTo>
                <a:lnTo>
                  <a:pt x="423418" y="585638"/>
                </a:lnTo>
                <a:lnTo>
                  <a:pt x="378028" y="600737"/>
                </a:lnTo>
                <a:lnTo>
                  <a:pt x="329790" y="608589"/>
                </a:lnTo>
                <a:lnTo>
                  <a:pt x="304799" y="609599"/>
                </a:lnTo>
                <a:lnTo>
                  <a:pt x="279809" y="608589"/>
                </a:lnTo>
                <a:lnTo>
                  <a:pt x="231571" y="600737"/>
                </a:lnTo>
                <a:lnTo>
                  <a:pt x="186181" y="585638"/>
                </a:lnTo>
                <a:lnTo>
                  <a:pt x="144269" y="563918"/>
                </a:lnTo>
                <a:lnTo>
                  <a:pt x="106462" y="536207"/>
                </a:lnTo>
                <a:lnTo>
                  <a:pt x="73389" y="503133"/>
                </a:lnTo>
                <a:lnTo>
                  <a:pt x="45679" y="465326"/>
                </a:lnTo>
                <a:lnTo>
                  <a:pt x="23960" y="423414"/>
                </a:lnTo>
                <a:lnTo>
                  <a:pt x="8861" y="378025"/>
                </a:lnTo>
                <a:lnTo>
                  <a:pt x="1010" y="329789"/>
                </a:lnTo>
                <a:lnTo>
                  <a:pt x="0" y="30479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7" name="object 15"/>
          <p:cNvSpPr txBox="1">
            <a:spLocks noChangeArrowheads="1"/>
          </p:cNvSpPr>
          <p:nvPr/>
        </p:nvSpPr>
        <p:spPr bwMode="auto">
          <a:xfrm>
            <a:off x="7886700" y="3929063"/>
            <a:ext cx="2301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363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4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8" name="object 16"/>
          <p:cNvSpPr>
            <a:spLocks/>
          </p:cNvSpPr>
          <p:nvPr/>
        </p:nvSpPr>
        <p:spPr bwMode="auto">
          <a:xfrm>
            <a:off x="6553200" y="4953000"/>
            <a:ext cx="609600" cy="609600"/>
          </a:xfrm>
          <a:custGeom>
            <a:avLst/>
            <a:gdLst>
              <a:gd name="T0" fmla="*/ 0 w 609600"/>
              <a:gd name="T1" fmla="*/ 304799 h 609600"/>
              <a:gd name="T2" fmla="*/ 3990 w 609600"/>
              <a:gd name="T3" fmla="*/ 255375 h 609600"/>
              <a:gd name="T4" fmla="*/ 15544 w 609600"/>
              <a:gd name="T5" fmla="*/ 208484 h 609600"/>
              <a:gd name="T6" fmla="*/ 34031 w 609600"/>
              <a:gd name="T7" fmla="*/ 164755 h 609600"/>
              <a:gd name="T8" fmla="*/ 58824 w 609600"/>
              <a:gd name="T9" fmla="*/ 124817 h 609600"/>
              <a:gd name="T10" fmla="*/ 89294 w 609600"/>
              <a:gd name="T11" fmla="*/ 89298 h 609600"/>
              <a:gd name="T12" fmla="*/ 124813 w 609600"/>
              <a:gd name="T13" fmla="*/ 58827 h 609600"/>
              <a:gd name="T14" fmla="*/ 164751 w 609600"/>
              <a:gd name="T15" fmla="*/ 34033 h 609600"/>
              <a:gd name="T16" fmla="*/ 208481 w 609600"/>
              <a:gd name="T17" fmla="*/ 15545 h 609600"/>
              <a:gd name="T18" fmla="*/ 255373 w 609600"/>
              <a:gd name="T19" fmla="*/ 3991 h 609600"/>
              <a:gd name="T20" fmla="*/ 304799 w 609600"/>
              <a:gd name="T21" fmla="*/ 0 h 609600"/>
              <a:gd name="T22" fmla="*/ 329790 w 609600"/>
              <a:gd name="T23" fmla="*/ 1010 h 609600"/>
              <a:gd name="T24" fmla="*/ 378028 w 609600"/>
              <a:gd name="T25" fmla="*/ 8862 h 609600"/>
              <a:gd name="T26" fmla="*/ 423418 w 609600"/>
              <a:gd name="T27" fmla="*/ 23961 h 609600"/>
              <a:gd name="T28" fmla="*/ 465330 w 609600"/>
              <a:gd name="T29" fmla="*/ 45681 h 609600"/>
              <a:gd name="T30" fmla="*/ 503137 w 609600"/>
              <a:gd name="T31" fmla="*/ 73392 h 609600"/>
              <a:gd name="T32" fmla="*/ 536210 w 609600"/>
              <a:gd name="T33" fmla="*/ 106466 h 609600"/>
              <a:gd name="T34" fmla="*/ 563920 w 609600"/>
              <a:gd name="T35" fmla="*/ 144273 h 609600"/>
              <a:gd name="T36" fmla="*/ 585639 w 609600"/>
              <a:gd name="T37" fmla="*/ 186185 h 609600"/>
              <a:gd name="T38" fmla="*/ 600738 w 609600"/>
              <a:gd name="T39" fmla="*/ 231574 h 609600"/>
              <a:gd name="T40" fmla="*/ 608589 w 609600"/>
              <a:gd name="T41" fmla="*/ 279810 h 609600"/>
              <a:gd name="T42" fmla="*/ 609599 w 609600"/>
              <a:gd name="T43" fmla="*/ 304799 h 609600"/>
              <a:gd name="T44" fmla="*/ 608589 w 609600"/>
              <a:gd name="T45" fmla="*/ 329789 h 609600"/>
              <a:gd name="T46" fmla="*/ 600738 w 609600"/>
              <a:gd name="T47" fmla="*/ 378025 h 609600"/>
              <a:gd name="T48" fmla="*/ 585639 w 609600"/>
              <a:gd name="T49" fmla="*/ 423414 h 609600"/>
              <a:gd name="T50" fmla="*/ 563920 w 609600"/>
              <a:gd name="T51" fmla="*/ 465326 h 609600"/>
              <a:gd name="T52" fmla="*/ 536210 w 609600"/>
              <a:gd name="T53" fmla="*/ 503133 h 609600"/>
              <a:gd name="T54" fmla="*/ 503137 w 609600"/>
              <a:gd name="T55" fmla="*/ 536207 h 609600"/>
              <a:gd name="T56" fmla="*/ 465330 w 609600"/>
              <a:gd name="T57" fmla="*/ 563918 h 609600"/>
              <a:gd name="T58" fmla="*/ 423418 w 609600"/>
              <a:gd name="T59" fmla="*/ 585638 h 609600"/>
              <a:gd name="T60" fmla="*/ 378028 w 609600"/>
              <a:gd name="T61" fmla="*/ 600737 h 609600"/>
              <a:gd name="T62" fmla="*/ 329790 w 609600"/>
              <a:gd name="T63" fmla="*/ 608589 h 609600"/>
              <a:gd name="T64" fmla="*/ 304799 w 609600"/>
              <a:gd name="T65" fmla="*/ 609599 h 609600"/>
              <a:gd name="T66" fmla="*/ 279809 w 609600"/>
              <a:gd name="T67" fmla="*/ 608589 h 609600"/>
              <a:gd name="T68" fmla="*/ 231571 w 609600"/>
              <a:gd name="T69" fmla="*/ 600737 h 609600"/>
              <a:gd name="T70" fmla="*/ 186181 w 609600"/>
              <a:gd name="T71" fmla="*/ 585638 h 609600"/>
              <a:gd name="T72" fmla="*/ 144269 w 609600"/>
              <a:gd name="T73" fmla="*/ 563918 h 609600"/>
              <a:gd name="T74" fmla="*/ 106462 w 609600"/>
              <a:gd name="T75" fmla="*/ 536207 h 609600"/>
              <a:gd name="T76" fmla="*/ 73389 w 609600"/>
              <a:gd name="T77" fmla="*/ 503133 h 609600"/>
              <a:gd name="T78" fmla="*/ 45679 w 609600"/>
              <a:gd name="T79" fmla="*/ 465326 h 609600"/>
              <a:gd name="T80" fmla="*/ 23960 w 609600"/>
              <a:gd name="T81" fmla="*/ 423414 h 609600"/>
              <a:gd name="T82" fmla="*/ 8861 w 609600"/>
              <a:gd name="T83" fmla="*/ 378025 h 609600"/>
              <a:gd name="T84" fmla="*/ 1010 w 609600"/>
              <a:gd name="T85" fmla="*/ 329789 h 609600"/>
              <a:gd name="T86" fmla="*/ 0 w 609600"/>
              <a:gd name="T87" fmla="*/ 304799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600" h="609600">
                <a:moveTo>
                  <a:pt x="0" y="304799"/>
                </a:moveTo>
                <a:lnTo>
                  <a:pt x="3990" y="255375"/>
                </a:lnTo>
                <a:lnTo>
                  <a:pt x="15544" y="208484"/>
                </a:lnTo>
                <a:lnTo>
                  <a:pt x="34031" y="164755"/>
                </a:lnTo>
                <a:lnTo>
                  <a:pt x="58824" y="124817"/>
                </a:lnTo>
                <a:lnTo>
                  <a:pt x="89294" y="89298"/>
                </a:lnTo>
                <a:lnTo>
                  <a:pt x="124813" y="58827"/>
                </a:lnTo>
                <a:lnTo>
                  <a:pt x="164751" y="34033"/>
                </a:lnTo>
                <a:lnTo>
                  <a:pt x="208481" y="15545"/>
                </a:lnTo>
                <a:lnTo>
                  <a:pt x="255373" y="3991"/>
                </a:lnTo>
                <a:lnTo>
                  <a:pt x="304799" y="0"/>
                </a:lnTo>
                <a:lnTo>
                  <a:pt x="329790" y="1010"/>
                </a:lnTo>
                <a:lnTo>
                  <a:pt x="378028" y="8862"/>
                </a:lnTo>
                <a:lnTo>
                  <a:pt x="423418" y="23961"/>
                </a:lnTo>
                <a:lnTo>
                  <a:pt x="465330" y="45681"/>
                </a:lnTo>
                <a:lnTo>
                  <a:pt x="503137" y="73392"/>
                </a:lnTo>
                <a:lnTo>
                  <a:pt x="536210" y="106466"/>
                </a:lnTo>
                <a:lnTo>
                  <a:pt x="563920" y="144273"/>
                </a:lnTo>
                <a:lnTo>
                  <a:pt x="585639" y="186185"/>
                </a:lnTo>
                <a:lnTo>
                  <a:pt x="600738" y="231574"/>
                </a:lnTo>
                <a:lnTo>
                  <a:pt x="608589" y="279810"/>
                </a:lnTo>
                <a:lnTo>
                  <a:pt x="609599" y="304799"/>
                </a:lnTo>
                <a:lnTo>
                  <a:pt x="608589" y="329789"/>
                </a:lnTo>
                <a:lnTo>
                  <a:pt x="600738" y="378025"/>
                </a:lnTo>
                <a:lnTo>
                  <a:pt x="585639" y="423414"/>
                </a:lnTo>
                <a:lnTo>
                  <a:pt x="563920" y="465326"/>
                </a:lnTo>
                <a:lnTo>
                  <a:pt x="536210" y="503133"/>
                </a:lnTo>
                <a:lnTo>
                  <a:pt x="503137" y="536207"/>
                </a:lnTo>
                <a:lnTo>
                  <a:pt x="465330" y="563918"/>
                </a:lnTo>
                <a:lnTo>
                  <a:pt x="423418" y="585638"/>
                </a:lnTo>
                <a:lnTo>
                  <a:pt x="378028" y="600737"/>
                </a:lnTo>
                <a:lnTo>
                  <a:pt x="329790" y="608589"/>
                </a:lnTo>
                <a:lnTo>
                  <a:pt x="304799" y="609599"/>
                </a:lnTo>
                <a:lnTo>
                  <a:pt x="279809" y="608589"/>
                </a:lnTo>
                <a:lnTo>
                  <a:pt x="231571" y="600737"/>
                </a:lnTo>
                <a:lnTo>
                  <a:pt x="186181" y="585638"/>
                </a:lnTo>
                <a:lnTo>
                  <a:pt x="144269" y="563918"/>
                </a:lnTo>
                <a:lnTo>
                  <a:pt x="106462" y="536207"/>
                </a:lnTo>
                <a:lnTo>
                  <a:pt x="73389" y="503133"/>
                </a:lnTo>
                <a:lnTo>
                  <a:pt x="45679" y="465326"/>
                </a:lnTo>
                <a:lnTo>
                  <a:pt x="23960" y="423414"/>
                </a:lnTo>
                <a:lnTo>
                  <a:pt x="8861" y="378025"/>
                </a:lnTo>
                <a:lnTo>
                  <a:pt x="1010" y="329789"/>
                </a:lnTo>
                <a:lnTo>
                  <a:pt x="0" y="30479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9" name="object 17"/>
          <p:cNvSpPr txBox="1">
            <a:spLocks noChangeArrowheads="1"/>
          </p:cNvSpPr>
          <p:nvPr/>
        </p:nvSpPr>
        <p:spPr bwMode="auto">
          <a:xfrm>
            <a:off x="6743700" y="4997450"/>
            <a:ext cx="230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3363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3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0" name="object 18"/>
          <p:cNvSpPr>
            <a:spLocks/>
          </p:cNvSpPr>
          <p:nvPr/>
        </p:nvSpPr>
        <p:spPr bwMode="auto">
          <a:xfrm>
            <a:off x="5930900" y="3328988"/>
            <a:ext cx="722313" cy="646112"/>
          </a:xfrm>
          <a:custGeom>
            <a:avLst/>
            <a:gdLst>
              <a:gd name="T0" fmla="*/ 59832 w 721995"/>
              <a:gd name="T1" fmla="*/ 496052 h 646429"/>
              <a:gd name="T2" fmla="*/ 0 w 721995"/>
              <a:gd name="T3" fmla="*/ 646428 h 646429"/>
              <a:gd name="T4" fmla="*/ 156209 w 721995"/>
              <a:gd name="T5" fmla="*/ 604006 h 646429"/>
              <a:gd name="T6" fmla="*/ 126277 w 721995"/>
              <a:gd name="T7" fmla="*/ 570478 h 646429"/>
              <a:gd name="T8" fmla="*/ 106801 w 721995"/>
              <a:gd name="T9" fmla="*/ 570478 h 646429"/>
              <a:gd name="T10" fmla="*/ 87508 w 721995"/>
              <a:gd name="T11" fmla="*/ 548892 h 646429"/>
              <a:gd name="T12" fmla="*/ 98358 w 721995"/>
              <a:gd name="T13" fmla="*/ 539206 h 646429"/>
              <a:gd name="T14" fmla="*/ 59832 w 721995"/>
              <a:gd name="T15" fmla="*/ 496052 h 646429"/>
              <a:gd name="T16" fmla="*/ 98358 w 721995"/>
              <a:gd name="T17" fmla="*/ 539206 h 646429"/>
              <a:gd name="T18" fmla="*/ 87508 w 721995"/>
              <a:gd name="T19" fmla="*/ 548892 h 646429"/>
              <a:gd name="T20" fmla="*/ 106801 w 721995"/>
              <a:gd name="T21" fmla="*/ 570478 h 646429"/>
              <a:gd name="T22" fmla="*/ 117638 w 721995"/>
              <a:gd name="T23" fmla="*/ 560802 h 646429"/>
              <a:gd name="T24" fmla="*/ 98358 w 721995"/>
              <a:gd name="T25" fmla="*/ 539206 h 646429"/>
              <a:gd name="T26" fmla="*/ 117638 w 721995"/>
              <a:gd name="T27" fmla="*/ 560802 h 646429"/>
              <a:gd name="T28" fmla="*/ 106801 w 721995"/>
              <a:gd name="T29" fmla="*/ 570478 h 646429"/>
              <a:gd name="T30" fmla="*/ 126277 w 721995"/>
              <a:gd name="T31" fmla="*/ 570478 h 646429"/>
              <a:gd name="T32" fmla="*/ 117638 w 721995"/>
              <a:gd name="T33" fmla="*/ 560802 h 646429"/>
              <a:gd name="T34" fmla="*/ 702320 w 721995"/>
              <a:gd name="T35" fmla="*/ 0 h 646429"/>
              <a:gd name="T36" fmla="*/ 98358 w 721995"/>
              <a:gd name="T37" fmla="*/ 539206 h 646429"/>
              <a:gd name="T38" fmla="*/ 117638 w 721995"/>
              <a:gd name="T39" fmla="*/ 560802 h 646429"/>
              <a:gd name="T40" fmla="*/ 721492 w 721995"/>
              <a:gd name="T41" fmla="*/ 21579 h 646429"/>
              <a:gd name="T42" fmla="*/ 702320 w 721995"/>
              <a:gd name="T43" fmla="*/ 0 h 646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1995" h="646429">
                <a:moveTo>
                  <a:pt x="59832" y="496052"/>
                </a:moveTo>
                <a:lnTo>
                  <a:pt x="0" y="646428"/>
                </a:lnTo>
                <a:lnTo>
                  <a:pt x="156209" y="604006"/>
                </a:lnTo>
                <a:lnTo>
                  <a:pt x="126277" y="570478"/>
                </a:lnTo>
                <a:lnTo>
                  <a:pt x="106801" y="570478"/>
                </a:lnTo>
                <a:lnTo>
                  <a:pt x="87508" y="548892"/>
                </a:lnTo>
                <a:lnTo>
                  <a:pt x="98358" y="539206"/>
                </a:lnTo>
                <a:lnTo>
                  <a:pt x="59832" y="496052"/>
                </a:lnTo>
                <a:close/>
              </a:path>
              <a:path w="721995" h="646429">
                <a:moveTo>
                  <a:pt x="98358" y="539206"/>
                </a:moveTo>
                <a:lnTo>
                  <a:pt x="87508" y="548892"/>
                </a:lnTo>
                <a:lnTo>
                  <a:pt x="106801" y="570478"/>
                </a:lnTo>
                <a:lnTo>
                  <a:pt x="117638" y="560802"/>
                </a:lnTo>
                <a:lnTo>
                  <a:pt x="98358" y="539206"/>
                </a:lnTo>
                <a:close/>
              </a:path>
              <a:path w="721995" h="646429">
                <a:moveTo>
                  <a:pt x="117638" y="560802"/>
                </a:moveTo>
                <a:lnTo>
                  <a:pt x="106801" y="570478"/>
                </a:lnTo>
                <a:lnTo>
                  <a:pt x="126277" y="570478"/>
                </a:lnTo>
                <a:lnTo>
                  <a:pt x="117638" y="560802"/>
                </a:lnTo>
                <a:close/>
              </a:path>
              <a:path w="721995" h="646429">
                <a:moveTo>
                  <a:pt x="702320" y="0"/>
                </a:moveTo>
                <a:lnTo>
                  <a:pt x="98358" y="539206"/>
                </a:lnTo>
                <a:lnTo>
                  <a:pt x="117638" y="560802"/>
                </a:lnTo>
                <a:lnTo>
                  <a:pt x="721492" y="21579"/>
                </a:lnTo>
                <a:lnTo>
                  <a:pt x="702320" y="0"/>
                </a:lnTo>
                <a:close/>
              </a:path>
            </a:pathLst>
          </a:custGeom>
          <a:solidFill>
            <a:srgbClr val="03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1" name="object 19"/>
          <p:cNvSpPr>
            <a:spLocks/>
          </p:cNvSpPr>
          <p:nvPr/>
        </p:nvSpPr>
        <p:spPr bwMode="auto">
          <a:xfrm>
            <a:off x="5921375" y="4395788"/>
            <a:ext cx="722313" cy="646112"/>
          </a:xfrm>
          <a:custGeom>
            <a:avLst/>
            <a:gdLst>
              <a:gd name="T0" fmla="*/ 603928 w 721995"/>
              <a:gd name="T1" fmla="*/ 560878 h 646429"/>
              <a:gd name="T2" fmla="*/ 565403 w 721995"/>
              <a:gd name="T3" fmla="*/ 604016 h 646429"/>
              <a:gd name="T4" fmla="*/ 721492 w 721995"/>
              <a:gd name="T5" fmla="*/ 646438 h 646429"/>
              <a:gd name="T6" fmla="*/ 691349 w 721995"/>
              <a:gd name="T7" fmla="*/ 570488 h 646429"/>
              <a:gd name="T8" fmla="*/ 614690 w 721995"/>
              <a:gd name="T9" fmla="*/ 570488 h 646429"/>
              <a:gd name="T10" fmla="*/ 603928 w 721995"/>
              <a:gd name="T11" fmla="*/ 560878 h 646429"/>
              <a:gd name="T12" fmla="*/ 623213 w 721995"/>
              <a:gd name="T13" fmla="*/ 539283 h 646429"/>
              <a:gd name="T14" fmla="*/ 603928 w 721995"/>
              <a:gd name="T15" fmla="*/ 560878 h 646429"/>
              <a:gd name="T16" fmla="*/ 614690 w 721995"/>
              <a:gd name="T17" fmla="*/ 570488 h 646429"/>
              <a:gd name="T18" fmla="*/ 633983 w 721995"/>
              <a:gd name="T19" fmla="*/ 548902 h 646429"/>
              <a:gd name="T20" fmla="*/ 623213 w 721995"/>
              <a:gd name="T21" fmla="*/ 539283 h 646429"/>
              <a:gd name="T22" fmla="*/ 661812 w 721995"/>
              <a:gd name="T23" fmla="*/ 496061 h 646429"/>
              <a:gd name="T24" fmla="*/ 623213 w 721995"/>
              <a:gd name="T25" fmla="*/ 539283 h 646429"/>
              <a:gd name="T26" fmla="*/ 633983 w 721995"/>
              <a:gd name="T27" fmla="*/ 548902 h 646429"/>
              <a:gd name="T28" fmla="*/ 614690 w 721995"/>
              <a:gd name="T29" fmla="*/ 570488 h 646429"/>
              <a:gd name="T30" fmla="*/ 691349 w 721995"/>
              <a:gd name="T31" fmla="*/ 570488 h 646429"/>
              <a:gd name="T32" fmla="*/ 661812 w 721995"/>
              <a:gd name="T33" fmla="*/ 496061 h 646429"/>
              <a:gd name="T34" fmla="*/ 19324 w 721995"/>
              <a:gd name="T35" fmla="*/ 0 h 646429"/>
              <a:gd name="T36" fmla="*/ 0 w 721995"/>
              <a:gd name="T37" fmla="*/ 21598 h 646429"/>
              <a:gd name="T38" fmla="*/ 603928 w 721995"/>
              <a:gd name="T39" fmla="*/ 560878 h 646429"/>
              <a:gd name="T40" fmla="*/ 623213 w 721995"/>
              <a:gd name="T41" fmla="*/ 539283 h 646429"/>
              <a:gd name="T42" fmla="*/ 19324 w 721995"/>
              <a:gd name="T43" fmla="*/ 0 h 646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1995" h="646429">
                <a:moveTo>
                  <a:pt x="603928" y="560878"/>
                </a:moveTo>
                <a:lnTo>
                  <a:pt x="565403" y="604016"/>
                </a:lnTo>
                <a:lnTo>
                  <a:pt x="721492" y="646438"/>
                </a:lnTo>
                <a:lnTo>
                  <a:pt x="691349" y="570488"/>
                </a:lnTo>
                <a:lnTo>
                  <a:pt x="614690" y="570488"/>
                </a:lnTo>
                <a:lnTo>
                  <a:pt x="603928" y="560878"/>
                </a:lnTo>
                <a:close/>
              </a:path>
              <a:path w="721995" h="646429">
                <a:moveTo>
                  <a:pt x="623213" y="539283"/>
                </a:moveTo>
                <a:lnTo>
                  <a:pt x="603928" y="560878"/>
                </a:lnTo>
                <a:lnTo>
                  <a:pt x="614690" y="570488"/>
                </a:lnTo>
                <a:lnTo>
                  <a:pt x="633983" y="548902"/>
                </a:lnTo>
                <a:lnTo>
                  <a:pt x="623213" y="539283"/>
                </a:lnTo>
                <a:close/>
              </a:path>
              <a:path w="721995" h="646429">
                <a:moveTo>
                  <a:pt x="661812" y="496061"/>
                </a:moveTo>
                <a:lnTo>
                  <a:pt x="623213" y="539283"/>
                </a:lnTo>
                <a:lnTo>
                  <a:pt x="633983" y="548902"/>
                </a:lnTo>
                <a:lnTo>
                  <a:pt x="614690" y="570488"/>
                </a:lnTo>
                <a:lnTo>
                  <a:pt x="691349" y="570488"/>
                </a:lnTo>
                <a:lnTo>
                  <a:pt x="661812" y="496061"/>
                </a:lnTo>
                <a:close/>
              </a:path>
              <a:path w="721995" h="646429">
                <a:moveTo>
                  <a:pt x="19324" y="0"/>
                </a:moveTo>
                <a:lnTo>
                  <a:pt x="0" y="21598"/>
                </a:lnTo>
                <a:lnTo>
                  <a:pt x="603928" y="560878"/>
                </a:lnTo>
                <a:lnTo>
                  <a:pt x="623213" y="539283"/>
                </a:lnTo>
                <a:lnTo>
                  <a:pt x="19324" y="0"/>
                </a:lnTo>
                <a:close/>
              </a:path>
            </a:pathLst>
          </a:custGeom>
          <a:solidFill>
            <a:srgbClr val="03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2" name="object 20"/>
          <p:cNvSpPr>
            <a:spLocks/>
          </p:cNvSpPr>
          <p:nvPr/>
        </p:nvSpPr>
        <p:spPr bwMode="auto">
          <a:xfrm>
            <a:off x="7073900" y="4395788"/>
            <a:ext cx="722313" cy="646112"/>
          </a:xfrm>
          <a:custGeom>
            <a:avLst/>
            <a:gdLst>
              <a:gd name="T0" fmla="*/ 59832 w 721995"/>
              <a:gd name="T1" fmla="*/ 496061 h 646429"/>
              <a:gd name="T2" fmla="*/ 0 w 721995"/>
              <a:gd name="T3" fmla="*/ 646438 h 646429"/>
              <a:gd name="T4" fmla="*/ 156209 w 721995"/>
              <a:gd name="T5" fmla="*/ 604016 h 646429"/>
              <a:gd name="T6" fmla="*/ 126277 w 721995"/>
              <a:gd name="T7" fmla="*/ 570488 h 646429"/>
              <a:gd name="T8" fmla="*/ 106801 w 721995"/>
              <a:gd name="T9" fmla="*/ 570488 h 646429"/>
              <a:gd name="T10" fmla="*/ 87508 w 721995"/>
              <a:gd name="T11" fmla="*/ 548902 h 646429"/>
              <a:gd name="T12" fmla="*/ 98358 w 721995"/>
              <a:gd name="T13" fmla="*/ 539215 h 646429"/>
              <a:gd name="T14" fmla="*/ 59832 w 721995"/>
              <a:gd name="T15" fmla="*/ 496061 h 646429"/>
              <a:gd name="T16" fmla="*/ 98358 w 721995"/>
              <a:gd name="T17" fmla="*/ 539215 h 646429"/>
              <a:gd name="T18" fmla="*/ 87508 w 721995"/>
              <a:gd name="T19" fmla="*/ 548902 h 646429"/>
              <a:gd name="T20" fmla="*/ 106801 w 721995"/>
              <a:gd name="T21" fmla="*/ 570488 h 646429"/>
              <a:gd name="T22" fmla="*/ 117638 w 721995"/>
              <a:gd name="T23" fmla="*/ 560811 h 646429"/>
              <a:gd name="T24" fmla="*/ 98358 w 721995"/>
              <a:gd name="T25" fmla="*/ 539215 h 646429"/>
              <a:gd name="T26" fmla="*/ 117638 w 721995"/>
              <a:gd name="T27" fmla="*/ 560811 h 646429"/>
              <a:gd name="T28" fmla="*/ 106801 w 721995"/>
              <a:gd name="T29" fmla="*/ 570488 h 646429"/>
              <a:gd name="T30" fmla="*/ 126277 w 721995"/>
              <a:gd name="T31" fmla="*/ 570488 h 646429"/>
              <a:gd name="T32" fmla="*/ 117638 w 721995"/>
              <a:gd name="T33" fmla="*/ 560811 h 646429"/>
              <a:gd name="T34" fmla="*/ 702320 w 721995"/>
              <a:gd name="T35" fmla="*/ 0 h 646429"/>
              <a:gd name="T36" fmla="*/ 98358 w 721995"/>
              <a:gd name="T37" fmla="*/ 539215 h 646429"/>
              <a:gd name="T38" fmla="*/ 117638 w 721995"/>
              <a:gd name="T39" fmla="*/ 560811 h 646429"/>
              <a:gd name="T40" fmla="*/ 721492 w 721995"/>
              <a:gd name="T41" fmla="*/ 21598 h 646429"/>
              <a:gd name="T42" fmla="*/ 702320 w 721995"/>
              <a:gd name="T43" fmla="*/ 0 h 646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1995" h="646429">
                <a:moveTo>
                  <a:pt x="59832" y="496061"/>
                </a:moveTo>
                <a:lnTo>
                  <a:pt x="0" y="646438"/>
                </a:lnTo>
                <a:lnTo>
                  <a:pt x="156209" y="604016"/>
                </a:lnTo>
                <a:lnTo>
                  <a:pt x="126277" y="570488"/>
                </a:lnTo>
                <a:lnTo>
                  <a:pt x="106801" y="570488"/>
                </a:lnTo>
                <a:lnTo>
                  <a:pt x="87508" y="548902"/>
                </a:lnTo>
                <a:lnTo>
                  <a:pt x="98358" y="539215"/>
                </a:lnTo>
                <a:lnTo>
                  <a:pt x="59832" y="496061"/>
                </a:lnTo>
                <a:close/>
              </a:path>
              <a:path w="721995" h="646429">
                <a:moveTo>
                  <a:pt x="98358" y="539215"/>
                </a:moveTo>
                <a:lnTo>
                  <a:pt x="87508" y="548902"/>
                </a:lnTo>
                <a:lnTo>
                  <a:pt x="106801" y="570488"/>
                </a:lnTo>
                <a:lnTo>
                  <a:pt x="117638" y="560811"/>
                </a:lnTo>
                <a:lnTo>
                  <a:pt x="98358" y="539215"/>
                </a:lnTo>
                <a:close/>
              </a:path>
              <a:path w="721995" h="646429">
                <a:moveTo>
                  <a:pt x="117638" y="560811"/>
                </a:moveTo>
                <a:lnTo>
                  <a:pt x="106801" y="570488"/>
                </a:lnTo>
                <a:lnTo>
                  <a:pt x="126277" y="570488"/>
                </a:lnTo>
                <a:lnTo>
                  <a:pt x="117638" y="560811"/>
                </a:lnTo>
                <a:close/>
              </a:path>
              <a:path w="721995" h="646429">
                <a:moveTo>
                  <a:pt x="702320" y="0"/>
                </a:moveTo>
                <a:lnTo>
                  <a:pt x="98358" y="539215"/>
                </a:lnTo>
                <a:lnTo>
                  <a:pt x="117638" y="560811"/>
                </a:lnTo>
                <a:lnTo>
                  <a:pt x="721492" y="21598"/>
                </a:lnTo>
                <a:lnTo>
                  <a:pt x="702320" y="0"/>
                </a:lnTo>
                <a:close/>
              </a:path>
            </a:pathLst>
          </a:custGeom>
          <a:solidFill>
            <a:srgbClr val="03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3" name="object 21"/>
          <p:cNvSpPr>
            <a:spLocks/>
          </p:cNvSpPr>
          <p:nvPr/>
        </p:nvSpPr>
        <p:spPr bwMode="auto">
          <a:xfrm>
            <a:off x="6786563" y="3429000"/>
            <a:ext cx="144462" cy="1524000"/>
          </a:xfrm>
          <a:custGeom>
            <a:avLst/>
            <a:gdLst>
              <a:gd name="T0" fmla="*/ 57911 w 144779"/>
              <a:gd name="T1" fmla="*/ 1379219 h 1524000"/>
              <a:gd name="T2" fmla="*/ 0 w 144779"/>
              <a:gd name="T3" fmla="*/ 1379219 h 1524000"/>
              <a:gd name="T4" fmla="*/ 72389 w 144779"/>
              <a:gd name="T5" fmla="*/ 1523999 h 1524000"/>
              <a:gd name="T6" fmla="*/ 137540 w 144779"/>
              <a:gd name="T7" fmla="*/ 1393697 h 1524000"/>
              <a:gd name="T8" fmla="*/ 57911 w 144779"/>
              <a:gd name="T9" fmla="*/ 1393697 h 1524000"/>
              <a:gd name="T10" fmla="*/ 57911 w 144779"/>
              <a:gd name="T11" fmla="*/ 1379219 h 1524000"/>
              <a:gd name="T12" fmla="*/ 86867 w 144779"/>
              <a:gd name="T13" fmla="*/ 0 h 1524000"/>
              <a:gd name="T14" fmla="*/ 57911 w 144779"/>
              <a:gd name="T15" fmla="*/ 0 h 1524000"/>
              <a:gd name="T16" fmla="*/ 57911 w 144779"/>
              <a:gd name="T17" fmla="*/ 1393697 h 1524000"/>
              <a:gd name="T18" fmla="*/ 86867 w 144779"/>
              <a:gd name="T19" fmla="*/ 1393697 h 1524000"/>
              <a:gd name="T20" fmla="*/ 86867 w 144779"/>
              <a:gd name="T21" fmla="*/ 0 h 1524000"/>
              <a:gd name="T22" fmla="*/ 144779 w 144779"/>
              <a:gd name="T23" fmla="*/ 1379219 h 1524000"/>
              <a:gd name="T24" fmla="*/ 86867 w 144779"/>
              <a:gd name="T25" fmla="*/ 1379219 h 1524000"/>
              <a:gd name="T26" fmla="*/ 86867 w 144779"/>
              <a:gd name="T27" fmla="*/ 1393697 h 1524000"/>
              <a:gd name="T28" fmla="*/ 137540 w 144779"/>
              <a:gd name="T29" fmla="*/ 1393697 h 1524000"/>
              <a:gd name="T30" fmla="*/ 144779 w 144779"/>
              <a:gd name="T31" fmla="*/ 1379219 h 152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79" h="1524000">
                <a:moveTo>
                  <a:pt x="57911" y="1379219"/>
                </a:moveTo>
                <a:lnTo>
                  <a:pt x="0" y="1379219"/>
                </a:lnTo>
                <a:lnTo>
                  <a:pt x="72389" y="1523999"/>
                </a:lnTo>
                <a:lnTo>
                  <a:pt x="137540" y="1393697"/>
                </a:lnTo>
                <a:lnTo>
                  <a:pt x="57911" y="1393697"/>
                </a:lnTo>
                <a:lnTo>
                  <a:pt x="57911" y="1379219"/>
                </a:lnTo>
                <a:close/>
              </a:path>
              <a:path w="144779" h="1524000">
                <a:moveTo>
                  <a:pt x="86867" y="0"/>
                </a:moveTo>
                <a:lnTo>
                  <a:pt x="57911" y="0"/>
                </a:lnTo>
                <a:lnTo>
                  <a:pt x="57911" y="1393697"/>
                </a:lnTo>
                <a:lnTo>
                  <a:pt x="86867" y="1393697"/>
                </a:lnTo>
                <a:lnTo>
                  <a:pt x="86867" y="0"/>
                </a:lnTo>
                <a:close/>
              </a:path>
              <a:path w="144779" h="1524000">
                <a:moveTo>
                  <a:pt x="144779" y="1379219"/>
                </a:moveTo>
                <a:lnTo>
                  <a:pt x="86867" y="1379219"/>
                </a:lnTo>
                <a:lnTo>
                  <a:pt x="86867" y="1393697"/>
                </a:lnTo>
                <a:lnTo>
                  <a:pt x="137540" y="1393697"/>
                </a:lnTo>
                <a:lnTo>
                  <a:pt x="144779" y="1379219"/>
                </a:lnTo>
                <a:close/>
              </a:path>
            </a:pathLst>
          </a:custGeom>
          <a:solidFill>
            <a:srgbClr val="03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0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1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536575" y="949325"/>
            <a:ext cx="5826125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0" b="1" dirty="0" smtClean="0">
                <a:solidFill>
                  <a:srgbClr val="FF0000"/>
                </a:solidFill>
                <a:latin typeface="Calibri"/>
                <a:cs typeface="Calibri"/>
              </a:rPr>
              <a:t>Adjac</a:t>
            </a:r>
            <a:r>
              <a:rPr sz="50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5000" b="1" spc="-5" dirty="0" smtClean="0">
                <a:solidFill>
                  <a:srgbClr val="FF0000"/>
                </a:solidFill>
                <a:latin typeface="Calibri"/>
                <a:cs typeface="Calibri"/>
              </a:rPr>
              <a:t>nc</a:t>
            </a:r>
            <a:r>
              <a:rPr sz="5000" b="1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5000" b="1" spc="-1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5000" b="1" spc="-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endParaRPr sz="5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2036763"/>
            <a:ext cx="7323138" cy="446019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indent="-2730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52463" indent="-258763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927100" indent="-2540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 indent="0">
              <a:buClr>
                <a:srgbClr val="0AD0D9"/>
              </a:buClr>
              <a:buSzPct val="94000"/>
            </a:pPr>
            <a:r>
              <a:rPr lang="en-US" sz="2600" u="sng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How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much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storage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required?</a:t>
            </a:r>
          </a:p>
          <a:p>
            <a:pPr lvl="1">
              <a:spcBef>
                <a:spcPts val="513"/>
              </a:spcBef>
              <a:buClr>
                <a:srgbClr val="0E6EC5"/>
              </a:buClr>
              <a:buSzPct val="85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3607A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degree</a:t>
            </a:r>
            <a:r>
              <a:rPr lang="en-US" sz="2400" i="1" dirty="0">
                <a:solidFill>
                  <a:srgbClr val="0360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incident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edges</a:t>
            </a:r>
          </a:p>
          <a:p>
            <a:pPr lvl="2">
              <a:spcBef>
                <a:spcPts val="425"/>
              </a:spcBef>
              <a:buClr>
                <a:srgbClr val="009CD9"/>
              </a:buClr>
              <a:buSzPct val="69000"/>
              <a:buFont typeface="Arial" charset="0"/>
              <a:buChar char="●"/>
            </a:pPr>
            <a:r>
              <a:rPr lang="en-US" sz="21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( </a:t>
            </a:r>
            <a:r>
              <a:rPr lang="en-US" sz="21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Directed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graphs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have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in-degree,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out-degree</a:t>
            </a:r>
            <a:r>
              <a:rPr lang="en-US" sz="21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 )</a:t>
            </a:r>
          </a:p>
          <a:p>
            <a:pPr marL="673100" lvl="2" indent="0">
              <a:spcBef>
                <a:spcPts val="425"/>
              </a:spcBef>
              <a:buClr>
                <a:srgbClr val="009CD9"/>
              </a:buClr>
              <a:buSzPct val="69000"/>
            </a:pPr>
            <a:endParaRPr lang="en-US" sz="21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 marL="673100" lvl="2" indent="0">
              <a:spcBef>
                <a:spcPts val="425"/>
              </a:spcBef>
              <a:buClr>
                <a:srgbClr val="009CD9"/>
              </a:buClr>
              <a:buSzPct val="69000"/>
            </a:pP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directed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    Σ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out-degree(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|E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|</a:t>
            </a:r>
          </a:p>
          <a:p>
            <a:pPr marL="673100" lvl="2" indent="0">
              <a:spcBef>
                <a:spcPts val="425"/>
              </a:spcBef>
              <a:buClr>
                <a:srgbClr val="009CD9"/>
              </a:buClr>
              <a:buSzPct val="69000"/>
            </a:pPr>
            <a:endParaRPr lang="en-US" sz="24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	    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undirected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</a:p>
          <a:p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	     Σ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degree(v) = 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2*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|E|</a:t>
            </a:r>
          </a:p>
          <a:p>
            <a:pPr>
              <a:spcBef>
                <a:spcPts val="475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endParaRPr lang="en-US" sz="2600" dirty="0" smtClean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475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So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Adjacency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lists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take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O(V+E)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285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4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44499" y="703263"/>
            <a:ext cx="8626475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Impl</a:t>
            </a:r>
            <a:r>
              <a:rPr sz="4400" b="1" spc="-30" dirty="0">
                <a:solidFill>
                  <a:srgbClr val="FF0000"/>
                </a:solidFill>
                <a:latin typeface="Calibri"/>
                <a:cs typeface="Calibri"/>
              </a:rPr>
              <a:t>eme</a:t>
            </a:r>
            <a:r>
              <a:rPr sz="44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44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4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400" b="1" spc="-1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Adjacency  Matrix</a:t>
            </a:r>
            <a:endParaRPr sz="4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5608" name="object 8"/>
          <p:cNvSpPr>
            <a:spLocks noChangeArrowheads="1"/>
          </p:cNvSpPr>
          <p:nvPr/>
        </p:nvSpPr>
        <p:spPr bwMode="auto">
          <a:xfrm>
            <a:off x="444500" y="1524001"/>
            <a:ext cx="8470900" cy="5334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1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2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995363" y="2174875"/>
            <a:ext cx="7153275" cy="3323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spc="-50" dirty="0" smtClean="0">
                <a:solidFill>
                  <a:srgbClr val="FF0000"/>
                </a:solidFill>
                <a:latin typeface="Constantia"/>
                <a:cs typeface="Constantia"/>
              </a:rPr>
              <a:t>Graph</a:t>
            </a: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spc="-50" dirty="0" smtClean="0">
                <a:solidFill>
                  <a:srgbClr val="FF0000"/>
                </a:solidFill>
                <a:latin typeface="Constantia"/>
                <a:cs typeface="Constantia"/>
              </a:rPr>
              <a:t> Algorithms</a:t>
            </a: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endParaRPr sz="7200" b="1" dirty="0">
              <a:solidFill>
                <a:srgbClr val="FF0000"/>
              </a:solidFill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8360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533399" y="865506"/>
            <a:ext cx="853757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rgbClr val="FF0000"/>
                </a:solidFill>
                <a:latin typeface="Calibri"/>
                <a:cs typeface="Calibri"/>
              </a:rPr>
              <a:t>Impl</a:t>
            </a:r>
            <a:r>
              <a:rPr lang="en-US" sz="4800" b="1" spc="-30" dirty="0">
                <a:solidFill>
                  <a:srgbClr val="FF0000"/>
                </a:solidFill>
                <a:latin typeface="Calibri"/>
                <a:cs typeface="Calibri"/>
              </a:rPr>
              <a:t>eme</a:t>
            </a:r>
            <a:r>
              <a:rPr lang="en-US" sz="48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lang="en-US" sz="48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lang="en-US"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Calibri"/>
                <a:cs typeface="Times New Roman"/>
              </a:rPr>
              <a:t>Adjacency List</a:t>
            </a:r>
            <a:endParaRPr lang="en-US" sz="4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6633" name="object 9"/>
          <p:cNvSpPr>
            <a:spLocks noChangeArrowheads="1"/>
          </p:cNvSpPr>
          <p:nvPr/>
        </p:nvSpPr>
        <p:spPr bwMode="auto">
          <a:xfrm>
            <a:off x="457201" y="1752600"/>
            <a:ext cx="8458200" cy="4343399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  <a:latin typeface="Calibri" pitchFamily="34" charset="0"/>
              </a:rPr>
              <a:t>Adjacency Matrix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Good for dense graphs  </a:t>
            </a: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  |E| ~ O( V</a:t>
            </a:r>
            <a:r>
              <a:rPr lang="en-US" sz="2000" baseline="30000" dirty="0" smtClean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2 </a:t>
            </a: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)</a:t>
            </a:r>
            <a:endParaRPr lang="en-US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Memory Requirements :  </a:t>
            </a:r>
            <a:r>
              <a:rPr lang="pt-BR" sz="2000" spc="-8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pt-BR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(</a:t>
            </a:r>
            <a:r>
              <a:rPr lang="pt-BR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V|</a:t>
            </a:r>
            <a:r>
              <a:rPr lang="pt-BR" sz="2000" spc="13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+</a:t>
            </a:r>
            <a:r>
              <a:rPr lang="pt-BR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pt-BR" sz="2000" spc="-5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pt-BR" sz="2000" spc="-4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pt-BR" sz="2000" spc="-10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)</a:t>
            </a:r>
            <a:r>
              <a:rPr lang="pt-BR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=</a:t>
            </a:r>
            <a:r>
              <a:rPr lang="pt-BR" sz="2000" spc="12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O(</a:t>
            </a:r>
            <a:r>
              <a:rPr lang="pt-BR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pt-BR" sz="2000" spc="-7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pt-BR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pt-BR" sz="2000" spc="22" baseline="25641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2</a:t>
            </a:r>
            <a:r>
              <a:rPr lang="pt-BR" sz="2000" spc="150" baseline="25641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pt-BR" sz="2000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C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c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iv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i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y</a:t>
            </a:r>
            <a:r>
              <a:rPr lang="en-US" sz="2000" spc="12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be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ween</a:t>
            </a:r>
            <a:r>
              <a:rPr lang="en-US" sz="2000" spc="11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two</a:t>
            </a:r>
            <a:r>
              <a:rPr lang="en-US" sz="2000" spc="12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er</a:t>
            </a:r>
            <a:r>
              <a:rPr lang="en-US" sz="2000" spc="-1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ice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s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c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a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</a:t>
            </a:r>
            <a:r>
              <a:rPr lang="en-US" sz="2000" spc="11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b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tes</a:t>
            </a:r>
            <a:r>
              <a:rPr lang="en-US" sz="2000" spc="-1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d</a:t>
            </a:r>
            <a:r>
              <a:rPr lang="en-US" sz="2000" spc="15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quic</a:t>
            </a:r>
            <a:r>
              <a:rPr lang="en-US" sz="2000" spc="10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k</a:t>
            </a:r>
            <a:r>
              <a:rPr lang="en-US" sz="2000" spc="-5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ly</a:t>
            </a:r>
            <a:endParaRPr lang="en-US" sz="2000" dirty="0" smtClean="0">
              <a:solidFill>
                <a:srgbClr val="0070C0"/>
              </a:solidFill>
              <a:latin typeface="Calibri" pitchFamily="34" charset="0"/>
              <a:cs typeface="Lucida Sans Unicode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solidFill>
                <a:srgbClr val="0070C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  <a:latin typeface="Calibri" pitchFamily="34" charset="0"/>
              </a:rPr>
              <a:t>Adjacency Linked Lists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G</a:t>
            </a:r>
            <a:r>
              <a:rPr lang="en-US" sz="2000" spc="5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spc="-5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d</a:t>
            </a:r>
            <a:r>
              <a:rPr lang="en-US" sz="2000" spc="114" dirty="0" smtClean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for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spa</a:t>
            </a:r>
            <a:r>
              <a:rPr lang="en-US" sz="2000" spc="-1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r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se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gr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a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ph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s</a:t>
            </a:r>
            <a:r>
              <a:rPr lang="en-US" sz="2000" spc="13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--</a:t>
            </a:r>
            <a:r>
              <a:rPr lang="en-US" sz="2000" spc="14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en-US" sz="2000" spc="-5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~</a:t>
            </a:r>
            <a:r>
              <a:rPr lang="en-US" sz="2000" spc="-8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(|</a:t>
            </a:r>
            <a:r>
              <a:rPr lang="en-US" sz="2000" spc="-7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en-US" sz="2000" spc="-5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Mem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r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y</a:t>
            </a:r>
            <a:r>
              <a:rPr lang="en-US" sz="2000" spc="10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requi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r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eme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:</a:t>
            </a:r>
            <a:r>
              <a:rPr lang="en-US" sz="2000" spc="114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O(|</a:t>
            </a:r>
            <a:r>
              <a:rPr lang="en-US" sz="2000" spc="-8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en-US" sz="2000" spc="-4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</a:t>
            </a:r>
            <a:r>
              <a:rPr lang="en-US" sz="2000" spc="114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8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+</a:t>
            </a:r>
            <a:r>
              <a:rPr lang="en-US" sz="2000" spc="10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|E|)=O(|</a:t>
            </a:r>
            <a:r>
              <a:rPr lang="en-US" sz="2000" spc="-8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en-US" sz="2000" spc="-40" dirty="0" smtClean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|)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Ve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r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i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ce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s</a:t>
            </a:r>
            <a:r>
              <a:rPr lang="en-US" sz="2000" spc="13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adjace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105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to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an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ther</a:t>
            </a:r>
            <a:r>
              <a:rPr lang="en-US" sz="2000" spc="9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er</a:t>
            </a:r>
            <a:r>
              <a:rPr lang="en-US" sz="2000" spc="-1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t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x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ca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b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e</a:t>
            </a:r>
            <a:r>
              <a:rPr lang="en-US" sz="2000" spc="13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f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o</a:t>
            </a:r>
            <a:r>
              <a:rPr lang="en-US" sz="2000" spc="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u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nd</a:t>
            </a:r>
            <a:r>
              <a:rPr lang="en-US" sz="2000" spc="110" dirty="0">
                <a:solidFill>
                  <a:srgbClr val="0070C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quic</a:t>
            </a:r>
            <a:r>
              <a:rPr lang="en-US" sz="2000" spc="10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k</a:t>
            </a:r>
            <a:r>
              <a:rPr lang="en-US" sz="2000" spc="-5" dirty="0">
                <a:solidFill>
                  <a:srgbClr val="0070C0"/>
                </a:solidFill>
                <a:latin typeface="Calibri" pitchFamily="34" charset="0"/>
                <a:cs typeface="Lucida Sans Unicode"/>
              </a:rPr>
              <a:t>ly</a:t>
            </a:r>
            <a:endParaRPr lang="en-US" sz="2000" dirty="0">
              <a:solidFill>
                <a:srgbClr val="0070C0"/>
              </a:solidFill>
              <a:latin typeface="Calibri" pitchFamily="34" charset="0"/>
              <a:cs typeface="Lucida Sans Unicode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solidFill>
                <a:srgbClr val="0070C0"/>
              </a:solidFill>
              <a:latin typeface="Lucida Sans Unicode"/>
              <a:cs typeface="Lucida Sans Unicode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solidFill>
                <a:srgbClr val="0070C0"/>
              </a:solidFill>
              <a:latin typeface="Lucida Sans Unicode"/>
              <a:cs typeface="Lucida Sans Unicode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95806"/>
          </a:xfrm>
        </p:spPr>
        <p:txBody>
          <a:bodyPr/>
          <a:lstStyle/>
          <a:p>
            <a:pPr marL="12700" algn="l"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spc="-25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/>
            </a:r>
            <a:br>
              <a:rPr lang="en-US" sz="4400" b="1" spc="-25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</a:br>
            <a:r>
              <a:rPr lang="en-US" sz="4400" b="1" spc="-25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  Adjacency</a:t>
            </a:r>
            <a:r>
              <a:rPr lang="en-US" sz="4400" b="1" spc="270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4400" b="1" spc="-35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Matrix</a:t>
            </a:r>
            <a:r>
              <a:rPr lang="en-US" sz="4400" b="1" spc="240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  </a:t>
            </a:r>
            <a:r>
              <a:rPr lang="en-US" sz="4400" b="1" spc="-25" dirty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v</a:t>
            </a:r>
            <a:r>
              <a:rPr lang="en-US" sz="4400" b="1" spc="-25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s.</a:t>
            </a:r>
            <a:r>
              <a:rPr lang="en-US" sz="4400" b="1" dirty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 </a:t>
            </a:r>
            <a:r>
              <a:rPr lang="en-US" sz="4400" b="1" spc="-30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Adjacency</a:t>
            </a:r>
            <a:r>
              <a:rPr lang="en-US" sz="4400" b="1" spc="270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sz="4400" b="1" spc="-25" dirty="0" smtClean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>List</a:t>
            </a:r>
            <a:r>
              <a:rPr lang="en-US" sz="4400" b="1" dirty="0">
                <a:solidFill>
                  <a:srgbClr val="FF0000"/>
                </a:solidFill>
                <a:latin typeface="Calibri" pitchFamily="34" charset="0"/>
                <a:cs typeface="Lucida Sans Unicode"/>
              </a:rPr>
              <a:t/>
            </a:r>
            <a:br>
              <a:rPr lang="en-US" sz="4400" b="1" dirty="0">
                <a:solidFill>
                  <a:srgbClr val="FF0000"/>
                </a:solidFill>
                <a:latin typeface="Calibri" pitchFamily="34" charset="0"/>
                <a:cs typeface="Lucida Sans Unicode"/>
              </a:rPr>
            </a:br>
            <a:endParaRPr lang="en-US" sz="4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858838" y="919146"/>
            <a:ext cx="7086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-50" dirty="0" smtClean="0">
                <a:solidFill>
                  <a:srgbClr val="FF0000"/>
                </a:solidFill>
                <a:latin typeface="Constantia"/>
                <a:cs typeface="Constantia"/>
              </a:rPr>
              <a:t>Introduction  to  graphs</a:t>
            </a:r>
            <a:endParaRPr lang="en-US" sz="4800" b="1" spc="-5" dirty="0" smtClean="0">
              <a:solidFill>
                <a:srgbClr val="03607A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4" y="2152650"/>
            <a:ext cx="8378825" cy="375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730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 structure that consists of a set of nodes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vertices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a set of edges that relate the nodes to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950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set of edges describes relationships among the vertices .</a:t>
            </a:r>
          </a:p>
          <a:p>
            <a:pPr>
              <a:spcBef>
                <a:spcPts val="1938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defined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follows:	</a:t>
            </a:r>
            <a:r>
              <a:rPr lang="en-US" sz="3600" b="1" dirty="0" smtClean="0">
                <a:latin typeface="+mj-lt"/>
                <a:cs typeface="Times New Roman" pitchFamily="18" charset="0"/>
              </a:rPr>
              <a:t>G = (</a:t>
            </a:r>
            <a:r>
              <a:rPr lang="en-US" sz="3600" b="1" dirty="0">
                <a:latin typeface="+mj-lt"/>
                <a:cs typeface="Times New Roman" pitchFamily="18" charset="0"/>
              </a:rPr>
              <a:t>V</a:t>
            </a:r>
            <a:r>
              <a:rPr lang="en-US" sz="3600" b="1" dirty="0" smtClean="0">
                <a:latin typeface="+mj-lt"/>
                <a:cs typeface="Times New Roman" pitchFamily="18" charset="0"/>
              </a:rPr>
              <a:t>, E)</a:t>
            </a:r>
          </a:p>
          <a:p>
            <a:pPr marL="812800" lvl="1" indent="-342900">
              <a:spcBef>
                <a:spcPts val="1938"/>
              </a:spcBef>
              <a:buClr>
                <a:srgbClr val="0AD0D9"/>
              </a:buClr>
              <a:buSzPct val="94000"/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V(G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finite, nonempty set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vertices</a:t>
            </a:r>
          </a:p>
          <a:p>
            <a:pPr marL="812800" lvl="1" indent="-342900">
              <a:spcBef>
                <a:spcPts val="1938"/>
              </a:spcBef>
              <a:buClr>
                <a:srgbClr val="0AD0D9"/>
              </a:buClr>
              <a:buSzPct val="94000"/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E(G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edges (pairs of vertices)</a:t>
            </a:r>
          </a:p>
        </p:txBody>
      </p:sp>
    </p:spTree>
    <p:extLst>
      <p:ext uri="{BB962C8B-B14F-4D97-AF65-F5344CB8AC3E}">
        <p14:creationId xmlns:p14="http://schemas.microsoft.com/office/powerpoint/2010/main" val="20130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53159" y="885825"/>
            <a:ext cx="631991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0" b="1" dirty="0" smtClean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r>
              <a:rPr lang="en-US" sz="5000" b="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5000" b="1" spc="-1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50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5000" b="1" spc="-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-5" dirty="0" smtClean="0">
                <a:solidFill>
                  <a:srgbClr val="FF0000"/>
                </a:solidFill>
                <a:latin typeface="Calibri"/>
                <a:cs typeface="Calibri"/>
              </a:rPr>
              <a:t>Graphs</a:t>
            </a:r>
            <a:endParaRPr lang="en-US" sz="5000" b="1" spc="-5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4" y="2036763"/>
            <a:ext cx="6626225" cy="802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0AD0D9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sz="2400" spc="-15" dirty="0">
                <a:solidFill>
                  <a:srgbClr val="0AD0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0AD0D9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sz="2400" spc="-15" dirty="0">
                <a:solidFill>
                  <a:srgbClr val="0AD0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(0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0, 2)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(4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2" descr="C:\Users\Himanshu Srivastava\Desktop\undi_image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3276600"/>
            <a:ext cx="456882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object 6"/>
          <p:cNvSpPr>
            <a:spLocks/>
          </p:cNvSpPr>
          <p:nvPr/>
        </p:nvSpPr>
        <p:spPr bwMode="auto">
          <a:xfrm>
            <a:off x="79375" y="39237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44500" y="1016000"/>
            <a:ext cx="75565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b="1" spc="-5" dirty="0">
                <a:solidFill>
                  <a:srgbClr val="FF0000"/>
                </a:solidFill>
                <a:latin typeface="Calibri"/>
                <a:cs typeface="Calibri"/>
              </a:rPr>
              <a:t>Directe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Calibri"/>
                <a:cs typeface="Calibri"/>
              </a:rPr>
              <a:t>vs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4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ndirected</a:t>
            </a:r>
            <a:r>
              <a:rPr sz="4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Graphs</a:t>
            </a:r>
            <a:endParaRPr lang="en-US" sz="4400" b="1" spc="-5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2159000"/>
            <a:ext cx="8534400" cy="4047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7020" indent="-27432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Und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r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c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ed</a:t>
            </a:r>
            <a:r>
              <a:rPr sz="2400" spc="-30" dirty="0" smtClean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ed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g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 :</a:t>
            </a:r>
            <a:r>
              <a:rPr sz="2400" spc="-20" dirty="0" smtClean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has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no or</a:t>
            </a:r>
            <a:r>
              <a:rPr sz="2400" spc="5" dirty="0" smtClean="0">
                <a:latin typeface="Times New Roman"/>
                <a:cs typeface="Times New Roman"/>
              </a:rPr>
              <a:t>i</a:t>
            </a:r>
            <a:r>
              <a:rPr sz="2400" dirty="0" smtClean="0">
                <a:latin typeface="Times New Roman"/>
                <a:cs typeface="Times New Roman"/>
              </a:rPr>
              <a:t>ent</a:t>
            </a:r>
            <a:r>
              <a:rPr sz="2400" spc="5" dirty="0" smtClean="0">
                <a:latin typeface="Times New Roman"/>
                <a:cs typeface="Times New Roman"/>
              </a:rPr>
              <a:t>a</a:t>
            </a:r>
            <a:r>
              <a:rPr sz="2400" dirty="0" smtClean="0">
                <a:latin typeface="Times New Roman"/>
                <a:cs typeface="Times New Roman"/>
              </a:rPr>
              <a:t>tion</a:t>
            </a:r>
            <a:r>
              <a:rPr sz="2400" spc="-4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(no ar</a:t>
            </a:r>
            <a:r>
              <a:rPr sz="2400" spc="5" dirty="0" smtClean="0">
                <a:latin typeface="Times New Roman"/>
                <a:cs typeface="Times New Roman"/>
              </a:rPr>
              <a:t>r</a:t>
            </a:r>
            <a:r>
              <a:rPr sz="2400" dirty="0" smtClean="0">
                <a:latin typeface="Times New Roman"/>
                <a:cs typeface="Times New Roman"/>
              </a:rPr>
              <a:t>ow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head)</a:t>
            </a:r>
          </a:p>
          <a:p>
            <a:pPr marL="287020" indent="-274320" fontAlgn="auto">
              <a:spcBef>
                <a:spcPts val="1945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Di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r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c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t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d</a:t>
            </a:r>
            <a:r>
              <a:rPr sz="2400" spc="-35" dirty="0" smtClean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ed</a:t>
            </a:r>
            <a:r>
              <a:rPr sz="2400" spc="5" dirty="0" smtClean="0">
                <a:solidFill>
                  <a:srgbClr val="D60092"/>
                </a:solidFill>
                <a:latin typeface="Times New Roman"/>
                <a:cs typeface="Times New Roman"/>
              </a:rPr>
              <a:t>g</a:t>
            </a:r>
            <a:r>
              <a:rPr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D60092"/>
                </a:solidFill>
                <a:latin typeface="Times New Roman"/>
                <a:cs typeface="Times New Roman"/>
              </a:rPr>
              <a:t>     :</a:t>
            </a:r>
            <a:r>
              <a:rPr sz="2400" spc="-15" dirty="0" smtClean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 head)</a:t>
            </a:r>
          </a:p>
          <a:p>
            <a:pPr marL="287020" indent="-274320" fontAlgn="auto">
              <a:spcBef>
                <a:spcPts val="1930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Undi</a:t>
            </a:r>
            <a:r>
              <a:rPr sz="2400" spc="5" dirty="0">
                <a:solidFill>
                  <a:srgbClr val="D60092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ect</a:t>
            </a:r>
            <a:r>
              <a:rPr sz="2400" spc="5" dirty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d</a:t>
            </a:r>
            <a:r>
              <a:rPr sz="2400" spc="-35" dirty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graph</a:t>
            </a:r>
            <a:r>
              <a:rPr sz="2400" spc="-20" dirty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:  </a:t>
            </a:r>
            <a:r>
              <a:rPr sz="2400" dirty="0" smtClean="0">
                <a:latin typeface="Times New Roman"/>
                <a:cs typeface="Times New Roman"/>
              </a:rPr>
              <a:t>all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u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directed</a:t>
            </a:r>
          </a:p>
          <a:p>
            <a:pPr marL="287020" indent="-274320" fontAlgn="auto">
              <a:spcBef>
                <a:spcPts val="1945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Di</a:t>
            </a:r>
            <a:r>
              <a:rPr sz="2400" spc="5" dirty="0">
                <a:solidFill>
                  <a:srgbClr val="D60092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D60092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D60092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d</a:t>
            </a:r>
            <a:r>
              <a:rPr sz="2400" spc="-35" dirty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g</a:t>
            </a:r>
            <a:r>
              <a:rPr sz="2400" spc="5" dirty="0">
                <a:solidFill>
                  <a:srgbClr val="D60092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D60092"/>
                </a:solidFill>
                <a:latin typeface="Times New Roman"/>
                <a:cs typeface="Times New Roman"/>
              </a:rPr>
              <a:t>aph</a:t>
            </a:r>
            <a:r>
              <a:rPr sz="2400" spc="-10" dirty="0">
                <a:solidFill>
                  <a:srgbClr val="D6009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  :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all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di</a:t>
            </a:r>
            <a:r>
              <a:rPr sz="2400" spc="5" dirty="0" smtClean="0">
                <a:latin typeface="Times New Roman"/>
                <a:cs typeface="Times New Roman"/>
              </a:rPr>
              <a:t>r</a:t>
            </a:r>
            <a:r>
              <a:rPr sz="2400" dirty="0" smtClean="0">
                <a:latin typeface="Times New Roman"/>
                <a:cs typeface="Times New Roman"/>
              </a:rPr>
              <a:t>ec</a:t>
            </a:r>
            <a:r>
              <a:rPr sz="2400" spc="5" dirty="0" smtClean="0">
                <a:latin typeface="Times New Roman"/>
                <a:cs typeface="Times New Roman"/>
              </a:rPr>
              <a:t>t</a:t>
            </a:r>
            <a:r>
              <a:rPr sz="2400" spc="-10" dirty="0" smtClean="0">
                <a:latin typeface="Times New Roman"/>
                <a:cs typeface="Times New Roman"/>
              </a:rPr>
              <a:t>e</a:t>
            </a:r>
            <a:r>
              <a:rPr sz="2400" dirty="0" smtClean="0">
                <a:latin typeface="Times New Roman"/>
                <a:cs typeface="Times New Roman"/>
              </a:rPr>
              <a:t>d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87020" indent="-274320" fontAlgn="auto">
              <a:spcBef>
                <a:spcPts val="1945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87020" indent="-274320" fontAlgn="auto">
              <a:spcBef>
                <a:spcPts val="1945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87020" indent="-274320" fontAlgn="auto">
              <a:spcBef>
                <a:spcPts val="1945"/>
              </a:spcBef>
              <a:spcAft>
                <a:spcPts val="0"/>
              </a:spcAft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  <a:defRPr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77" name="object 9"/>
          <p:cNvSpPr>
            <a:spLocks/>
          </p:cNvSpPr>
          <p:nvPr/>
        </p:nvSpPr>
        <p:spPr bwMode="auto">
          <a:xfrm>
            <a:off x="4972050" y="4610100"/>
            <a:ext cx="1446213" cy="127000"/>
          </a:xfrm>
          <a:custGeom>
            <a:avLst/>
            <a:gdLst>
              <a:gd name="T0" fmla="*/ 1320180 w 1447164"/>
              <a:gd name="T1" fmla="*/ 0 h 127000"/>
              <a:gd name="T2" fmla="*/ 1320180 w 1447164"/>
              <a:gd name="T3" fmla="*/ 126991 h 127000"/>
              <a:gd name="T4" fmla="*/ 1434468 w 1447164"/>
              <a:gd name="T5" fmla="*/ 69842 h 127000"/>
              <a:gd name="T6" fmla="*/ 1332869 w 1447164"/>
              <a:gd name="T7" fmla="*/ 69842 h 127000"/>
              <a:gd name="T8" fmla="*/ 1332869 w 1447164"/>
              <a:gd name="T9" fmla="*/ 57149 h 127000"/>
              <a:gd name="T10" fmla="*/ 1434469 w 1447164"/>
              <a:gd name="T11" fmla="*/ 57149 h 127000"/>
              <a:gd name="T12" fmla="*/ 1320180 w 1447164"/>
              <a:gd name="T13" fmla="*/ 0 h 127000"/>
              <a:gd name="T14" fmla="*/ 1320180 w 1447164"/>
              <a:gd name="T15" fmla="*/ 57149 h 127000"/>
              <a:gd name="T16" fmla="*/ 0 w 1447164"/>
              <a:gd name="T17" fmla="*/ 57149 h 127000"/>
              <a:gd name="T18" fmla="*/ 0 w 1447164"/>
              <a:gd name="T19" fmla="*/ 69842 h 127000"/>
              <a:gd name="T20" fmla="*/ 1320180 w 1447164"/>
              <a:gd name="T21" fmla="*/ 69842 h 127000"/>
              <a:gd name="T22" fmla="*/ 1320180 w 1447164"/>
              <a:gd name="T23" fmla="*/ 57149 h 127000"/>
              <a:gd name="T24" fmla="*/ 1434469 w 1447164"/>
              <a:gd name="T25" fmla="*/ 57149 h 127000"/>
              <a:gd name="T26" fmla="*/ 1332869 w 1447164"/>
              <a:gd name="T27" fmla="*/ 57149 h 127000"/>
              <a:gd name="T28" fmla="*/ 1332869 w 1447164"/>
              <a:gd name="T29" fmla="*/ 69842 h 127000"/>
              <a:gd name="T30" fmla="*/ 1434468 w 1447164"/>
              <a:gd name="T31" fmla="*/ 69842 h 127000"/>
              <a:gd name="T32" fmla="*/ 1447159 w 1447164"/>
              <a:gd name="T33" fmla="*/ 63495 h 127000"/>
              <a:gd name="T34" fmla="*/ 1434469 w 1447164"/>
              <a:gd name="T35" fmla="*/ 57149 h 12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164" h="127000">
                <a:moveTo>
                  <a:pt x="1320180" y="0"/>
                </a:moveTo>
                <a:lnTo>
                  <a:pt x="1320180" y="126991"/>
                </a:lnTo>
                <a:lnTo>
                  <a:pt x="1434468" y="69842"/>
                </a:lnTo>
                <a:lnTo>
                  <a:pt x="1332869" y="69842"/>
                </a:lnTo>
                <a:lnTo>
                  <a:pt x="1332869" y="57149"/>
                </a:lnTo>
                <a:lnTo>
                  <a:pt x="1434469" y="57149"/>
                </a:lnTo>
                <a:lnTo>
                  <a:pt x="1320180" y="0"/>
                </a:lnTo>
                <a:close/>
              </a:path>
              <a:path w="1447164" h="127000">
                <a:moveTo>
                  <a:pt x="1320180" y="57149"/>
                </a:moveTo>
                <a:lnTo>
                  <a:pt x="0" y="57149"/>
                </a:lnTo>
                <a:lnTo>
                  <a:pt x="0" y="69842"/>
                </a:lnTo>
                <a:lnTo>
                  <a:pt x="1320180" y="69842"/>
                </a:lnTo>
                <a:lnTo>
                  <a:pt x="1320180" y="57149"/>
                </a:lnTo>
                <a:close/>
              </a:path>
              <a:path w="1447164" h="127000">
                <a:moveTo>
                  <a:pt x="1434469" y="57149"/>
                </a:moveTo>
                <a:lnTo>
                  <a:pt x="1332869" y="57149"/>
                </a:lnTo>
                <a:lnTo>
                  <a:pt x="1332869" y="69842"/>
                </a:lnTo>
                <a:lnTo>
                  <a:pt x="1434468" y="69842"/>
                </a:lnTo>
                <a:lnTo>
                  <a:pt x="1447159" y="63495"/>
                </a:lnTo>
                <a:lnTo>
                  <a:pt x="1434469" y="571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4651375" y="4462463"/>
            <a:ext cx="1812925" cy="820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7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rial"/>
                <a:cs typeface="Arial"/>
              </a:rPr>
              <a:t>u</a:t>
            </a:r>
            <a:endParaRPr sz="3200" dirty="0">
              <a:latin typeface="Arial"/>
              <a:cs typeface="Arial"/>
            </a:endParaRPr>
          </a:p>
          <a:p>
            <a:pPr marL="168275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dirty="0">
                <a:latin typeface="Times New Roman"/>
                <a:cs typeface="Times New Roman"/>
              </a:rPr>
              <a:t>di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ec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ed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edge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6545263" y="4441825"/>
            <a:ext cx="2524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latin typeface="Arial" charset="0"/>
              </a:rPr>
              <a:t>v</a:t>
            </a:r>
            <a:endParaRPr lang="en-US" sz="3200">
              <a:latin typeface="Arial" charset="0"/>
            </a:endParaRPr>
          </a:p>
        </p:txBody>
      </p:sp>
      <p:sp>
        <p:nvSpPr>
          <p:cNvPr id="7180" name="object 12"/>
          <p:cNvSpPr txBox="1">
            <a:spLocks noChangeArrowheads="1"/>
          </p:cNvSpPr>
          <p:nvPr/>
        </p:nvSpPr>
        <p:spPr bwMode="auto">
          <a:xfrm>
            <a:off x="993775" y="4384675"/>
            <a:ext cx="2746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latin typeface="Arial" charset="0"/>
              </a:rPr>
              <a:t>u</a:t>
            </a:r>
            <a:endParaRPr lang="en-US" sz="3200" dirty="0">
              <a:latin typeface="Arial" charset="0"/>
            </a:endParaRPr>
          </a:p>
        </p:txBody>
      </p:sp>
      <p:sp>
        <p:nvSpPr>
          <p:cNvPr id="7181" name="object 13"/>
          <p:cNvSpPr>
            <a:spLocks/>
          </p:cNvSpPr>
          <p:nvPr/>
        </p:nvSpPr>
        <p:spPr bwMode="auto">
          <a:xfrm>
            <a:off x="1312863" y="4597400"/>
            <a:ext cx="1446212" cy="0"/>
          </a:xfrm>
          <a:custGeom>
            <a:avLst/>
            <a:gdLst>
              <a:gd name="T0" fmla="*/ 0 w 1447164"/>
              <a:gd name="T1" fmla="*/ 1447169 w 144716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7164">
                <a:moveTo>
                  <a:pt x="0" y="0"/>
                </a:moveTo>
                <a:lnTo>
                  <a:pt x="1447169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2" name="object 14"/>
          <p:cNvSpPr txBox="1">
            <a:spLocks noChangeArrowheads="1"/>
          </p:cNvSpPr>
          <p:nvPr/>
        </p:nvSpPr>
        <p:spPr bwMode="auto">
          <a:xfrm>
            <a:off x="2886075" y="4365625"/>
            <a:ext cx="2524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latin typeface="Arial" charset="0"/>
              </a:rPr>
              <a:t>v</a:t>
            </a:r>
            <a:endParaRPr lang="en-US" sz="3200">
              <a:latin typeface="Arial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5688" y="4892675"/>
            <a:ext cx="1854200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i="1" dirty="0">
                <a:latin typeface="Times New Roman"/>
                <a:cs typeface="Times New Roman"/>
              </a:rPr>
              <a:t>undirec</a:t>
            </a:r>
            <a:r>
              <a:rPr sz="2800" i="1" spc="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ed</a:t>
            </a:r>
            <a:r>
              <a:rPr sz="2800" i="1" spc="-140" dirty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edge</a:t>
            </a:r>
            <a:endParaRPr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3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81000" y="1234414"/>
            <a:ext cx="7248525" cy="686085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275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Directed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3425"/>
              </a:lnSpc>
              <a:spcBef>
                <a:spcPts val="225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25"/>
              </a:lnSpc>
              <a:spcBef>
                <a:spcPts val="225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25"/>
              </a:lnSpc>
              <a:spcBef>
                <a:spcPts val="225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25"/>
              </a:lnSpc>
              <a:spcBef>
                <a:spcPts val="225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25"/>
              </a:lnSpc>
              <a:spcBef>
                <a:spcPts val="225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Directed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edge (i, j) is </a:t>
            </a: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incident to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vertex j and</a:t>
            </a:r>
          </a:p>
          <a:p>
            <a:pPr>
              <a:lnSpc>
                <a:spcPts val="3425"/>
              </a:lnSpc>
            </a:pPr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incident </a:t>
            </a: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vertex i</a:t>
            </a: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Vertex i is </a:t>
            </a: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adjacent to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vertex j, and vertex j 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</a:pP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adjacent </a:t>
            </a: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vertex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38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6" name="object 10"/>
          <p:cNvSpPr>
            <a:spLocks noChangeArrowheads="1"/>
          </p:cNvSpPr>
          <p:nvPr/>
        </p:nvSpPr>
        <p:spPr bwMode="auto">
          <a:xfrm>
            <a:off x="4402138" y="330200"/>
            <a:ext cx="4566227" cy="30988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object 12"/>
          <p:cNvSpPr txBox="1">
            <a:spLocks noChangeArrowheads="1"/>
          </p:cNvSpPr>
          <p:nvPr/>
        </p:nvSpPr>
        <p:spPr bwMode="auto">
          <a:xfrm>
            <a:off x="8578850" y="6556375"/>
            <a:ext cx="1349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56A3303-7CA8-4BE5-A47B-B3B878C95029}" type="slidenum">
              <a:rPr lang="en-US" sz="1200" smtClean="0">
                <a:solidFill>
                  <a:srgbClr val="185D7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pPr/>
              <a:t>6</a:t>
            </a:fld>
            <a:endParaRPr lang="en-US" sz="1200" dirty="0">
              <a:latin typeface="Constantia" pitchFamily="18" charset="0"/>
              <a:ea typeface="Constantia" pitchFamily="18" charset="0"/>
              <a:cs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44500" y="949325"/>
            <a:ext cx="74803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Wei</a:t>
            </a:r>
            <a:r>
              <a:rPr sz="4400" b="1" spc="-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4400" b="1" spc="-5" dirty="0">
                <a:solidFill>
                  <a:srgbClr val="FF0000"/>
                </a:solidFill>
                <a:latin typeface="Calibri"/>
                <a:cs typeface="Calibri"/>
              </a:rPr>
              <a:t>hte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dirty="0" smtClean="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endParaRPr sz="4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2038350"/>
            <a:ext cx="822642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edge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car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 known  as  its  weight.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1" name="object 9"/>
          <p:cNvSpPr>
            <a:spLocks noChangeArrowheads="1"/>
          </p:cNvSpPr>
          <p:nvPr/>
        </p:nvSpPr>
        <p:spPr bwMode="auto">
          <a:xfrm>
            <a:off x="2654300" y="2590800"/>
            <a:ext cx="5992019" cy="4143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8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44500" y="855663"/>
            <a:ext cx="51943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rgbClr val="FF0000"/>
                </a:solidFill>
                <a:latin typeface="Calibri"/>
                <a:cs typeface="Calibri"/>
              </a:rPr>
              <a:t>Terminologies</a:t>
            </a:r>
            <a:endParaRPr sz="5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2024063"/>
            <a:ext cx="7808913" cy="3857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indent="-273050"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i="1" dirty="0" smtClean="0">
                <a:solidFill>
                  <a:srgbClr val="FF006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Loops </a:t>
            </a:r>
            <a:r>
              <a:rPr lang="en-US" sz="26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edges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that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connect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vertex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itself</a:t>
            </a: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i="1" dirty="0" smtClean="0">
                <a:solidFill>
                  <a:srgbClr val="FF006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Paths </a:t>
            </a:r>
            <a:r>
              <a:rPr lang="en-US" sz="26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: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sequences of vertices p0, p1, … pm such that each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adjacent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pair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of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vertices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connected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by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edge</a:t>
            </a: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D60092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simple</a:t>
            </a:r>
            <a:r>
              <a:rPr lang="en-US" sz="2600" dirty="0">
                <a:solidFill>
                  <a:srgbClr val="D600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D60092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path</a:t>
            </a:r>
            <a:r>
              <a:rPr lang="en-US" sz="2600" dirty="0">
                <a:solidFill>
                  <a:srgbClr val="D600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is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path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which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vertices,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except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possibly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the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first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and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last,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different.</a:t>
            </a: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i="1" dirty="0">
                <a:solidFill>
                  <a:srgbClr val="FF006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Multiple</a:t>
            </a:r>
            <a:r>
              <a:rPr lang="en-US" sz="2600" i="1" dirty="0">
                <a:solidFill>
                  <a:srgbClr val="FF006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FF006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Edges </a:t>
            </a:r>
            <a:r>
              <a:rPr lang="en-US" sz="26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two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nodes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may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be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connected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by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&gt;1</a:t>
            </a:r>
          </a:p>
          <a:p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edge</a:t>
            </a:r>
          </a:p>
          <a:p>
            <a:pPr>
              <a:spcBef>
                <a:spcPts val="500"/>
              </a:spcBef>
              <a:buClr>
                <a:srgbClr val="0AD0D9"/>
              </a:buClr>
              <a:buSzPct val="94000"/>
              <a:buFont typeface="Arial" charset="0"/>
              <a:buChar char="●"/>
            </a:pPr>
            <a:r>
              <a:rPr lang="en-US" sz="2600" i="1" dirty="0">
                <a:solidFill>
                  <a:srgbClr val="FF006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Simple</a:t>
            </a:r>
            <a:r>
              <a:rPr lang="en-US" sz="2600" i="1" dirty="0">
                <a:solidFill>
                  <a:srgbClr val="FF006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FF006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t>Graphs </a:t>
            </a:r>
            <a:r>
              <a:rPr lang="en-US" sz="2600" dirty="0" smtClean="0">
                <a:latin typeface="Constantia" pitchFamily="18" charset="0"/>
                <a:ea typeface="Constantia" pitchFamily="18" charset="0"/>
                <a:cs typeface="Constantia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have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no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loops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and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no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multiple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Constantia" pitchFamily="18" charset="0"/>
                <a:ea typeface="Constantia" pitchFamily="18" charset="0"/>
                <a:cs typeface="Constantia" pitchFamily="18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6614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object 3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bject 4"/>
          <p:cNvSpPr>
            <a:spLocks noChangeArrowheads="1"/>
          </p:cNvSpPr>
          <p:nvPr/>
        </p:nvSpPr>
        <p:spPr bwMode="auto">
          <a:xfrm>
            <a:off x="4402138" y="0"/>
            <a:ext cx="47418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object 5"/>
          <p:cNvSpPr>
            <a:spLocks/>
          </p:cNvSpPr>
          <p:nvPr/>
        </p:nvSpPr>
        <p:spPr bwMode="auto">
          <a:xfrm>
            <a:off x="0" y="0"/>
            <a:ext cx="9070975" cy="1016000"/>
          </a:xfrm>
          <a:custGeom>
            <a:avLst/>
            <a:gdLst>
              <a:gd name="T0" fmla="*/ 0 w 9070975"/>
              <a:gd name="T1" fmla="*/ 1015178 h 1015365"/>
              <a:gd name="T2" fmla="*/ 69333 w 9070975"/>
              <a:gd name="T3" fmla="*/ 990040 h 1015365"/>
              <a:gd name="T4" fmla="*/ 147635 w 9070975"/>
              <a:gd name="T5" fmla="*/ 962345 h 1015365"/>
              <a:gd name="T6" fmla="*/ 233654 w 9070975"/>
              <a:gd name="T7" fmla="*/ 932760 h 1015365"/>
              <a:gd name="T8" fmla="*/ 327031 w 9070975"/>
              <a:gd name="T9" fmla="*/ 901628 h 1015365"/>
              <a:gd name="T10" fmla="*/ 427407 w 9070975"/>
              <a:gd name="T11" fmla="*/ 869292 h 1015365"/>
              <a:gd name="T12" fmla="*/ 534422 w 9070975"/>
              <a:gd name="T13" fmla="*/ 836096 h 1015365"/>
              <a:gd name="T14" fmla="*/ 647719 w 9070975"/>
              <a:gd name="T15" fmla="*/ 802383 h 1015365"/>
              <a:gd name="T16" fmla="*/ 766937 w 9070975"/>
              <a:gd name="T17" fmla="*/ 768494 h 1015365"/>
              <a:gd name="T18" fmla="*/ 891719 w 9070975"/>
              <a:gd name="T19" fmla="*/ 734774 h 1015365"/>
              <a:gd name="T20" fmla="*/ 1021705 w 9070975"/>
              <a:gd name="T21" fmla="*/ 701566 h 1015365"/>
              <a:gd name="T22" fmla="*/ 1156536 w 9070975"/>
              <a:gd name="T23" fmla="*/ 669212 h 1015365"/>
              <a:gd name="T24" fmla="*/ 1295853 w 9070975"/>
              <a:gd name="T25" fmla="*/ 638055 h 1015365"/>
              <a:gd name="T26" fmla="*/ 1439298 w 9070975"/>
              <a:gd name="T27" fmla="*/ 608440 h 1015365"/>
              <a:gd name="T28" fmla="*/ 1586511 w 9070975"/>
              <a:gd name="T29" fmla="*/ 580707 h 1015365"/>
              <a:gd name="T30" fmla="*/ 1737134 w 9070975"/>
              <a:gd name="T31" fmla="*/ 555202 h 1015365"/>
              <a:gd name="T32" fmla="*/ 1890807 w 9070975"/>
              <a:gd name="T33" fmla="*/ 532266 h 1015365"/>
              <a:gd name="T34" fmla="*/ 2047172 w 9070975"/>
              <a:gd name="T35" fmla="*/ 512243 h 1015365"/>
              <a:gd name="T36" fmla="*/ 2205870 w 9070975"/>
              <a:gd name="T37" fmla="*/ 495475 h 1015365"/>
              <a:gd name="T38" fmla="*/ 2366541 w 9070975"/>
              <a:gd name="T39" fmla="*/ 482307 h 1015365"/>
              <a:gd name="T40" fmla="*/ 2528828 w 9070975"/>
              <a:gd name="T41" fmla="*/ 473080 h 1015365"/>
              <a:gd name="T42" fmla="*/ 2696979 w 9070975"/>
              <a:gd name="T43" fmla="*/ 469071 h 1015365"/>
              <a:gd name="T44" fmla="*/ 2874818 w 9070975"/>
              <a:gd name="T45" fmla="*/ 470884 h 1015365"/>
              <a:gd name="T46" fmla="*/ 3061279 w 9070975"/>
              <a:gd name="T47" fmla="*/ 477845 h 1015365"/>
              <a:gd name="T48" fmla="*/ 3255298 w 9070975"/>
              <a:gd name="T49" fmla="*/ 489279 h 1015365"/>
              <a:gd name="T50" fmla="*/ 3455806 w 9070975"/>
              <a:gd name="T51" fmla="*/ 504510 h 1015365"/>
              <a:gd name="T52" fmla="*/ 3661740 w 9070975"/>
              <a:gd name="T53" fmla="*/ 522863 h 1015365"/>
              <a:gd name="T54" fmla="*/ 3872032 w 9070975"/>
              <a:gd name="T55" fmla="*/ 543662 h 1015365"/>
              <a:gd name="T56" fmla="*/ 4085618 w 9070975"/>
              <a:gd name="T57" fmla="*/ 566233 h 1015365"/>
              <a:gd name="T58" fmla="*/ 4301430 w 9070975"/>
              <a:gd name="T59" fmla="*/ 589901 h 1015365"/>
              <a:gd name="T60" fmla="*/ 4518403 w 9070975"/>
              <a:gd name="T61" fmla="*/ 613989 h 1015365"/>
              <a:gd name="T62" fmla="*/ 4735472 w 9070975"/>
              <a:gd name="T63" fmla="*/ 637823 h 1015365"/>
              <a:gd name="T64" fmla="*/ 4951570 w 9070975"/>
              <a:gd name="T65" fmla="*/ 660728 h 1015365"/>
              <a:gd name="T66" fmla="*/ 5165632 w 9070975"/>
              <a:gd name="T67" fmla="*/ 682028 h 1015365"/>
              <a:gd name="T68" fmla="*/ 5376591 w 9070975"/>
              <a:gd name="T69" fmla="*/ 701048 h 1015365"/>
              <a:gd name="T70" fmla="*/ 5583382 w 9070975"/>
              <a:gd name="T71" fmla="*/ 717113 h 1015365"/>
              <a:gd name="T72" fmla="*/ 5784939 w 9070975"/>
              <a:gd name="T73" fmla="*/ 729548 h 1015365"/>
              <a:gd name="T74" fmla="*/ 5980196 w 9070975"/>
              <a:gd name="T75" fmla="*/ 737677 h 1015365"/>
              <a:gd name="T76" fmla="*/ 6168087 w 9070975"/>
              <a:gd name="T77" fmla="*/ 740825 h 1015365"/>
              <a:gd name="T78" fmla="*/ 6347546 w 9070975"/>
              <a:gd name="T79" fmla="*/ 738317 h 1015365"/>
              <a:gd name="T80" fmla="*/ 6517507 w 9070975"/>
              <a:gd name="T81" fmla="*/ 729478 h 1015365"/>
              <a:gd name="T82" fmla="*/ 6681322 w 9070975"/>
              <a:gd name="T83" fmla="*/ 714141 h 1015365"/>
              <a:gd name="T84" fmla="*/ 6842900 w 9070975"/>
              <a:gd name="T85" fmla="*/ 692982 h 1015365"/>
              <a:gd name="T86" fmla="*/ 7002026 w 9070975"/>
              <a:gd name="T87" fmla="*/ 666586 h 1015365"/>
              <a:gd name="T88" fmla="*/ 7158484 w 9070975"/>
              <a:gd name="T89" fmla="*/ 635538 h 1015365"/>
              <a:gd name="T90" fmla="*/ 7312058 w 9070975"/>
              <a:gd name="T91" fmla="*/ 600423 h 1015365"/>
              <a:gd name="T92" fmla="*/ 7462535 w 9070975"/>
              <a:gd name="T93" fmla="*/ 561828 h 1015365"/>
              <a:gd name="T94" fmla="*/ 7609698 w 9070975"/>
              <a:gd name="T95" fmla="*/ 520338 h 1015365"/>
              <a:gd name="T96" fmla="*/ 7753332 w 9070975"/>
              <a:gd name="T97" fmla="*/ 476537 h 1015365"/>
              <a:gd name="T98" fmla="*/ 7893221 w 9070975"/>
              <a:gd name="T99" fmla="*/ 431013 h 1015365"/>
              <a:gd name="T100" fmla="*/ 8029151 w 9070975"/>
              <a:gd name="T101" fmla="*/ 384349 h 1015365"/>
              <a:gd name="T102" fmla="*/ 8160907 w 9070975"/>
              <a:gd name="T103" fmla="*/ 337132 h 1015365"/>
              <a:gd name="T104" fmla="*/ 8288271 w 9070975"/>
              <a:gd name="T105" fmla="*/ 289947 h 1015365"/>
              <a:gd name="T106" fmla="*/ 8411031 w 9070975"/>
              <a:gd name="T107" fmla="*/ 243379 h 1015365"/>
              <a:gd name="T108" fmla="*/ 8528969 w 9070975"/>
              <a:gd name="T109" fmla="*/ 198015 h 1015365"/>
              <a:gd name="T110" fmla="*/ 8641871 w 9070975"/>
              <a:gd name="T111" fmla="*/ 154439 h 1015365"/>
              <a:gd name="T112" fmla="*/ 8749522 w 9070975"/>
              <a:gd name="T113" fmla="*/ 113237 h 1015365"/>
              <a:gd name="T114" fmla="*/ 8851706 w 9070975"/>
              <a:gd name="T115" fmla="*/ 74994 h 1015365"/>
              <a:gd name="T116" fmla="*/ 8948208 w 9070975"/>
              <a:gd name="T117" fmla="*/ 40296 h 1015365"/>
              <a:gd name="T118" fmla="*/ 9038812 w 9070975"/>
              <a:gd name="T119" fmla="*/ 9728 h 1015365"/>
              <a:gd name="T120" fmla="*/ 9070606 w 9070975"/>
              <a:gd name="T121" fmla="*/ 0 h 1015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70975" h="1015365">
                <a:moveTo>
                  <a:pt x="0" y="1015178"/>
                </a:moveTo>
                <a:lnTo>
                  <a:pt x="69333" y="990040"/>
                </a:lnTo>
                <a:lnTo>
                  <a:pt x="147635" y="962345"/>
                </a:lnTo>
                <a:lnTo>
                  <a:pt x="233654" y="932760"/>
                </a:lnTo>
                <a:lnTo>
                  <a:pt x="327031" y="901628"/>
                </a:lnTo>
                <a:lnTo>
                  <a:pt x="427407" y="869292"/>
                </a:lnTo>
                <a:lnTo>
                  <a:pt x="534422" y="836096"/>
                </a:lnTo>
                <a:lnTo>
                  <a:pt x="647719" y="802383"/>
                </a:lnTo>
                <a:lnTo>
                  <a:pt x="766937" y="768494"/>
                </a:lnTo>
                <a:lnTo>
                  <a:pt x="891719" y="734774"/>
                </a:lnTo>
                <a:lnTo>
                  <a:pt x="1021705" y="701566"/>
                </a:lnTo>
                <a:lnTo>
                  <a:pt x="1156536" y="669212"/>
                </a:lnTo>
                <a:lnTo>
                  <a:pt x="1295853" y="638055"/>
                </a:lnTo>
                <a:lnTo>
                  <a:pt x="1439298" y="608440"/>
                </a:lnTo>
                <a:lnTo>
                  <a:pt x="1586511" y="580707"/>
                </a:lnTo>
                <a:lnTo>
                  <a:pt x="1737134" y="555202"/>
                </a:lnTo>
                <a:lnTo>
                  <a:pt x="1890807" y="532266"/>
                </a:lnTo>
                <a:lnTo>
                  <a:pt x="2047172" y="512243"/>
                </a:lnTo>
                <a:lnTo>
                  <a:pt x="2205870" y="495475"/>
                </a:lnTo>
                <a:lnTo>
                  <a:pt x="2366541" y="482307"/>
                </a:lnTo>
                <a:lnTo>
                  <a:pt x="2528828" y="473080"/>
                </a:lnTo>
                <a:lnTo>
                  <a:pt x="2696979" y="469071"/>
                </a:lnTo>
                <a:lnTo>
                  <a:pt x="2874818" y="470884"/>
                </a:lnTo>
                <a:lnTo>
                  <a:pt x="3061279" y="477845"/>
                </a:lnTo>
                <a:lnTo>
                  <a:pt x="3255298" y="489279"/>
                </a:lnTo>
                <a:lnTo>
                  <a:pt x="3455806" y="504510"/>
                </a:lnTo>
                <a:lnTo>
                  <a:pt x="3661740" y="522863"/>
                </a:lnTo>
                <a:lnTo>
                  <a:pt x="3872032" y="543662"/>
                </a:lnTo>
                <a:lnTo>
                  <a:pt x="4085618" y="566233"/>
                </a:lnTo>
                <a:lnTo>
                  <a:pt x="4301430" y="589901"/>
                </a:lnTo>
                <a:lnTo>
                  <a:pt x="4518403" y="613989"/>
                </a:lnTo>
                <a:lnTo>
                  <a:pt x="4735472" y="637823"/>
                </a:lnTo>
                <a:lnTo>
                  <a:pt x="4951570" y="660728"/>
                </a:lnTo>
                <a:lnTo>
                  <a:pt x="5165632" y="682028"/>
                </a:lnTo>
                <a:lnTo>
                  <a:pt x="5376591" y="701048"/>
                </a:lnTo>
                <a:lnTo>
                  <a:pt x="5583382" y="717113"/>
                </a:lnTo>
                <a:lnTo>
                  <a:pt x="5784939" y="729548"/>
                </a:lnTo>
                <a:lnTo>
                  <a:pt x="5980196" y="737677"/>
                </a:lnTo>
                <a:lnTo>
                  <a:pt x="6168087" y="740825"/>
                </a:lnTo>
                <a:lnTo>
                  <a:pt x="6347546" y="738317"/>
                </a:lnTo>
                <a:lnTo>
                  <a:pt x="6517507" y="729478"/>
                </a:lnTo>
                <a:lnTo>
                  <a:pt x="6681322" y="714141"/>
                </a:lnTo>
                <a:lnTo>
                  <a:pt x="6842900" y="692982"/>
                </a:lnTo>
                <a:lnTo>
                  <a:pt x="7002026" y="666586"/>
                </a:lnTo>
                <a:lnTo>
                  <a:pt x="7158484" y="635538"/>
                </a:lnTo>
                <a:lnTo>
                  <a:pt x="7312058" y="600423"/>
                </a:lnTo>
                <a:lnTo>
                  <a:pt x="7462535" y="561828"/>
                </a:lnTo>
                <a:lnTo>
                  <a:pt x="7609698" y="520338"/>
                </a:lnTo>
                <a:lnTo>
                  <a:pt x="7753332" y="476537"/>
                </a:lnTo>
                <a:lnTo>
                  <a:pt x="7893221" y="431013"/>
                </a:lnTo>
                <a:lnTo>
                  <a:pt x="8029151" y="384349"/>
                </a:lnTo>
                <a:lnTo>
                  <a:pt x="8160907" y="337132"/>
                </a:lnTo>
                <a:lnTo>
                  <a:pt x="8288271" y="289947"/>
                </a:lnTo>
                <a:lnTo>
                  <a:pt x="8411031" y="243379"/>
                </a:lnTo>
                <a:lnTo>
                  <a:pt x="8528969" y="198015"/>
                </a:lnTo>
                <a:lnTo>
                  <a:pt x="8641871" y="154439"/>
                </a:lnTo>
                <a:lnTo>
                  <a:pt x="8749522" y="113237"/>
                </a:lnTo>
                <a:lnTo>
                  <a:pt x="8851706" y="74994"/>
                </a:lnTo>
                <a:lnTo>
                  <a:pt x="8948208" y="40296"/>
                </a:lnTo>
                <a:lnTo>
                  <a:pt x="9038812" y="9728"/>
                </a:lnTo>
                <a:lnTo>
                  <a:pt x="9070606" y="0"/>
                </a:lnTo>
              </a:path>
            </a:pathLst>
          </a:custGeom>
          <a:noFill/>
          <a:ln w="10775">
            <a:solidFill>
              <a:srgbClr val="32B7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2" name="object 6"/>
          <p:cNvSpPr>
            <a:spLocks/>
          </p:cNvSpPr>
          <p:nvPr/>
        </p:nvSpPr>
        <p:spPr bwMode="auto">
          <a:xfrm>
            <a:off x="0" y="57150"/>
            <a:ext cx="9144000" cy="892175"/>
          </a:xfrm>
          <a:custGeom>
            <a:avLst/>
            <a:gdLst>
              <a:gd name="T0" fmla="*/ 0 w 9144000"/>
              <a:gd name="T1" fmla="*/ 892423 h 892810"/>
              <a:gd name="T2" fmla="*/ 69388 w 9144000"/>
              <a:gd name="T3" fmla="*/ 879607 h 892810"/>
              <a:gd name="T4" fmla="*/ 147824 w 9144000"/>
              <a:gd name="T5" fmla="*/ 863484 h 892810"/>
              <a:gd name="T6" fmla="*/ 234854 w 9144000"/>
              <a:gd name="T7" fmla="*/ 844446 h 892810"/>
              <a:gd name="T8" fmla="*/ 330021 w 9144000"/>
              <a:gd name="T9" fmla="*/ 822887 h 892810"/>
              <a:gd name="T10" fmla="*/ 432874 w 9144000"/>
              <a:gd name="T11" fmla="*/ 799197 h 892810"/>
              <a:gd name="T12" fmla="*/ 542955 w 9144000"/>
              <a:gd name="T13" fmla="*/ 773771 h 892810"/>
              <a:gd name="T14" fmla="*/ 659813 w 9144000"/>
              <a:gd name="T15" fmla="*/ 747000 h 892810"/>
              <a:gd name="T16" fmla="*/ 782991 w 9144000"/>
              <a:gd name="T17" fmla="*/ 719277 h 892810"/>
              <a:gd name="T18" fmla="*/ 912035 w 9144000"/>
              <a:gd name="T19" fmla="*/ 690994 h 892810"/>
              <a:gd name="T20" fmla="*/ 1046492 w 9144000"/>
              <a:gd name="T21" fmla="*/ 662543 h 892810"/>
              <a:gd name="T22" fmla="*/ 1185906 w 9144000"/>
              <a:gd name="T23" fmla="*/ 634318 h 892810"/>
              <a:gd name="T24" fmla="*/ 1329824 w 9144000"/>
              <a:gd name="T25" fmla="*/ 606709 h 892810"/>
              <a:gd name="T26" fmla="*/ 1477791 w 9144000"/>
              <a:gd name="T27" fmla="*/ 580111 h 892810"/>
              <a:gd name="T28" fmla="*/ 1629351 w 9144000"/>
              <a:gd name="T29" fmla="*/ 554914 h 892810"/>
              <a:gd name="T30" fmla="*/ 1784052 w 9144000"/>
              <a:gd name="T31" fmla="*/ 531513 h 892810"/>
              <a:gd name="T32" fmla="*/ 1941439 w 9144000"/>
              <a:gd name="T33" fmla="*/ 510298 h 892810"/>
              <a:gd name="T34" fmla="*/ 2101056 w 9144000"/>
              <a:gd name="T35" fmla="*/ 491663 h 892810"/>
              <a:gd name="T36" fmla="*/ 2262451 w 9144000"/>
              <a:gd name="T37" fmla="*/ 475999 h 892810"/>
              <a:gd name="T38" fmla="*/ 2425167 w 9144000"/>
              <a:gd name="T39" fmla="*/ 463700 h 892810"/>
              <a:gd name="T40" fmla="*/ 2588751 w 9144000"/>
              <a:gd name="T41" fmla="*/ 455157 h 892810"/>
              <a:gd name="T42" fmla="*/ 2757611 w 9144000"/>
              <a:gd name="T43" fmla="*/ 451094 h 892810"/>
              <a:gd name="T44" fmla="*/ 2935766 w 9144000"/>
              <a:gd name="T45" fmla="*/ 451579 h 892810"/>
              <a:gd name="T46" fmla="*/ 3122181 w 9144000"/>
              <a:gd name="T47" fmla="*/ 456080 h 892810"/>
              <a:gd name="T48" fmla="*/ 3315826 w 9144000"/>
              <a:gd name="T49" fmla="*/ 464064 h 892810"/>
              <a:gd name="T50" fmla="*/ 3515667 w 9144000"/>
              <a:gd name="T51" fmla="*/ 474999 h 892810"/>
              <a:gd name="T52" fmla="*/ 3720671 w 9144000"/>
              <a:gd name="T53" fmla="*/ 488353 h 892810"/>
              <a:gd name="T54" fmla="*/ 3929806 w 9144000"/>
              <a:gd name="T55" fmla="*/ 503593 h 892810"/>
              <a:gd name="T56" fmla="*/ 4142039 w 9144000"/>
              <a:gd name="T57" fmla="*/ 520186 h 892810"/>
              <a:gd name="T58" fmla="*/ 4356337 w 9144000"/>
              <a:gd name="T59" fmla="*/ 537600 h 892810"/>
              <a:gd name="T60" fmla="*/ 4571668 w 9144000"/>
              <a:gd name="T61" fmla="*/ 555303 h 892810"/>
              <a:gd name="T62" fmla="*/ 4786999 w 9144000"/>
              <a:gd name="T63" fmla="*/ 572762 h 892810"/>
              <a:gd name="T64" fmla="*/ 5001298 w 9144000"/>
              <a:gd name="T65" fmla="*/ 589445 h 892810"/>
              <a:gd name="T66" fmla="*/ 5213531 w 9144000"/>
              <a:gd name="T67" fmla="*/ 604818 h 892810"/>
              <a:gd name="T68" fmla="*/ 5422666 w 9144000"/>
              <a:gd name="T69" fmla="*/ 618351 h 892810"/>
              <a:gd name="T70" fmla="*/ 5627671 w 9144000"/>
              <a:gd name="T71" fmla="*/ 629509 h 892810"/>
              <a:gd name="T72" fmla="*/ 5827512 w 9144000"/>
              <a:gd name="T73" fmla="*/ 637761 h 892810"/>
              <a:gd name="T74" fmla="*/ 6021157 w 9144000"/>
              <a:gd name="T75" fmla="*/ 642575 h 892810"/>
              <a:gd name="T76" fmla="*/ 6207574 w 9144000"/>
              <a:gd name="T77" fmla="*/ 643417 h 892810"/>
              <a:gd name="T78" fmla="*/ 6385729 w 9144000"/>
              <a:gd name="T79" fmla="*/ 639755 h 892810"/>
              <a:gd name="T80" fmla="*/ 6554590 w 9144000"/>
              <a:gd name="T81" fmla="*/ 631057 h 892810"/>
              <a:gd name="T82" fmla="*/ 6717415 w 9144000"/>
              <a:gd name="T83" fmla="*/ 617153 h 892810"/>
              <a:gd name="T84" fmla="*/ 6878009 w 9144000"/>
              <a:gd name="T85" fmla="*/ 598509 h 892810"/>
              <a:gd name="T86" fmla="*/ 7036158 w 9144000"/>
              <a:gd name="T87" fmla="*/ 575606 h 892810"/>
              <a:gd name="T88" fmla="*/ 7191648 w 9144000"/>
              <a:gd name="T89" fmla="*/ 548924 h 892810"/>
              <a:gd name="T90" fmla="*/ 7344267 w 9144000"/>
              <a:gd name="T91" fmla="*/ 518944 h 892810"/>
              <a:gd name="T92" fmla="*/ 7493799 w 9144000"/>
              <a:gd name="T93" fmla="*/ 486146 h 892810"/>
              <a:gd name="T94" fmla="*/ 7640033 w 9144000"/>
              <a:gd name="T95" fmla="*/ 451010 h 892810"/>
              <a:gd name="T96" fmla="*/ 7782753 w 9144000"/>
              <a:gd name="T97" fmla="*/ 414016 h 892810"/>
              <a:gd name="T98" fmla="*/ 7921747 w 9144000"/>
              <a:gd name="T99" fmla="*/ 375645 h 892810"/>
              <a:gd name="T100" fmla="*/ 8056800 w 9144000"/>
              <a:gd name="T101" fmla="*/ 336377 h 892810"/>
              <a:gd name="T102" fmla="*/ 8187700 w 9144000"/>
              <a:gd name="T103" fmla="*/ 296691 h 892810"/>
              <a:gd name="T104" fmla="*/ 8314232 w 9144000"/>
              <a:gd name="T105" fmla="*/ 257069 h 892810"/>
              <a:gd name="T106" fmla="*/ 8436182 w 9144000"/>
              <a:gd name="T107" fmla="*/ 217991 h 892810"/>
              <a:gd name="T108" fmla="*/ 8553338 w 9144000"/>
              <a:gd name="T109" fmla="*/ 179936 h 892810"/>
              <a:gd name="T110" fmla="*/ 8665486 w 9144000"/>
              <a:gd name="T111" fmla="*/ 143385 h 892810"/>
              <a:gd name="T112" fmla="*/ 8772412 w 9144000"/>
              <a:gd name="T113" fmla="*/ 108818 h 892810"/>
              <a:gd name="T114" fmla="*/ 8873902 w 9144000"/>
              <a:gd name="T115" fmla="*/ 76716 h 892810"/>
              <a:gd name="T116" fmla="*/ 8969743 w 9144000"/>
              <a:gd name="T117" fmla="*/ 47559 h 892810"/>
              <a:gd name="T118" fmla="*/ 9059720 w 9144000"/>
              <a:gd name="T119" fmla="*/ 21827 h 892810"/>
              <a:gd name="T120" fmla="*/ 9143622 w 9144000"/>
              <a:gd name="T121" fmla="*/ 0 h 89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892810">
                <a:moveTo>
                  <a:pt x="0" y="892423"/>
                </a:moveTo>
                <a:lnTo>
                  <a:pt x="69388" y="879607"/>
                </a:lnTo>
                <a:lnTo>
                  <a:pt x="147824" y="863484"/>
                </a:lnTo>
                <a:lnTo>
                  <a:pt x="234854" y="844446"/>
                </a:lnTo>
                <a:lnTo>
                  <a:pt x="330021" y="822887"/>
                </a:lnTo>
                <a:lnTo>
                  <a:pt x="432874" y="799197"/>
                </a:lnTo>
                <a:lnTo>
                  <a:pt x="542955" y="773771"/>
                </a:lnTo>
                <a:lnTo>
                  <a:pt x="659813" y="747000"/>
                </a:lnTo>
                <a:lnTo>
                  <a:pt x="782991" y="719277"/>
                </a:lnTo>
                <a:lnTo>
                  <a:pt x="912035" y="690994"/>
                </a:lnTo>
                <a:lnTo>
                  <a:pt x="1046492" y="662543"/>
                </a:lnTo>
                <a:lnTo>
                  <a:pt x="1185906" y="634318"/>
                </a:lnTo>
                <a:lnTo>
                  <a:pt x="1329824" y="606709"/>
                </a:lnTo>
                <a:lnTo>
                  <a:pt x="1477791" y="580111"/>
                </a:lnTo>
                <a:lnTo>
                  <a:pt x="1629351" y="554914"/>
                </a:lnTo>
                <a:lnTo>
                  <a:pt x="1784052" y="531513"/>
                </a:lnTo>
                <a:lnTo>
                  <a:pt x="1941439" y="510298"/>
                </a:lnTo>
                <a:lnTo>
                  <a:pt x="2101056" y="491663"/>
                </a:lnTo>
                <a:lnTo>
                  <a:pt x="2262451" y="475999"/>
                </a:lnTo>
                <a:lnTo>
                  <a:pt x="2425167" y="463700"/>
                </a:lnTo>
                <a:lnTo>
                  <a:pt x="2588751" y="455157"/>
                </a:lnTo>
                <a:lnTo>
                  <a:pt x="2757611" y="451094"/>
                </a:lnTo>
                <a:lnTo>
                  <a:pt x="2935766" y="451579"/>
                </a:lnTo>
                <a:lnTo>
                  <a:pt x="3122181" y="456080"/>
                </a:lnTo>
                <a:lnTo>
                  <a:pt x="3315826" y="464064"/>
                </a:lnTo>
                <a:lnTo>
                  <a:pt x="3515667" y="474999"/>
                </a:lnTo>
                <a:lnTo>
                  <a:pt x="3720671" y="488353"/>
                </a:lnTo>
                <a:lnTo>
                  <a:pt x="3929806" y="503593"/>
                </a:lnTo>
                <a:lnTo>
                  <a:pt x="4142039" y="520186"/>
                </a:lnTo>
                <a:lnTo>
                  <a:pt x="4356337" y="537600"/>
                </a:lnTo>
                <a:lnTo>
                  <a:pt x="4571668" y="555303"/>
                </a:lnTo>
                <a:lnTo>
                  <a:pt x="4786999" y="572762"/>
                </a:lnTo>
                <a:lnTo>
                  <a:pt x="5001298" y="589445"/>
                </a:lnTo>
                <a:lnTo>
                  <a:pt x="5213531" y="604818"/>
                </a:lnTo>
                <a:lnTo>
                  <a:pt x="5422666" y="618351"/>
                </a:lnTo>
                <a:lnTo>
                  <a:pt x="5627671" y="629509"/>
                </a:lnTo>
                <a:lnTo>
                  <a:pt x="5827512" y="637761"/>
                </a:lnTo>
                <a:lnTo>
                  <a:pt x="6021157" y="642575"/>
                </a:lnTo>
                <a:lnTo>
                  <a:pt x="6207574" y="643417"/>
                </a:lnTo>
                <a:lnTo>
                  <a:pt x="6385729" y="639755"/>
                </a:lnTo>
                <a:lnTo>
                  <a:pt x="6554590" y="631057"/>
                </a:lnTo>
                <a:lnTo>
                  <a:pt x="6717415" y="617153"/>
                </a:lnTo>
                <a:lnTo>
                  <a:pt x="6878009" y="598509"/>
                </a:lnTo>
                <a:lnTo>
                  <a:pt x="7036158" y="575606"/>
                </a:lnTo>
                <a:lnTo>
                  <a:pt x="7191648" y="548924"/>
                </a:lnTo>
                <a:lnTo>
                  <a:pt x="7344267" y="518944"/>
                </a:lnTo>
                <a:lnTo>
                  <a:pt x="7493799" y="486146"/>
                </a:lnTo>
                <a:lnTo>
                  <a:pt x="7640033" y="451010"/>
                </a:lnTo>
                <a:lnTo>
                  <a:pt x="7782753" y="414016"/>
                </a:lnTo>
                <a:lnTo>
                  <a:pt x="7921747" y="375645"/>
                </a:lnTo>
                <a:lnTo>
                  <a:pt x="8056800" y="336377"/>
                </a:lnTo>
                <a:lnTo>
                  <a:pt x="8187700" y="296691"/>
                </a:lnTo>
                <a:lnTo>
                  <a:pt x="8314232" y="257069"/>
                </a:lnTo>
                <a:lnTo>
                  <a:pt x="8436182" y="217991"/>
                </a:lnTo>
                <a:lnTo>
                  <a:pt x="8553338" y="179936"/>
                </a:lnTo>
                <a:lnTo>
                  <a:pt x="8665486" y="143385"/>
                </a:lnTo>
                <a:lnTo>
                  <a:pt x="8772412" y="108818"/>
                </a:lnTo>
                <a:lnTo>
                  <a:pt x="8873902" y="76716"/>
                </a:lnTo>
                <a:lnTo>
                  <a:pt x="8969743" y="47559"/>
                </a:lnTo>
                <a:lnTo>
                  <a:pt x="9059720" y="21827"/>
                </a:lnTo>
                <a:lnTo>
                  <a:pt x="9143622" y="0"/>
                </a:lnTo>
              </a:path>
            </a:pathLst>
          </a:custGeom>
          <a:noFill/>
          <a:ln w="9524">
            <a:solidFill>
              <a:srgbClr val="0FCF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44500" y="738188"/>
            <a:ext cx="73279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No.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Edges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– Undirected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1635125"/>
            <a:ext cx="7729538" cy="244682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2400" dirty="0" smtClean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AD0D9"/>
              </a:buClr>
              <a:buSzPct val="95000"/>
            </a:pP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no.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possible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pairs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vertices </a:t>
            </a:r>
            <a:r>
              <a:rPr lang="en-US" sz="2400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vertex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n*(n-1</a:t>
            </a:r>
            <a:r>
              <a:rPr lang="en-US" sz="2400" dirty="0" smtClean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).</a:t>
            </a:r>
          </a:p>
          <a:p>
            <a:pPr>
              <a:spcBef>
                <a:spcPts val="60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endParaRPr lang="en-US" sz="24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AD0D9"/>
              </a:buClr>
              <a:buSzPct val="95000"/>
              <a:buFont typeface="Arial" charset="0"/>
              <a:buChar char="●"/>
            </a:pP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Since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(u</a:t>
            </a:r>
            <a:r>
              <a:rPr lang="en-US" sz="24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 v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 same</a:t>
            </a:r>
            <a:r>
              <a:rPr lang="en-US" sz="2400" b="1" dirty="0">
                <a:solidFill>
                  <a:srgbClr val="FF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(v</a:t>
            </a:r>
            <a:r>
              <a:rPr lang="en-US" sz="2400" i="1" dirty="0" smtClean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 u</a:t>
            </a:r>
            <a:r>
              <a:rPr lang="en-US" sz="2400" i="1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edges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undirected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*(n-</a:t>
            </a:r>
            <a:r>
              <a:rPr lang="en-US" sz="2400" dirty="0">
                <a:solidFill>
                  <a:srgbClr val="FF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3200"/>
                </a:solidFill>
                <a:latin typeface="Times New Roman" pitchFamily="18" charset="0"/>
                <a:ea typeface="Constantia" pitchFamily="18" charset="0"/>
                <a:cs typeface="Times New Roman" pitchFamily="18" charset="0"/>
              </a:rPr>
              <a:t>1)/2.</a:t>
            </a:r>
            <a:endParaRPr lang="en-US" sz="2400" dirty="0">
              <a:latin typeface="Times New Roman" pitchFamily="18" charset="0"/>
              <a:ea typeface="Constantia" pitchFamily="18" charset="0"/>
              <a:cs typeface="Times New Roman" pitchFamily="18" charset="0"/>
            </a:endParaRPr>
          </a:p>
        </p:txBody>
      </p:sp>
      <p:sp>
        <p:nvSpPr>
          <p:cNvPr id="14345" name="object 9"/>
          <p:cNvSpPr>
            <a:spLocks noChangeArrowheads="1"/>
          </p:cNvSpPr>
          <p:nvPr/>
        </p:nvSpPr>
        <p:spPr bwMode="auto">
          <a:xfrm>
            <a:off x="4126706" y="4173893"/>
            <a:ext cx="4944269" cy="2438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2654300" y="6556375"/>
            <a:ext cx="4381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solidFill>
                  <a:srgbClr val="185D75"/>
                </a:solidFill>
                <a:latin typeface="Constantia"/>
                <a:cs typeface="Constantia"/>
              </a:rPr>
              <a:t>G</a:t>
            </a:r>
            <a:r>
              <a:rPr sz="1200" spc="-15" dirty="0">
                <a:solidFill>
                  <a:srgbClr val="185D75"/>
                </a:solidFill>
                <a:latin typeface="Constantia"/>
                <a:cs typeface="Constantia"/>
              </a:rPr>
              <a:t>r</a:t>
            </a:r>
            <a:r>
              <a:rPr sz="1200" spc="-10" dirty="0">
                <a:solidFill>
                  <a:srgbClr val="185D75"/>
                </a:solidFill>
                <a:latin typeface="Constantia"/>
                <a:cs typeface="Constantia"/>
              </a:rPr>
              <a:t>aph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4347" name="object 11"/>
          <p:cNvSpPr txBox="1">
            <a:spLocks noChangeArrowheads="1"/>
          </p:cNvSpPr>
          <p:nvPr/>
        </p:nvSpPr>
        <p:spPr bwMode="auto">
          <a:xfrm>
            <a:off x="8532813" y="6556375"/>
            <a:ext cx="1809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D297FFF-7135-4C3C-A782-741DE0223BF5}" type="slidenum">
              <a:rPr lang="en-US" sz="1200">
                <a:solidFill>
                  <a:srgbClr val="185D75"/>
                </a:solidFill>
                <a:latin typeface="Constantia" pitchFamily="18" charset="0"/>
                <a:ea typeface="Constantia" pitchFamily="18" charset="0"/>
                <a:cs typeface="Constantia" pitchFamily="18" charset="0"/>
              </a:rPr>
              <a:pPr/>
              <a:t>9</a:t>
            </a:fld>
            <a:endParaRPr lang="en-US" sz="1200">
              <a:latin typeface="Constantia" pitchFamily="18" charset="0"/>
              <a:ea typeface="Constantia" pitchFamily="18" charset="0"/>
              <a:cs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144</TotalTime>
  <Words>723</Words>
  <Application>Microsoft Office PowerPoint</Application>
  <PresentationFormat>On-screen Show (4:3)</PresentationFormat>
  <Paragraphs>142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Hardcover</vt:lpstr>
      <vt:lpstr>   DESIGN  and  ANALYSIS  of  ALGORITHMS   HIMANSHU  SRIVASTAVA  CSE  2nd  Year  Roll  no.  :   181220031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Adjacency Matrix  vs. Adjacency List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15</cp:revision>
  <dcterms:created xsi:type="dcterms:W3CDTF">2020-04-23T02:57:24Z</dcterms:created>
  <dcterms:modified xsi:type="dcterms:W3CDTF">2020-04-24T12:23:18Z</dcterms:modified>
</cp:coreProperties>
</file>