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9" r:id="rId2"/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DAF5A-BF95-469D-A892-E250FA66EF3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E4180-C10D-44C4-9A90-AACF3F3F6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6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610612736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D40B-25FA-4A89-BF94-47BC2E2F26E4}" type="datetime1">
              <a:rPr lang="en-US" smtClean="0"/>
              <a:t>4/24/2020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Himanshu Srivstava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7072-D7B6-4A17-B528-B49876D751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BE53-736E-46B5-B3C0-86C2DDB93B4A}" type="datetime1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Himanshu Srivstava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7072-D7B6-4A17-B528-B49876D751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B229-1B96-40BF-ABFB-2A80EAA2FCDB}" type="datetime1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Himanshu Srivstava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7072-D7B6-4A17-B528-B49876D751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1B31-D84E-45AD-9012-936ED3A6E417}" type="datetime1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Himanshu Srivstava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7072-D7B6-4A17-B528-B49876D751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294D-BAEB-4AEF-812F-84691455F29E}" type="datetime1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Himanshu Srivstava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7072-D7B6-4A17-B528-B49876D751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015FD-7056-437D-8683-5ECC27DDECE9}" type="datetime1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Himanshu Srivstava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7072-D7B6-4A17-B528-B49876D751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3C10-3063-4A8B-B952-01CFC4E1F931}" type="datetime1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Himanshu Srivstava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7072-D7B6-4A17-B528-B49876D751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2F80-B6B9-4499-9D0E-809BEEB742BF}" type="datetime1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Himanshu Srivstava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7072-D7B6-4A17-B528-B49876D751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C94B-0527-4C8D-95A2-F3AD5B4DAF46}" type="datetime1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Himanshu Srivstava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7072-D7B6-4A17-B528-B49876D751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4D96-8751-42A2-A287-078BE31F51BD}" type="datetime1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Himanshu Srivstava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7072-D7B6-4A17-B528-B49876D751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E48E-9FE1-4AFE-995D-94D5BC639E0D}" type="datetime1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Himanshu Srivstava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A397072-D7B6-4A17-B528-B49876D7513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B8CB87-9E54-4588-8AC9-9434DCE95AA0}" type="datetime1">
              <a:rPr lang="en-US" smtClean="0"/>
              <a:t>4/24/2020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Himanshu Srivstava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A397072-D7B6-4A17-B528-B49876D7513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8991600" cy="56388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/>
            </a:r>
            <a:br>
              <a:rPr lang="en-US" sz="3600" b="1" dirty="0" smtClean="0">
                <a:solidFill>
                  <a:srgbClr val="FF0000"/>
                </a:solidFill>
              </a:rPr>
            </a:br>
            <a:r>
              <a:rPr lang="en-US" sz="3600" b="1" dirty="0">
                <a:solidFill>
                  <a:srgbClr val="FF0000"/>
                </a:solidFill>
              </a:rPr>
              <a:t/>
            </a:r>
            <a:br>
              <a:rPr lang="en-US" sz="3600" b="1" dirty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/>
            </a:r>
            <a:br>
              <a:rPr lang="en-US" sz="3600" b="1" dirty="0" smtClean="0">
                <a:solidFill>
                  <a:srgbClr val="FF0000"/>
                </a:solidFill>
              </a:rPr>
            </a:br>
            <a:r>
              <a:rPr lang="en-US" sz="3600" b="1" dirty="0">
                <a:solidFill>
                  <a:srgbClr val="FF0000"/>
                </a:solidFill>
              </a:rPr>
              <a:t/>
            </a:r>
            <a:br>
              <a:rPr lang="en-US" sz="3600" b="1" dirty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/>
            </a:r>
            <a:br>
              <a:rPr lang="en-US" sz="3600" b="1" dirty="0" smtClean="0">
                <a:solidFill>
                  <a:srgbClr val="FF0000"/>
                </a:solidFill>
              </a:rPr>
            </a:br>
            <a:r>
              <a:rPr lang="en-US" sz="3600" b="1" dirty="0">
                <a:solidFill>
                  <a:srgbClr val="FF0000"/>
                </a:solidFill>
              </a:rPr>
              <a:t/>
            </a:r>
            <a:br>
              <a:rPr lang="en-US" sz="3600" b="1" dirty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/>
            </a:r>
            <a:br>
              <a:rPr lang="en-US" sz="3600" b="1" dirty="0" smtClean="0">
                <a:solidFill>
                  <a:srgbClr val="FF0000"/>
                </a:solidFill>
              </a:rPr>
            </a:br>
            <a:r>
              <a:rPr lang="en-US" sz="3600" b="1" dirty="0">
                <a:solidFill>
                  <a:srgbClr val="FF0000"/>
                </a:solidFill>
              </a:rPr>
              <a:t/>
            </a:r>
            <a:br>
              <a:rPr lang="en-US" sz="3600" b="1" dirty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/>
            </a:r>
            <a:br>
              <a:rPr lang="en-US" sz="3600" b="1" dirty="0" smtClean="0">
                <a:solidFill>
                  <a:srgbClr val="FF0000"/>
                </a:solidFill>
              </a:rPr>
            </a:br>
            <a:r>
              <a:rPr lang="en-US" sz="3600" b="1" dirty="0">
                <a:solidFill>
                  <a:srgbClr val="FF0000"/>
                </a:solidFill>
              </a:rPr>
              <a:t/>
            </a:r>
            <a:br>
              <a:rPr lang="en-US" sz="3600" b="1" dirty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/>
            </a:r>
            <a:br>
              <a:rPr lang="en-US" sz="3600" b="1" dirty="0" smtClean="0">
                <a:solidFill>
                  <a:srgbClr val="FF0000"/>
                </a:solidFill>
              </a:rPr>
            </a:br>
            <a:r>
              <a:rPr lang="en-US" sz="3600" b="1" dirty="0">
                <a:solidFill>
                  <a:srgbClr val="FF0000"/>
                </a:solidFill>
              </a:rPr>
              <a:t/>
            </a:r>
            <a:br>
              <a:rPr lang="en-US" sz="3600" b="1" dirty="0">
                <a:solidFill>
                  <a:srgbClr val="FF0000"/>
                </a:solidFill>
              </a:rPr>
            </a:br>
            <a:r>
              <a:rPr lang="en-US" sz="5400" b="1" dirty="0" smtClean="0">
                <a:solidFill>
                  <a:srgbClr val="FF0000"/>
                </a:solidFill>
              </a:rPr>
              <a:t>DESIGN  and  ANALYSIS </a:t>
            </a:r>
            <a:br>
              <a:rPr lang="en-US" sz="5400" b="1" dirty="0" smtClean="0">
                <a:solidFill>
                  <a:srgbClr val="FF0000"/>
                </a:solidFill>
              </a:rPr>
            </a:br>
            <a:r>
              <a:rPr lang="en-US" sz="5400" b="1" dirty="0" smtClean="0">
                <a:solidFill>
                  <a:srgbClr val="FF0000"/>
                </a:solidFill>
              </a:rPr>
              <a:t>of  ALGORITHMS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>
                <a:solidFill>
                  <a:srgbClr val="0070C0"/>
                </a:solidFill>
                <a:latin typeface="Algerian" pitchFamily="82" charset="0"/>
              </a:rPr>
              <a:t>HIMANSHU  SRIVASTAVA</a:t>
            </a:r>
            <a:br>
              <a:rPr lang="en-US" sz="3600" dirty="0" smtClean="0">
                <a:solidFill>
                  <a:srgbClr val="0070C0"/>
                </a:solidFill>
                <a:latin typeface="Algerian" pitchFamily="82" charset="0"/>
              </a:rPr>
            </a:br>
            <a:r>
              <a:rPr lang="en-US" sz="3600" dirty="0" smtClean="0">
                <a:solidFill>
                  <a:srgbClr val="0070C0"/>
                </a:solidFill>
                <a:latin typeface="Algerian" pitchFamily="82" charset="0"/>
              </a:rPr>
              <a:t/>
            </a:r>
            <a:br>
              <a:rPr lang="en-US" sz="3600" dirty="0" smtClean="0">
                <a:solidFill>
                  <a:srgbClr val="0070C0"/>
                </a:solidFill>
                <a:latin typeface="Algerian" pitchFamily="82" charset="0"/>
              </a:rPr>
            </a:br>
            <a:r>
              <a:rPr lang="en-US" sz="3600" dirty="0" smtClean="0">
                <a:solidFill>
                  <a:srgbClr val="0070C0"/>
                </a:solidFill>
                <a:latin typeface="Algerian" pitchFamily="82" charset="0"/>
              </a:rPr>
              <a:t>CSE  2</a:t>
            </a:r>
            <a:r>
              <a:rPr lang="en-US" sz="3600" baseline="30000" dirty="0" smtClean="0">
                <a:solidFill>
                  <a:srgbClr val="0070C0"/>
                </a:solidFill>
                <a:latin typeface="Algerian" pitchFamily="82" charset="0"/>
              </a:rPr>
              <a:t>nd</a:t>
            </a:r>
            <a:r>
              <a:rPr lang="en-US" sz="3600" dirty="0" smtClean="0">
                <a:solidFill>
                  <a:srgbClr val="0070C0"/>
                </a:solidFill>
                <a:latin typeface="Algerian" pitchFamily="82" charset="0"/>
              </a:rPr>
              <a:t>  Year</a:t>
            </a:r>
            <a:br>
              <a:rPr lang="en-US" sz="3600" dirty="0" smtClean="0">
                <a:solidFill>
                  <a:srgbClr val="0070C0"/>
                </a:solidFill>
                <a:latin typeface="Algerian" pitchFamily="82" charset="0"/>
              </a:rPr>
            </a:br>
            <a:r>
              <a:rPr lang="en-US" sz="3600" dirty="0" smtClean="0">
                <a:solidFill>
                  <a:srgbClr val="0070C0"/>
                </a:solidFill>
                <a:latin typeface="Algerian" pitchFamily="82" charset="0"/>
              </a:rPr>
              <a:t/>
            </a:r>
            <a:br>
              <a:rPr lang="en-US" sz="3600" dirty="0" smtClean="0">
                <a:solidFill>
                  <a:srgbClr val="0070C0"/>
                </a:solidFill>
                <a:latin typeface="Algerian" pitchFamily="82" charset="0"/>
              </a:rPr>
            </a:br>
            <a:r>
              <a:rPr lang="en-US" sz="3600" dirty="0" smtClean="0">
                <a:solidFill>
                  <a:srgbClr val="0070C0"/>
                </a:solidFill>
                <a:latin typeface="Algerian" pitchFamily="82" charset="0"/>
              </a:rPr>
              <a:t>Roll  no.  :   181220031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80570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DIJKS</a:t>
            </a:r>
            <a:r>
              <a:rPr lang="en-US" b="1" spc="5" dirty="0" smtClean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FF0000"/>
                </a:solidFill>
              </a:rPr>
              <a:t>RA</a:t>
            </a:r>
            <a:r>
              <a:rPr lang="en-US" b="1" spc="-135" dirty="0" smtClean="0">
                <a:solidFill>
                  <a:srgbClr val="FF0000"/>
                </a:solidFill>
              </a:rPr>
              <a:t>’</a:t>
            </a:r>
            <a:r>
              <a:rPr lang="en-US" b="1" dirty="0" smtClean="0">
                <a:solidFill>
                  <a:srgbClr val="FF0000"/>
                </a:solidFill>
              </a:rPr>
              <a:t>S</a:t>
            </a:r>
            <a:r>
              <a:rPr lang="en-US" b="1" spc="-204" dirty="0" smtClean="0">
                <a:solidFill>
                  <a:srgbClr val="FF0000"/>
                </a:solidFill>
              </a:rPr>
              <a:t>   </a:t>
            </a:r>
            <a:r>
              <a:rPr lang="en-US" b="1" dirty="0" smtClean="0">
                <a:solidFill>
                  <a:srgbClr val="FF0000"/>
                </a:solidFill>
              </a:rPr>
              <a:t>ALGORITHM</a:t>
            </a:r>
            <a:endParaRPr lang="en-US" dirty="0"/>
          </a:p>
        </p:txBody>
      </p:sp>
      <p:pic>
        <p:nvPicPr>
          <p:cNvPr id="5122" name="Picture 2" descr="C:\Users\Himanshu Srivastava\Pictures\dfs bfs\Screenshot_20200423-195532_YouTub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128087"/>
            <a:ext cx="8229600" cy="400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331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DIJKS</a:t>
            </a:r>
            <a:r>
              <a:rPr lang="en-US" b="1" spc="5" dirty="0" smtClean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FF0000"/>
                </a:solidFill>
              </a:rPr>
              <a:t>RA</a:t>
            </a:r>
            <a:r>
              <a:rPr lang="en-US" b="1" spc="-135" dirty="0" smtClean="0">
                <a:solidFill>
                  <a:srgbClr val="FF0000"/>
                </a:solidFill>
              </a:rPr>
              <a:t>’</a:t>
            </a:r>
            <a:r>
              <a:rPr lang="en-US" b="1" dirty="0" smtClean="0">
                <a:solidFill>
                  <a:srgbClr val="FF0000"/>
                </a:solidFill>
              </a:rPr>
              <a:t>S</a:t>
            </a:r>
            <a:r>
              <a:rPr lang="en-US" b="1" spc="-204" dirty="0" smtClean="0">
                <a:solidFill>
                  <a:srgbClr val="FF0000"/>
                </a:solidFill>
              </a:rPr>
              <a:t>   </a:t>
            </a:r>
            <a:r>
              <a:rPr lang="en-US" b="1" dirty="0" smtClean="0">
                <a:solidFill>
                  <a:srgbClr val="FF0000"/>
                </a:solidFill>
              </a:rPr>
              <a:t>ALGORITHM</a:t>
            </a:r>
            <a:endParaRPr lang="en-US" dirty="0"/>
          </a:p>
        </p:txBody>
      </p:sp>
      <p:pic>
        <p:nvPicPr>
          <p:cNvPr id="6146" name="Picture 2" descr="C:\Users\Himanshu Srivastava\Pictures\dfs bfs\Screenshot_20200423-195543_YouTub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128087"/>
            <a:ext cx="8229600" cy="400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331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DIJKS</a:t>
            </a:r>
            <a:r>
              <a:rPr lang="en-US" b="1" spc="5" dirty="0" smtClean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FF0000"/>
                </a:solidFill>
              </a:rPr>
              <a:t>RA</a:t>
            </a:r>
            <a:r>
              <a:rPr lang="en-US" b="1" spc="-135" dirty="0" smtClean="0">
                <a:solidFill>
                  <a:srgbClr val="FF0000"/>
                </a:solidFill>
              </a:rPr>
              <a:t>’</a:t>
            </a:r>
            <a:r>
              <a:rPr lang="en-US" b="1" dirty="0" smtClean="0">
                <a:solidFill>
                  <a:srgbClr val="FF0000"/>
                </a:solidFill>
              </a:rPr>
              <a:t>S</a:t>
            </a:r>
            <a:r>
              <a:rPr lang="en-US" b="1" spc="-204" dirty="0" smtClean="0">
                <a:solidFill>
                  <a:srgbClr val="FF0000"/>
                </a:solidFill>
              </a:rPr>
              <a:t>   </a:t>
            </a:r>
            <a:r>
              <a:rPr lang="en-US" b="1" dirty="0" smtClean="0">
                <a:solidFill>
                  <a:srgbClr val="FF0000"/>
                </a:solidFill>
              </a:rPr>
              <a:t>ALGORITHM</a:t>
            </a:r>
            <a:endParaRPr lang="en-US" dirty="0"/>
          </a:p>
        </p:txBody>
      </p:sp>
      <p:pic>
        <p:nvPicPr>
          <p:cNvPr id="7170" name="Picture 2" descr="C:\Users\Himanshu Srivastava\Pictures\dfs bfs\Screenshot_20200423-195553_YouTub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128087"/>
            <a:ext cx="8229600" cy="400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331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DIJKS</a:t>
            </a:r>
            <a:r>
              <a:rPr lang="en-US" b="1" spc="5" dirty="0">
                <a:solidFill>
                  <a:srgbClr val="FF0000"/>
                </a:solidFill>
              </a:rPr>
              <a:t>T</a:t>
            </a:r>
            <a:r>
              <a:rPr lang="en-US" b="1" dirty="0">
                <a:solidFill>
                  <a:srgbClr val="FF0000"/>
                </a:solidFill>
              </a:rPr>
              <a:t>RA</a:t>
            </a:r>
            <a:r>
              <a:rPr lang="en-US" b="1" spc="-135" dirty="0">
                <a:solidFill>
                  <a:srgbClr val="FF0000"/>
                </a:solidFill>
              </a:rPr>
              <a:t>’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spc="-204" dirty="0">
                <a:solidFill>
                  <a:srgbClr val="FF0000"/>
                </a:solidFill>
              </a:rPr>
              <a:t>   </a:t>
            </a:r>
            <a:r>
              <a:rPr lang="en-US" b="1" dirty="0">
                <a:solidFill>
                  <a:srgbClr val="FF0000"/>
                </a:solidFill>
              </a:rPr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Time  Complexity  for  </a:t>
            </a:r>
            <a:r>
              <a:rPr lang="en-US" dirty="0" err="1" smtClean="0"/>
              <a:t>Dijkstra’s</a:t>
            </a:r>
            <a:r>
              <a:rPr lang="en-US" dirty="0" smtClean="0"/>
              <a:t>  Algorithm is given by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</a:rPr>
              <a:t>O( |V|</a:t>
            </a:r>
            <a:r>
              <a:rPr lang="en-US" sz="3200" b="1" baseline="30000" dirty="0" smtClean="0">
                <a:solidFill>
                  <a:srgbClr val="0070C0"/>
                </a:solidFill>
                <a:latin typeface="+mj-lt"/>
              </a:rPr>
              <a:t>2 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srgbClr val="002060"/>
                </a:solidFill>
                <a:latin typeface="+mj-lt"/>
              </a:rPr>
              <a:t> 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srgbClr val="002060"/>
                </a:solidFill>
                <a:latin typeface="+mj-lt"/>
              </a:rPr>
              <a:t>  Using min heap time complexity can be    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srgbClr val="002060"/>
                </a:solidFill>
                <a:latin typeface="+mj-lt"/>
              </a:rPr>
              <a:t>   reduced to  </a:t>
            </a:r>
            <a:r>
              <a:rPr lang="en-US" sz="3200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3200" b="1" dirty="0">
                <a:solidFill>
                  <a:srgbClr val="0070C0"/>
                </a:solidFill>
                <a:latin typeface="+mj-lt"/>
              </a:rPr>
              <a:t>O( |V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</a:rPr>
              <a:t>|</a:t>
            </a:r>
            <a:r>
              <a:rPr lang="en-US" sz="3200" b="1" baseline="30000" dirty="0" smtClean="0">
                <a:solidFill>
                  <a:srgbClr val="0070C0"/>
                </a:solidFill>
                <a:latin typeface="+mj-lt"/>
              </a:rPr>
              <a:t>*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</a:rPr>
              <a:t> log(|V|</a:t>
            </a:r>
            <a:r>
              <a:rPr lang="en-US" sz="3200" b="1" baseline="30000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+mj-lt"/>
              </a:rPr>
              <a:t>)</a:t>
            </a:r>
          </a:p>
          <a:p>
            <a:pPr marL="0" indent="0">
              <a:buNone/>
            </a:pPr>
            <a:endParaRPr lang="en-US" sz="32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455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229600" cy="944562"/>
          </a:xfrm>
        </p:spPr>
        <p:txBody>
          <a:bodyPr tIns="53992" rtlCol="0">
            <a:normAutofit/>
          </a:bodyPr>
          <a:lstStyle/>
          <a:p>
            <a:pPr marL="1733550"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 smtClean="0">
                <a:solidFill>
                  <a:srgbClr val="FF0000"/>
                </a:solidFill>
              </a:rPr>
              <a:t>Shortes</a:t>
            </a:r>
            <a:r>
              <a:rPr b="1" spc="10" dirty="0" smtClean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FF0000"/>
                </a:solidFill>
              </a:rPr>
              <a:t>  </a:t>
            </a:r>
            <a:r>
              <a:rPr b="1" dirty="0" smtClean="0">
                <a:solidFill>
                  <a:srgbClr val="FF0000"/>
                </a:solidFill>
              </a:rPr>
              <a:t>Path</a:t>
            </a:r>
            <a:r>
              <a:rPr b="1" spc="-80" dirty="0" smtClean="0">
                <a:solidFill>
                  <a:srgbClr val="FF0000"/>
                </a:solidFill>
              </a:rPr>
              <a:t> </a:t>
            </a:r>
            <a:r>
              <a:rPr lang="en-US" b="1" spc="-80" dirty="0" smtClean="0">
                <a:solidFill>
                  <a:srgbClr val="FF0000"/>
                </a:solidFill>
              </a:rPr>
              <a:t> </a:t>
            </a:r>
            <a:r>
              <a:rPr b="1" spc="-335" dirty="0" smtClean="0">
                <a:solidFill>
                  <a:srgbClr val="FF0000"/>
                </a:solidFill>
              </a:rPr>
              <a:t>V</a:t>
            </a:r>
            <a:r>
              <a:rPr b="1" dirty="0" smtClean="0">
                <a:solidFill>
                  <a:srgbClr val="FF0000"/>
                </a:solidFill>
              </a:rPr>
              <a:t>ariants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pPr marL="469900" lvl="1" indent="0" eaLnBrk="1" hangingPunct="1">
              <a:lnSpc>
                <a:spcPts val="2163"/>
              </a:lnSpc>
              <a:spcBef>
                <a:spcPts val="1938"/>
              </a:spcBef>
              <a:buClr>
                <a:srgbClr val="3232CC"/>
              </a:buClr>
              <a:buNone/>
              <a:tabLst>
                <a:tab pos="355600" algn="l"/>
              </a:tabLst>
            </a:pPr>
            <a:endParaRPr lang="en-US" dirty="0" smtClean="0">
              <a:solidFill>
                <a:srgbClr val="3232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927100" lvl="1" indent="-457200" eaLnBrk="1" hangingPunct="1">
              <a:lnSpc>
                <a:spcPts val="2163"/>
              </a:lnSpc>
              <a:spcBef>
                <a:spcPts val="1938"/>
              </a:spcBef>
              <a:buClr>
                <a:srgbClr val="3232CC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US" dirty="0" smtClean="0">
                <a:solidFill>
                  <a:srgbClr val="3232CC"/>
                </a:solidFill>
                <a:latin typeface="Times New Roman" pitchFamily="18" charset="0"/>
                <a:cs typeface="Times New Roman" pitchFamily="18" charset="0"/>
              </a:rPr>
              <a:t>Single-source shortest-paths problem  </a:t>
            </a:r>
            <a:endParaRPr lang="en-US" sz="2000" dirty="0" smtClean="0">
              <a:solidFill>
                <a:srgbClr val="3232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469900" lvl="1" indent="0">
              <a:lnSpc>
                <a:spcPts val="2163"/>
              </a:lnSpc>
              <a:spcBef>
                <a:spcPts val="1938"/>
              </a:spcBef>
              <a:buClr>
                <a:srgbClr val="3232CC"/>
              </a:buClr>
              <a:buNone/>
              <a:tabLst>
                <a:tab pos="3556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27100" lvl="1" indent="-457200" eaLnBrk="1" hangingPunct="1">
              <a:lnSpc>
                <a:spcPts val="1925"/>
              </a:lnSpc>
              <a:spcBef>
                <a:spcPct val="0"/>
              </a:spcBef>
              <a:buClr>
                <a:srgbClr val="3232CC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US" dirty="0" smtClean="0">
                <a:solidFill>
                  <a:srgbClr val="3232CC"/>
                </a:solidFill>
                <a:latin typeface="Times New Roman" pitchFamily="18" charset="0"/>
                <a:cs typeface="Times New Roman" pitchFamily="18" charset="0"/>
              </a:rPr>
              <a:t>Single-destination shortest-paths problem  </a:t>
            </a:r>
          </a:p>
          <a:p>
            <a:pPr marL="812800" lvl="1" indent="-342900" eaLnBrk="1" hangingPunct="1">
              <a:lnSpc>
                <a:spcPts val="1925"/>
              </a:lnSpc>
              <a:spcBef>
                <a:spcPct val="0"/>
              </a:spcBef>
              <a:buClr>
                <a:srgbClr val="3232CC"/>
              </a:buClr>
              <a:buFont typeface="Wingdings" pitchFamily="2" charset="2"/>
              <a:buChar char="Ø"/>
              <a:tabLst>
                <a:tab pos="355600" algn="l"/>
              </a:tabLst>
            </a:pPr>
            <a:endParaRPr lang="en-US" sz="2000" dirty="0">
              <a:solidFill>
                <a:srgbClr val="3232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469900" lvl="1" indent="0">
              <a:lnSpc>
                <a:spcPts val="1925"/>
              </a:lnSpc>
              <a:spcBef>
                <a:spcPct val="0"/>
              </a:spcBef>
              <a:buClr>
                <a:srgbClr val="3232CC"/>
              </a:buClr>
              <a:buNone/>
              <a:tabLst>
                <a:tab pos="355600" algn="l"/>
              </a:tabLst>
            </a:pPr>
            <a:r>
              <a:rPr lang="en-US" sz="2000" dirty="0" smtClean="0">
                <a:solidFill>
                  <a:srgbClr val="3232CC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27100" lvl="1" indent="-457200" eaLnBrk="1" hangingPunct="1">
              <a:lnSpc>
                <a:spcPts val="2163"/>
              </a:lnSpc>
              <a:spcBef>
                <a:spcPct val="0"/>
              </a:spcBef>
              <a:buClr>
                <a:srgbClr val="3232CC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US" dirty="0" smtClean="0">
                <a:solidFill>
                  <a:srgbClr val="3232CC"/>
                </a:solidFill>
                <a:latin typeface="Times New Roman" pitchFamily="18" charset="0"/>
                <a:cs typeface="Times New Roman" pitchFamily="18" charset="0"/>
              </a:rPr>
              <a:t>Single-pair shortest-path problem</a:t>
            </a:r>
          </a:p>
          <a:p>
            <a:pPr marL="927100" lvl="1" indent="-457200" eaLnBrk="1" hangingPunct="1">
              <a:lnSpc>
                <a:spcPts val="2163"/>
              </a:lnSpc>
              <a:spcBef>
                <a:spcPct val="0"/>
              </a:spcBef>
              <a:buClr>
                <a:srgbClr val="3232CC"/>
              </a:buClr>
              <a:buFont typeface="Wingdings" pitchFamily="2" charset="2"/>
              <a:buChar char="Ø"/>
              <a:tabLst>
                <a:tab pos="355600" algn="l"/>
              </a:tabLst>
            </a:pPr>
            <a:endParaRPr lang="en-US" dirty="0">
              <a:solidFill>
                <a:srgbClr val="3232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755650" lvl="1" indent="-285750" eaLnBrk="1" hangingPunct="1">
              <a:lnSpc>
                <a:spcPts val="2163"/>
              </a:lnSpc>
              <a:spcBef>
                <a:spcPct val="0"/>
              </a:spcBef>
              <a:buClr>
                <a:srgbClr val="3232CC"/>
              </a:buClr>
              <a:buFont typeface="Wingdings" pitchFamily="2" charset="2"/>
              <a:buChar char="Ø"/>
              <a:tabLst>
                <a:tab pos="355600" algn="l"/>
              </a:tabLst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27100" lvl="1" indent="-457200" eaLnBrk="1" hangingPunct="1">
              <a:lnSpc>
                <a:spcPts val="2163"/>
              </a:lnSpc>
              <a:spcBef>
                <a:spcPct val="0"/>
              </a:spcBef>
              <a:buClr>
                <a:srgbClr val="3232CC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US" dirty="0" smtClean="0">
                <a:solidFill>
                  <a:srgbClr val="3232CC"/>
                </a:solidFill>
                <a:latin typeface="Times New Roman" pitchFamily="18" charset="0"/>
                <a:cs typeface="Times New Roman" pitchFamily="18" charset="0"/>
              </a:rPr>
              <a:t>All-pair shortest-paths problem</a:t>
            </a:r>
          </a:p>
          <a:p>
            <a:pPr marL="812800" lvl="1" indent="-342900">
              <a:lnSpc>
                <a:spcPts val="2163"/>
              </a:lnSpc>
              <a:spcBef>
                <a:spcPct val="0"/>
              </a:spcBef>
              <a:buClr>
                <a:srgbClr val="3232CC"/>
              </a:buClr>
              <a:buFont typeface="Wingdings" pitchFamily="2" charset="2"/>
              <a:buChar char="Ø"/>
              <a:tabLst>
                <a:tab pos="355600" algn="l"/>
              </a:tabLst>
            </a:pPr>
            <a:endParaRPr lang="en-US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69900" lvl="1" indent="0" eaLnBrk="1" hangingPunct="1">
              <a:lnSpc>
                <a:spcPts val="2163"/>
              </a:lnSpc>
              <a:spcBef>
                <a:spcPct val="0"/>
              </a:spcBef>
              <a:buClr>
                <a:srgbClr val="3232CC"/>
              </a:buClr>
              <a:buNone/>
              <a:tabLst>
                <a:tab pos="355600" algn="l"/>
              </a:tabLst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84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8763000" cy="11429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SINGLE  SOURCE  SHORTEST  PATH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8229600" cy="4267200"/>
          </a:xfrm>
        </p:spPr>
        <p:txBody>
          <a:bodyPr>
            <a:normAutofit fontScale="55000" lnSpcReduction="20000"/>
          </a:bodyPr>
          <a:lstStyle/>
          <a:p>
            <a:pPr marL="571500" indent="-571500" algn="l">
              <a:buFont typeface="Wingdings" pitchFamily="2" charset="2"/>
              <a:buChar char="Ø"/>
            </a:pPr>
            <a:endParaRPr lang="en-US" sz="4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71500" indent="-571500" algn="l">
              <a:buFont typeface="Wingdings" pitchFamily="2" charset="2"/>
              <a:buChar char="§"/>
            </a:pPr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 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have to find </a:t>
            </a: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shortest paths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from a </a:t>
            </a: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source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vertex v to all other vertices in the graph. </a:t>
            </a:r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571500" indent="-571500" algn="l">
              <a:buFont typeface="Wingdings" pitchFamily="2" charset="2"/>
              <a:buChar char="§"/>
            </a:pPr>
            <a:endParaRPr lang="en-US" sz="4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71500" indent="-571500" algn="l">
              <a:buFont typeface="Wingdings" pitchFamily="2" charset="2"/>
              <a:buChar char="§"/>
            </a:pPr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 a </a:t>
            </a:r>
            <a:r>
              <a:rPr 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shortest- paths problem</a:t>
            </a:r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we are given a weighted, directed graphs G = (V, E), with weight function w.</a:t>
            </a:r>
          </a:p>
          <a:p>
            <a:pPr marL="571500" indent="-571500" algn="l">
              <a:buFont typeface="Wingdings" pitchFamily="2" charset="2"/>
              <a:buChar char="§"/>
            </a:pP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4400" b="1" dirty="0" smtClean="0">
                <a:solidFill>
                  <a:srgbClr val="FFFF00"/>
                </a:solidFill>
              </a:rPr>
              <a:t>w : E → R</a:t>
            </a:r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 mapping edges to real-valued weights. </a:t>
            </a:r>
          </a:p>
          <a:p>
            <a:pPr marL="571500" indent="-571500" algn="l">
              <a:buFont typeface="Wingdings" pitchFamily="2" charset="2"/>
              <a:buChar char="§"/>
            </a:pPr>
            <a:endParaRPr lang="en-US" sz="4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71500" indent="-571500" algn="l">
              <a:buFont typeface="Wingdings" pitchFamily="2" charset="2"/>
              <a:buChar char="§"/>
            </a:pPr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weight of path </a:t>
            </a:r>
            <a:r>
              <a:rPr lang="en-US" sz="4400" b="1" dirty="0" smtClean="0">
                <a:solidFill>
                  <a:srgbClr val="FFFF00"/>
                </a:solidFill>
              </a:rPr>
              <a:t>p = (v</a:t>
            </a:r>
            <a:r>
              <a:rPr lang="en-US" sz="4400" b="1" baseline="-25000" dirty="0" smtClean="0">
                <a:solidFill>
                  <a:srgbClr val="FFFF00"/>
                </a:solidFill>
              </a:rPr>
              <a:t>0</a:t>
            </a:r>
            <a:r>
              <a:rPr lang="en-US" sz="4400" b="1" dirty="0" smtClean="0">
                <a:solidFill>
                  <a:srgbClr val="FFFF00"/>
                </a:solidFill>
              </a:rPr>
              <a:t>,v</a:t>
            </a:r>
            <a:r>
              <a:rPr lang="en-US" sz="4400" b="1" baseline="-25000" dirty="0" smtClean="0">
                <a:solidFill>
                  <a:srgbClr val="FFFF00"/>
                </a:solidFill>
              </a:rPr>
              <a:t>1</a:t>
            </a:r>
            <a:r>
              <a:rPr lang="en-US" sz="4400" b="1" dirty="0" smtClean="0">
                <a:solidFill>
                  <a:srgbClr val="FFFF00"/>
                </a:solidFill>
              </a:rPr>
              <a:t>,..... </a:t>
            </a:r>
            <a:r>
              <a:rPr lang="en-US" sz="4400" b="1" dirty="0" err="1" smtClean="0">
                <a:solidFill>
                  <a:srgbClr val="FFFF00"/>
                </a:solidFill>
              </a:rPr>
              <a:t>v</a:t>
            </a:r>
            <a:r>
              <a:rPr lang="en-US" sz="4400" b="1" baseline="-25000" dirty="0" err="1" smtClean="0">
                <a:solidFill>
                  <a:srgbClr val="FFFF00"/>
                </a:solidFill>
              </a:rPr>
              <a:t>k</a:t>
            </a:r>
            <a:r>
              <a:rPr lang="en-US" sz="4400" b="1" dirty="0" smtClean="0">
                <a:solidFill>
                  <a:srgbClr val="FFFF00"/>
                </a:solidFill>
              </a:rPr>
              <a:t>) </a:t>
            </a:r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the total of the weights of its constituent edges.</a:t>
            </a:r>
          </a:p>
          <a:p>
            <a:pPr algn="l"/>
            <a:r>
              <a:rPr lang="en-US" sz="4400" dirty="0" smtClean="0">
                <a:solidFill>
                  <a:srgbClr val="0070C0"/>
                </a:solidFill>
              </a:rPr>
              <a:t/>
            </a:r>
            <a:br>
              <a:rPr lang="en-US" sz="4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endParaRPr lang="en-US" sz="2400" dirty="0" smtClean="0">
              <a:solidFill>
                <a:srgbClr val="0070C0"/>
              </a:solidFill>
            </a:endParaRPr>
          </a:p>
          <a:p>
            <a:pPr algn="l"/>
            <a:endParaRPr lang="en-US" sz="2800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3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SINGLE  SOURCE  SHORTEST 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We </a:t>
            </a:r>
            <a:r>
              <a:rPr lang="en-US" sz="2400" dirty="0"/>
              <a:t>define the shortest - path weight from u to v by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0070C0"/>
                </a:solidFill>
              </a:rPr>
              <a:t>δ(u , v</a:t>
            </a:r>
            <a:r>
              <a:rPr lang="en-US" sz="2400" dirty="0">
                <a:solidFill>
                  <a:srgbClr val="0070C0"/>
                </a:solidFill>
              </a:rPr>
              <a:t>) = min (w (p): </a:t>
            </a:r>
            <a:r>
              <a:rPr lang="en-US" sz="2400" dirty="0" smtClean="0">
                <a:solidFill>
                  <a:srgbClr val="0070C0"/>
                </a:solidFill>
              </a:rPr>
              <a:t>u → v). </a:t>
            </a:r>
          </a:p>
          <a:p>
            <a:pPr marL="0" indent="0">
              <a:buNone/>
            </a:pPr>
            <a:r>
              <a:rPr lang="en-US" sz="2400" dirty="0" smtClean="0"/>
              <a:t>      if </a:t>
            </a:r>
            <a:r>
              <a:rPr lang="en-US" sz="2400" dirty="0"/>
              <a:t>there is a path from u to v, and δ(u</a:t>
            </a:r>
            <a:r>
              <a:rPr lang="en-US" sz="2400" dirty="0" smtClean="0"/>
              <a:t>, v) = </a:t>
            </a:r>
            <a:r>
              <a:rPr lang="en-US" sz="2400" dirty="0"/>
              <a:t>∞, otherwise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b="1" dirty="0"/>
              <a:t>shortest path</a:t>
            </a:r>
            <a:r>
              <a:rPr lang="en-US" sz="2400" dirty="0"/>
              <a:t> from vertex s to vertex t is then defined as any path p with </a:t>
            </a:r>
            <a:r>
              <a:rPr lang="en-US" sz="2400" dirty="0" smtClean="0"/>
              <a:t>weight w.</a:t>
            </a:r>
          </a:p>
          <a:p>
            <a:pPr marL="0" indent="0">
              <a:buNone/>
            </a:pPr>
            <a:r>
              <a:rPr lang="en-US" sz="2400" dirty="0" smtClean="0"/>
              <a:t>			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w (p) = </a:t>
            </a:r>
            <a:r>
              <a:rPr lang="en-US" sz="2400" dirty="0" smtClean="0">
                <a:solidFill>
                  <a:srgbClr val="0070C0"/>
                </a:solidFill>
              </a:rPr>
              <a:t>δ(s , t</a:t>
            </a:r>
            <a:r>
              <a:rPr lang="en-US" sz="2400" dirty="0">
                <a:solidFill>
                  <a:srgbClr val="0070C0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9246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DIJKS</a:t>
            </a:r>
            <a:r>
              <a:rPr lang="en-US" b="1" spc="5" dirty="0" smtClean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FF0000"/>
                </a:solidFill>
              </a:rPr>
              <a:t>RA</a:t>
            </a:r>
            <a:r>
              <a:rPr lang="en-US" b="1" spc="-135" dirty="0" smtClean="0">
                <a:solidFill>
                  <a:srgbClr val="FF0000"/>
                </a:solidFill>
              </a:rPr>
              <a:t>’</a:t>
            </a:r>
            <a:r>
              <a:rPr lang="en-US" b="1" dirty="0" smtClean="0">
                <a:solidFill>
                  <a:srgbClr val="FF0000"/>
                </a:solidFill>
              </a:rPr>
              <a:t>S</a:t>
            </a:r>
            <a:r>
              <a:rPr lang="en-US" b="1" spc="-204" dirty="0" smtClean="0">
                <a:solidFill>
                  <a:srgbClr val="FF0000"/>
                </a:solidFill>
              </a:rPr>
              <a:t>   </a:t>
            </a:r>
            <a:r>
              <a:rPr lang="en-US" b="1" dirty="0" smtClean="0">
                <a:solidFill>
                  <a:srgbClr val="FF0000"/>
                </a:solidFill>
              </a:rPr>
              <a:t>ALGORITHM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Also known as Dijkstra's Shortest Path first algorithm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( SPF Algorithm ).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An algorithm for finding the shortest paths between nodes in a graph.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for example, road networks.</a:t>
            </a:r>
          </a:p>
          <a:p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18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DIJKS</a:t>
            </a:r>
            <a:r>
              <a:rPr lang="en-US" b="1" spc="5" dirty="0" smtClean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FF0000"/>
                </a:solidFill>
              </a:rPr>
              <a:t>RA</a:t>
            </a:r>
            <a:r>
              <a:rPr lang="en-US" b="1" spc="-135" dirty="0" smtClean="0">
                <a:solidFill>
                  <a:srgbClr val="FF0000"/>
                </a:solidFill>
              </a:rPr>
              <a:t>’</a:t>
            </a:r>
            <a:r>
              <a:rPr lang="en-US" b="1" dirty="0" smtClean="0">
                <a:solidFill>
                  <a:srgbClr val="FF0000"/>
                </a:solidFill>
              </a:rPr>
              <a:t>S</a:t>
            </a:r>
            <a:r>
              <a:rPr lang="en-US" b="1" spc="-204" dirty="0" smtClean="0">
                <a:solidFill>
                  <a:srgbClr val="FF0000"/>
                </a:solidFill>
              </a:rPr>
              <a:t>   </a:t>
            </a:r>
            <a:r>
              <a:rPr lang="en-US" b="1" dirty="0" smtClean="0">
                <a:solidFill>
                  <a:srgbClr val="FF0000"/>
                </a:solidFill>
              </a:rPr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Find the shortest path from vertex ‘a’ to every other vertex for this graph.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 descr="C:\Users\Himanshu Srivastava\Pictures\dfs bfs\Screenshot_20200423-195441_YouTube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0"/>
            <a:ext cx="65532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67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DIJKS</a:t>
            </a:r>
            <a:r>
              <a:rPr lang="en-US" b="1" spc="5" dirty="0" smtClean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FF0000"/>
                </a:solidFill>
              </a:rPr>
              <a:t>RA</a:t>
            </a:r>
            <a:r>
              <a:rPr lang="en-US" b="1" spc="-135" dirty="0" smtClean="0">
                <a:solidFill>
                  <a:srgbClr val="FF0000"/>
                </a:solidFill>
              </a:rPr>
              <a:t>’</a:t>
            </a:r>
            <a:r>
              <a:rPr lang="en-US" b="1" dirty="0" smtClean="0">
                <a:solidFill>
                  <a:srgbClr val="FF0000"/>
                </a:solidFill>
              </a:rPr>
              <a:t>S</a:t>
            </a:r>
            <a:r>
              <a:rPr lang="en-US" b="1" spc="-204" dirty="0" smtClean="0">
                <a:solidFill>
                  <a:srgbClr val="FF0000"/>
                </a:solidFill>
              </a:rPr>
              <a:t>   </a:t>
            </a:r>
            <a:r>
              <a:rPr lang="en-US" b="1" dirty="0" smtClean="0">
                <a:solidFill>
                  <a:srgbClr val="FF0000"/>
                </a:solidFill>
              </a:rPr>
              <a:t>ALGORITHM</a:t>
            </a:r>
            <a:endParaRPr lang="en-US" dirty="0"/>
          </a:p>
        </p:txBody>
      </p:sp>
      <p:pic>
        <p:nvPicPr>
          <p:cNvPr id="2050" name="Picture 2" descr="C:\Users\Himanshu Srivastava\Pictures\dfs bfs\Screenshot_20200423-195441_YouTub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128087"/>
            <a:ext cx="8229600" cy="400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331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DIJKS</a:t>
            </a:r>
            <a:r>
              <a:rPr lang="en-US" b="1" spc="5" dirty="0" smtClean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FF0000"/>
                </a:solidFill>
              </a:rPr>
              <a:t>RA</a:t>
            </a:r>
            <a:r>
              <a:rPr lang="en-US" b="1" spc="-135" dirty="0" smtClean="0">
                <a:solidFill>
                  <a:srgbClr val="FF0000"/>
                </a:solidFill>
              </a:rPr>
              <a:t>’</a:t>
            </a:r>
            <a:r>
              <a:rPr lang="en-US" b="1" dirty="0" smtClean="0">
                <a:solidFill>
                  <a:srgbClr val="FF0000"/>
                </a:solidFill>
              </a:rPr>
              <a:t>S</a:t>
            </a:r>
            <a:r>
              <a:rPr lang="en-US" b="1" spc="-204" dirty="0" smtClean="0">
                <a:solidFill>
                  <a:srgbClr val="FF0000"/>
                </a:solidFill>
              </a:rPr>
              <a:t>   </a:t>
            </a:r>
            <a:r>
              <a:rPr lang="en-US" b="1" dirty="0" smtClean="0">
                <a:solidFill>
                  <a:srgbClr val="FF0000"/>
                </a:solidFill>
              </a:rPr>
              <a:t>ALGORITHM</a:t>
            </a:r>
            <a:endParaRPr lang="en-US" dirty="0"/>
          </a:p>
        </p:txBody>
      </p:sp>
      <p:pic>
        <p:nvPicPr>
          <p:cNvPr id="3074" name="Picture 2" descr="C:\Users\Himanshu Srivastava\Pictures\dfs bfs\Screenshot_20200423-195506_YouTub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128087"/>
            <a:ext cx="8229600" cy="400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331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DIJKS</a:t>
            </a:r>
            <a:r>
              <a:rPr lang="en-US" b="1" spc="5" dirty="0" smtClean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FF0000"/>
                </a:solidFill>
              </a:rPr>
              <a:t>RA</a:t>
            </a:r>
            <a:r>
              <a:rPr lang="en-US" b="1" spc="-135" dirty="0" smtClean="0">
                <a:solidFill>
                  <a:srgbClr val="FF0000"/>
                </a:solidFill>
              </a:rPr>
              <a:t>’</a:t>
            </a:r>
            <a:r>
              <a:rPr lang="en-US" b="1" dirty="0" smtClean="0">
                <a:solidFill>
                  <a:srgbClr val="FF0000"/>
                </a:solidFill>
              </a:rPr>
              <a:t>S</a:t>
            </a:r>
            <a:r>
              <a:rPr lang="en-US" b="1" spc="-204" dirty="0" smtClean="0">
                <a:solidFill>
                  <a:srgbClr val="FF0000"/>
                </a:solidFill>
              </a:rPr>
              <a:t>   </a:t>
            </a:r>
            <a:r>
              <a:rPr lang="en-US" b="1" dirty="0" smtClean="0">
                <a:solidFill>
                  <a:srgbClr val="FF0000"/>
                </a:solidFill>
              </a:rPr>
              <a:t>ALGORITHM</a:t>
            </a:r>
            <a:endParaRPr lang="en-US" dirty="0"/>
          </a:p>
        </p:txBody>
      </p:sp>
      <p:pic>
        <p:nvPicPr>
          <p:cNvPr id="4098" name="Picture 2" descr="C:\Users\Himanshu Srivastava\Pictures\dfs bfs\Screenshot_20200423-195519_YouTub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128087"/>
            <a:ext cx="8229600" cy="400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331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192</TotalTime>
  <Words>78</Words>
  <Application>Microsoft Office PowerPoint</Application>
  <PresentationFormat>On-screen Show (4:3)</PresentationFormat>
  <Paragraphs>52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            DESIGN  and  ANALYSIS  of  ALGORITHMS   HIMANSHU  SRIVASTAVA  CSE  2nd  Year  Roll  no.  :   181220031 </vt:lpstr>
      <vt:lpstr>Shortest  Path  Variants</vt:lpstr>
      <vt:lpstr>SINGLE  SOURCE  SHORTEST  PATH</vt:lpstr>
      <vt:lpstr> SINGLE  SOURCE  SHORTEST  PATH</vt:lpstr>
      <vt:lpstr>DIJKSTRA’S   ALGORITHM</vt:lpstr>
      <vt:lpstr>DIJKSTRA’S   ALGORITHM</vt:lpstr>
      <vt:lpstr>DIJKSTRA’S   ALGORITHM</vt:lpstr>
      <vt:lpstr>DIJKSTRA’S   ALGORITHM</vt:lpstr>
      <vt:lpstr>DIJKSTRA’S   ALGORITHM</vt:lpstr>
      <vt:lpstr>DIJKSTRA’S   ALGORITHM</vt:lpstr>
      <vt:lpstr>DIJKSTRA’S   ALGORITHM</vt:lpstr>
      <vt:lpstr>DIJKSTRA’S   ALGORITHM</vt:lpstr>
      <vt:lpstr>DIJKSTRA’S  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Shortest  Path  Variants</dc:title>
  <dc:creator>Himanshu Srivastava</dc:creator>
  <cp:lastModifiedBy>Himanshu Srivastava</cp:lastModifiedBy>
  <cp:revision>16</cp:revision>
  <dcterms:created xsi:type="dcterms:W3CDTF">2020-04-23T13:31:04Z</dcterms:created>
  <dcterms:modified xsi:type="dcterms:W3CDTF">2020-04-24T12:26:28Z</dcterms:modified>
</cp:coreProperties>
</file>