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9" r:id="rId2"/>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EA5D2EC5-0FCD-428C-9BEC-F526275B3290}" type="datetimeFigureOut">
              <a:rPr lang="en-US" smtClean="0"/>
              <a:t>4/24/2020</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CD0C0D27-35AA-4AD2-9455-A259A342604D}"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A5D2EC5-0FCD-428C-9BEC-F526275B3290}" type="datetimeFigureOut">
              <a:rPr lang="en-US" smtClean="0"/>
              <a:t>4/24/2020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0C0D27-35AA-4AD2-9455-A259A342604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A5D2EC5-0FCD-428C-9BEC-F526275B3290}" type="datetimeFigureOut">
              <a:rPr lang="en-US" smtClean="0"/>
              <a:t>4/24/2020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0C0D27-35AA-4AD2-9455-A259A342604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A5D2EC5-0FCD-428C-9BEC-F526275B3290}" type="datetimeFigureOut">
              <a:rPr lang="en-US" smtClean="0"/>
              <a:t>4/24/2020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0C0D27-35AA-4AD2-9455-A259A342604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EA5D2EC5-0FCD-428C-9BEC-F526275B3290}" type="datetimeFigureOut">
              <a:rPr lang="en-US" smtClean="0"/>
              <a:t>4/24/2020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0C0D27-35AA-4AD2-9455-A259A342604D}"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A5D2EC5-0FCD-428C-9BEC-F526275B3290}" type="datetimeFigureOut">
              <a:rPr lang="en-US" smtClean="0"/>
              <a:t>4/24/2020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0C0D27-35AA-4AD2-9455-A259A342604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EA5D2EC5-0FCD-428C-9BEC-F526275B3290}" type="datetimeFigureOut">
              <a:rPr lang="en-US" smtClean="0"/>
              <a:t>4/24/2020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D0C0D27-35AA-4AD2-9455-A259A342604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EA5D2EC5-0FCD-428C-9BEC-F526275B3290}" type="datetimeFigureOut">
              <a:rPr lang="en-US" smtClean="0"/>
              <a:t>4/24/2020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D0C0D27-35AA-4AD2-9455-A259A342604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5D2EC5-0FCD-428C-9BEC-F526275B3290}" type="datetimeFigureOut">
              <a:rPr lang="en-US" smtClean="0"/>
              <a:t>4/24/2020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D0C0D27-35AA-4AD2-9455-A259A342604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A5D2EC5-0FCD-428C-9BEC-F526275B3290}" type="datetimeFigureOut">
              <a:rPr lang="en-US" smtClean="0"/>
              <a:t>4/24/2020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0C0D27-35AA-4AD2-9455-A259A342604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EA5D2EC5-0FCD-428C-9BEC-F526275B3290}" type="datetimeFigureOut">
              <a:rPr lang="en-US" smtClean="0"/>
              <a:t>4/24/2020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CD0C0D27-35AA-4AD2-9455-A259A342604D}"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EA5D2EC5-0FCD-428C-9BEC-F526275B3290}" type="datetimeFigureOut">
              <a:rPr lang="en-US" smtClean="0"/>
              <a:t>4/24/2020</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CD0C0D27-35AA-4AD2-9455-A259A342604D}"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838200"/>
            <a:ext cx="8991600" cy="5638800"/>
          </a:xfrm>
        </p:spPr>
        <p:txBody>
          <a:bodyPr>
            <a:noAutofit/>
          </a:bodyPr>
          <a:lstStyle/>
          <a:p>
            <a:pPr algn="ctr"/>
            <a:r>
              <a:rPr lang="en-US" sz="3600" b="1" dirty="0" smtClean="0">
                <a:solidFill>
                  <a:srgbClr val="FF0000"/>
                </a:solidFill>
              </a:rPr>
              <a:t/>
            </a:r>
            <a:br>
              <a:rPr lang="en-US" sz="3600" b="1" dirty="0" smtClean="0">
                <a:solidFill>
                  <a:srgbClr val="FF0000"/>
                </a:solidFill>
              </a:rPr>
            </a:br>
            <a:r>
              <a:rPr lang="en-US" sz="3600" b="1" dirty="0">
                <a:solidFill>
                  <a:srgbClr val="FF0000"/>
                </a:solidFill>
              </a:rPr>
              <a:t/>
            </a:r>
            <a:br>
              <a:rPr lang="en-US" sz="3600" b="1" dirty="0">
                <a:solidFill>
                  <a:srgbClr val="FF0000"/>
                </a:solidFill>
              </a:rPr>
            </a:br>
            <a:r>
              <a:rPr lang="en-US" sz="3600" b="1" dirty="0" smtClean="0">
                <a:solidFill>
                  <a:srgbClr val="FF0000"/>
                </a:solidFill>
              </a:rPr>
              <a:t/>
            </a:r>
            <a:br>
              <a:rPr lang="en-US" sz="3600" b="1" dirty="0" smtClean="0">
                <a:solidFill>
                  <a:srgbClr val="FF0000"/>
                </a:solidFill>
              </a:rPr>
            </a:br>
            <a:r>
              <a:rPr lang="en-US" sz="3600" b="1" dirty="0">
                <a:solidFill>
                  <a:srgbClr val="FF0000"/>
                </a:solidFill>
              </a:rPr>
              <a:t/>
            </a:r>
            <a:br>
              <a:rPr lang="en-US" sz="3600" b="1" dirty="0">
                <a:solidFill>
                  <a:srgbClr val="FF0000"/>
                </a:solidFill>
              </a:rPr>
            </a:br>
            <a:r>
              <a:rPr lang="en-US" sz="3600" b="1" dirty="0" smtClean="0">
                <a:solidFill>
                  <a:srgbClr val="FF0000"/>
                </a:solidFill>
              </a:rPr>
              <a:t/>
            </a:r>
            <a:br>
              <a:rPr lang="en-US" sz="3600" b="1" dirty="0" smtClean="0">
                <a:solidFill>
                  <a:srgbClr val="FF0000"/>
                </a:solidFill>
              </a:rPr>
            </a:br>
            <a:r>
              <a:rPr lang="en-US" sz="3600" b="1" dirty="0">
                <a:solidFill>
                  <a:srgbClr val="FF0000"/>
                </a:solidFill>
              </a:rPr>
              <a:t/>
            </a:r>
            <a:br>
              <a:rPr lang="en-US" sz="3600" b="1" dirty="0">
                <a:solidFill>
                  <a:srgbClr val="FF0000"/>
                </a:solidFill>
              </a:rPr>
            </a:br>
            <a:r>
              <a:rPr lang="en-US" sz="3600" b="1" dirty="0" smtClean="0">
                <a:solidFill>
                  <a:srgbClr val="FF0000"/>
                </a:solidFill>
              </a:rPr>
              <a:t/>
            </a:r>
            <a:br>
              <a:rPr lang="en-US" sz="3600" b="1" dirty="0" smtClean="0">
                <a:solidFill>
                  <a:srgbClr val="FF0000"/>
                </a:solidFill>
              </a:rPr>
            </a:br>
            <a:r>
              <a:rPr lang="en-US" sz="3600" b="1" dirty="0">
                <a:solidFill>
                  <a:srgbClr val="FF0000"/>
                </a:solidFill>
              </a:rPr>
              <a:t/>
            </a:r>
            <a:br>
              <a:rPr lang="en-US" sz="3600" b="1" dirty="0">
                <a:solidFill>
                  <a:srgbClr val="FF0000"/>
                </a:solidFill>
              </a:rPr>
            </a:br>
            <a:r>
              <a:rPr lang="en-US" sz="3600" b="1" dirty="0" smtClean="0">
                <a:solidFill>
                  <a:srgbClr val="FF0000"/>
                </a:solidFill>
              </a:rPr>
              <a:t/>
            </a:r>
            <a:br>
              <a:rPr lang="en-US" sz="3600" b="1" dirty="0" smtClean="0">
                <a:solidFill>
                  <a:srgbClr val="FF0000"/>
                </a:solidFill>
              </a:rPr>
            </a:br>
            <a:r>
              <a:rPr lang="en-US" sz="3600" b="1" dirty="0">
                <a:solidFill>
                  <a:srgbClr val="FF0000"/>
                </a:solidFill>
              </a:rPr>
              <a:t/>
            </a:r>
            <a:br>
              <a:rPr lang="en-US" sz="3600" b="1" dirty="0">
                <a:solidFill>
                  <a:srgbClr val="FF0000"/>
                </a:solidFill>
              </a:rPr>
            </a:br>
            <a:r>
              <a:rPr lang="en-US" sz="3600" b="1" dirty="0" smtClean="0">
                <a:solidFill>
                  <a:srgbClr val="FF0000"/>
                </a:solidFill>
              </a:rPr>
              <a:t/>
            </a:r>
            <a:br>
              <a:rPr lang="en-US" sz="3600" b="1" dirty="0" smtClean="0">
                <a:solidFill>
                  <a:srgbClr val="FF0000"/>
                </a:solidFill>
              </a:rPr>
            </a:br>
            <a:r>
              <a:rPr lang="en-US" sz="3600" b="1" dirty="0">
                <a:solidFill>
                  <a:srgbClr val="FF0000"/>
                </a:solidFill>
              </a:rPr>
              <a:t/>
            </a:r>
            <a:br>
              <a:rPr lang="en-US" sz="3600" b="1" dirty="0">
                <a:solidFill>
                  <a:srgbClr val="FF0000"/>
                </a:solidFill>
              </a:rPr>
            </a:br>
            <a:r>
              <a:rPr lang="en-US" sz="5400" b="1" dirty="0" smtClean="0">
                <a:solidFill>
                  <a:srgbClr val="FF0000"/>
                </a:solidFill>
              </a:rPr>
              <a:t>DESIGN  and  ANALYSIS </a:t>
            </a:r>
            <a:br>
              <a:rPr lang="en-US" sz="5400" b="1" dirty="0" smtClean="0">
                <a:solidFill>
                  <a:srgbClr val="FF0000"/>
                </a:solidFill>
              </a:rPr>
            </a:br>
            <a:r>
              <a:rPr lang="en-US" sz="5400" b="1" dirty="0" smtClean="0">
                <a:solidFill>
                  <a:srgbClr val="FF0000"/>
                </a:solidFill>
              </a:rPr>
              <a:t>of  ALGORITHMS</a:t>
            </a:r>
            <a:r>
              <a:rPr lang="en-US" sz="3600" dirty="0" smtClean="0"/>
              <a:t/>
            </a:r>
            <a:br>
              <a:rPr lang="en-US" sz="3600" dirty="0" smtClean="0"/>
            </a:br>
            <a:r>
              <a:rPr lang="en-US" sz="3600" dirty="0" smtClean="0"/>
              <a:t/>
            </a:r>
            <a:br>
              <a:rPr lang="en-US" sz="3600" dirty="0" smtClean="0"/>
            </a:br>
            <a:r>
              <a:rPr lang="en-US" sz="3600" dirty="0" smtClean="0"/>
              <a:t/>
            </a:r>
            <a:br>
              <a:rPr lang="en-US" sz="3600" dirty="0" smtClean="0"/>
            </a:br>
            <a:r>
              <a:rPr lang="en-US" sz="3600" dirty="0" smtClean="0">
                <a:solidFill>
                  <a:srgbClr val="0070C0"/>
                </a:solidFill>
                <a:latin typeface="Algerian" pitchFamily="82" charset="0"/>
              </a:rPr>
              <a:t>HIMANSHU  SRIVASTAVA</a:t>
            </a:r>
            <a:br>
              <a:rPr lang="en-US" sz="3600" dirty="0" smtClean="0">
                <a:solidFill>
                  <a:srgbClr val="0070C0"/>
                </a:solidFill>
                <a:latin typeface="Algerian" pitchFamily="82" charset="0"/>
              </a:rPr>
            </a:br>
            <a:r>
              <a:rPr lang="en-US" sz="3600" dirty="0" smtClean="0">
                <a:solidFill>
                  <a:srgbClr val="0070C0"/>
                </a:solidFill>
                <a:latin typeface="Algerian" pitchFamily="82" charset="0"/>
              </a:rPr>
              <a:t/>
            </a:r>
            <a:br>
              <a:rPr lang="en-US" sz="3600" dirty="0" smtClean="0">
                <a:solidFill>
                  <a:srgbClr val="0070C0"/>
                </a:solidFill>
                <a:latin typeface="Algerian" pitchFamily="82" charset="0"/>
              </a:rPr>
            </a:br>
            <a:r>
              <a:rPr lang="en-US" sz="3600" dirty="0" smtClean="0">
                <a:solidFill>
                  <a:srgbClr val="0070C0"/>
                </a:solidFill>
                <a:latin typeface="Algerian" pitchFamily="82" charset="0"/>
              </a:rPr>
              <a:t>CSE  2</a:t>
            </a:r>
            <a:r>
              <a:rPr lang="en-US" sz="3600" baseline="30000" dirty="0" smtClean="0">
                <a:solidFill>
                  <a:srgbClr val="0070C0"/>
                </a:solidFill>
                <a:latin typeface="Algerian" pitchFamily="82" charset="0"/>
              </a:rPr>
              <a:t>nd</a:t>
            </a:r>
            <a:r>
              <a:rPr lang="en-US" sz="3600" dirty="0" smtClean="0">
                <a:solidFill>
                  <a:srgbClr val="0070C0"/>
                </a:solidFill>
                <a:latin typeface="Algerian" pitchFamily="82" charset="0"/>
              </a:rPr>
              <a:t>  Year</a:t>
            </a:r>
            <a:br>
              <a:rPr lang="en-US" sz="3600" dirty="0" smtClean="0">
                <a:solidFill>
                  <a:srgbClr val="0070C0"/>
                </a:solidFill>
                <a:latin typeface="Algerian" pitchFamily="82" charset="0"/>
              </a:rPr>
            </a:br>
            <a:r>
              <a:rPr lang="en-US" sz="3600" dirty="0" smtClean="0">
                <a:solidFill>
                  <a:srgbClr val="0070C0"/>
                </a:solidFill>
                <a:latin typeface="Algerian" pitchFamily="82" charset="0"/>
              </a:rPr>
              <a:t/>
            </a:r>
            <a:br>
              <a:rPr lang="en-US" sz="3600" dirty="0" smtClean="0">
                <a:solidFill>
                  <a:srgbClr val="0070C0"/>
                </a:solidFill>
                <a:latin typeface="Algerian" pitchFamily="82" charset="0"/>
              </a:rPr>
            </a:br>
            <a:r>
              <a:rPr lang="en-US" sz="3600" dirty="0" smtClean="0">
                <a:solidFill>
                  <a:srgbClr val="0070C0"/>
                </a:solidFill>
                <a:latin typeface="Algerian" pitchFamily="82" charset="0"/>
              </a:rPr>
              <a:t>Roll  no.  :   181220031</a:t>
            </a:r>
            <a:r>
              <a:rPr lang="en-US" sz="3600" dirty="0" smtClean="0"/>
              <a:t/>
            </a:r>
            <a:br>
              <a:rPr lang="en-US" sz="3600" dirty="0" smtClean="0"/>
            </a:br>
            <a:endParaRPr lang="en-US" sz="3600" dirty="0"/>
          </a:p>
        </p:txBody>
      </p:sp>
    </p:spTree>
    <p:extLst>
      <p:ext uri="{BB962C8B-B14F-4D97-AF65-F5344CB8AC3E}">
        <p14:creationId xmlns:p14="http://schemas.microsoft.com/office/powerpoint/2010/main" val="38805700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Example  of  Bellman  Ford</a:t>
            </a:r>
            <a:endParaRPr lang="en-US" b="1" dirty="0">
              <a:solidFill>
                <a:srgbClr val="FF0000"/>
              </a:solidFill>
            </a:endParaRPr>
          </a:p>
        </p:txBody>
      </p:sp>
      <p:pic>
        <p:nvPicPr>
          <p:cNvPr id="3074" name="Picture 2" descr="C:\Users\Himanshu Srivastava\Desktop\temp\Screenshot_20200424-164356_YouTube.jpg"/>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38316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Example  of  Bellman  Ford</a:t>
            </a:r>
            <a:endParaRPr lang="en-US" b="1" dirty="0">
              <a:solidFill>
                <a:srgbClr val="FF0000"/>
              </a:solidFill>
            </a:endParaRPr>
          </a:p>
        </p:txBody>
      </p:sp>
      <p:pic>
        <p:nvPicPr>
          <p:cNvPr id="4098" name="Picture 2" descr="C:\Users\Himanshu Srivastava\Desktop\temp\Screenshot_20200424-164409_YouTube.jpg"/>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530691" y="1935163"/>
            <a:ext cx="8082618" cy="4389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18029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Example  of  Bellman  Ford</a:t>
            </a:r>
            <a:endParaRPr lang="en-US" b="1" dirty="0">
              <a:solidFill>
                <a:srgbClr val="FF0000"/>
              </a:solidFill>
            </a:endParaRPr>
          </a:p>
        </p:txBody>
      </p:sp>
      <p:pic>
        <p:nvPicPr>
          <p:cNvPr id="5122" name="Picture 2" descr="C:\Users\Himanshu Srivastava\Desktop\temp\Screenshot_20200424-164417_YouTube.jpg"/>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57200" y="1944491"/>
            <a:ext cx="8229600" cy="43707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23582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Example  of  Bellman  Ford</a:t>
            </a:r>
            <a:endParaRPr lang="en-US" b="1" dirty="0">
              <a:solidFill>
                <a:srgbClr val="FF0000"/>
              </a:solidFill>
            </a:endParaRPr>
          </a:p>
        </p:txBody>
      </p:sp>
      <p:pic>
        <p:nvPicPr>
          <p:cNvPr id="6146" name="Picture 2" descr="C:\Users\Himanshu Srivastava\Desktop\temp\Screenshot_20200424-164431_YouTube.jpg"/>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517286" y="1935163"/>
            <a:ext cx="8109427" cy="4389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09616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Example  of  Bellman  Ford</a:t>
            </a:r>
            <a:endParaRPr lang="en-US" b="1" dirty="0">
              <a:solidFill>
                <a:srgbClr val="FF0000"/>
              </a:solidFill>
            </a:endParaRPr>
          </a:p>
        </p:txBody>
      </p:sp>
      <p:pic>
        <p:nvPicPr>
          <p:cNvPr id="7170" name="Picture 2" descr="C:\Users\Himanshu Srivastava\Desktop\temp\Screenshot_20200424-164448_YouTube.jpg"/>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569429" y="1935163"/>
            <a:ext cx="8005142" cy="4389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67936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Example  of  Bellman  Ford</a:t>
            </a:r>
            <a:endParaRPr lang="en-US" b="1" dirty="0">
              <a:solidFill>
                <a:srgbClr val="FF0000"/>
              </a:solidFill>
            </a:endParaRPr>
          </a:p>
        </p:txBody>
      </p:sp>
      <p:pic>
        <p:nvPicPr>
          <p:cNvPr id="8194" name="Picture 2" descr="C:\Users\Himanshu Srivastava\Desktop\temp\Screenshot_20200424-164535_YouTube.jpg"/>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553977" y="1935163"/>
            <a:ext cx="8036046" cy="4389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45956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Example  of  Bellman  Ford</a:t>
            </a:r>
            <a:endParaRPr lang="en-US" b="1" dirty="0">
              <a:solidFill>
                <a:srgbClr val="FF0000"/>
              </a:solidFill>
            </a:endParaRPr>
          </a:p>
        </p:txBody>
      </p:sp>
      <p:pic>
        <p:nvPicPr>
          <p:cNvPr id="9219" name="Picture 3" descr="C:\Users\Himanshu Srivastava\Desktop\temp\Screenshot_20200424-164621_YouTube.jpg"/>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503649" y="1935163"/>
            <a:ext cx="8136701" cy="4389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14352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Example  of  Bellman  Ford</a:t>
            </a:r>
            <a:endParaRPr lang="en-US" b="1" dirty="0">
              <a:solidFill>
                <a:srgbClr val="FF0000"/>
              </a:solidFill>
            </a:endParaRPr>
          </a:p>
        </p:txBody>
      </p:sp>
      <p:pic>
        <p:nvPicPr>
          <p:cNvPr id="10242" name="Picture 2" descr="C:\Users\Himanshu Srivastava\Desktop\temp\Screenshot_20200424-164629_YouTube.jpg"/>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57200" y="1977231"/>
            <a:ext cx="8229600" cy="4305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73100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Example  of  Bellman  Ford</a:t>
            </a:r>
            <a:endParaRPr lang="en-US" b="1" dirty="0">
              <a:solidFill>
                <a:srgbClr val="FF0000"/>
              </a:solidFill>
            </a:endParaRPr>
          </a:p>
        </p:txBody>
      </p:sp>
      <p:pic>
        <p:nvPicPr>
          <p:cNvPr id="11266" name="Picture 2" descr="C:\Users\Himanshu Srivastava\Desktop\temp\Screenshot_20200424-164647_YouTube.jpg"/>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57200" y="1994211"/>
            <a:ext cx="8229600" cy="42713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13613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Example  of  Bellman  Ford</a:t>
            </a:r>
            <a:endParaRPr lang="en-US" b="1" dirty="0">
              <a:solidFill>
                <a:srgbClr val="FF0000"/>
              </a:solidFill>
            </a:endParaRPr>
          </a:p>
        </p:txBody>
      </p:sp>
      <p:pic>
        <p:nvPicPr>
          <p:cNvPr id="12290" name="Picture 2" descr="C:\Users\Himanshu Srivastava\Desktop\temp\Screenshot_20200424-164703_YouTube.jpg"/>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57200" y="2027593"/>
            <a:ext cx="8229600" cy="42045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19189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1447800"/>
            <a:ext cx="7772400" cy="1470025"/>
          </a:xfrm>
        </p:spPr>
        <p:txBody>
          <a:bodyPr>
            <a:normAutofit fontScale="90000"/>
          </a:bodyPr>
          <a:lstStyle/>
          <a:p>
            <a:pPr algn="ctr"/>
            <a:r>
              <a:rPr lang="en-US" b="1" dirty="0" smtClean="0">
                <a:solidFill>
                  <a:srgbClr val="FF0000"/>
                </a:solidFill>
              </a:rPr>
              <a:t>SINGLE  SOURCE  SHORTEST  PATH</a:t>
            </a:r>
            <a:endParaRPr lang="en-US" b="1" dirty="0">
              <a:solidFill>
                <a:srgbClr val="FF0000"/>
              </a:solidFill>
            </a:endParaRPr>
          </a:p>
        </p:txBody>
      </p:sp>
      <p:sp>
        <p:nvSpPr>
          <p:cNvPr id="3" name="Subtitle 2"/>
          <p:cNvSpPr>
            <a:spLocks noGrp="1"/>
          </p:cNvSpPr>
          <p:nvPr>
            <p:ph type="subTitle" idx="1"/>
          </p:nvPr>
        </p:nvSpPr>
        <p:spPr>
          <a:xfrm>
            <a:off x="533400" y="3733800"/>
            <a:ext cx="7854696" cy="1752600"/>
          </a:xfrm>
        </p:spPr>
        <p:txBody>
          <a:bodyPr>
            <a:normAutofit/>
          </a:bodyPr>
          <a:lstStyle/>
          <a:p>
            <a:pPr algn="ctr"/>
            <a:r>
              <a:rPr lang="en-US" sz="3600" b="1" dirty="0" smtClean="0">
                <a:solidFill>
                  <a:srgbClr val="FFFF00"/>
                </a:solidFill>
              </a:rPr>
              <a:t>BELLMAN  FORD</a:t>
            </a:r>
            <a:r>
              <a:rPr lang="en-US" sz="3600" b="1" spc="-204" dirty="0" smtClean="0">
                <a:solidFill>
                  <a:srgbClr val="FFFF00"/>
                </a:solidFill>
              </a:rPr>
              <a:t>   </a:t>
            </a:r>
            <a:r>
              <a:rPr lang="en-US" sz="3600" b="1" dirty="0" smtClean="0">
                <a:solidFill>
                  <a:srgbClr val="FFFF00"/>
                </a:solidFill>
              </a:rPr>
              <a:t>ALGORITHM</a:t>
            </a:r>
            <a:endParaRPr lang="en-US" sz="3600" b="1" dirty="0">
              <a:solidFill>
                <a:srgbClr val="FFFF00"/>
              </a:solidFill>
            </a:endParaRPr>
          </a:p>
        </p:txBody>
      </p:sp>
    </p:spTree>
    <p:extLst>
      <p:ext uri="{BB962C8B-B14F-4D97-AF65-F5344CB8AC3E}">
        <p14:creationId xmlns:p14="http://schemas.microsoft.com/office/powerpoint/2010/main" val="40599861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Example  of  Bellman  Ford</a:t>
            </a:r>
            <a:endParaRPr lang="en-US" b="1" dirty="0">
              <a:solidFill>
                <a:srgbClr val="FF0000"/>
              </a:solidFill>
            </a:endParaRPr>
          </a:p>
        </p:txBody>
      </p:sp>
      <p:pic>
        <p:nvPicPr>
          <p:cNvPr id="13314" name="Picture 2" descr="C:\Users\Himanshu Srivastava\Desktop\temp\Screenshot_20200424-164711_YouTube.jpg"/>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57200" y="1979223"/>
            <a:ext cx="8229600" cy="43013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61285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Example  of  Bellman  Ford</a:t>
            </a:r>
            <a:endParaRPr lang="en-US" b="1" dirty="0">
              <a:solidFill>
                <a:srgbClr val="FF0000"/>
              </a:solidFill>
            </a:endParaRPr>
          </a:p>
        </p:txBody>
      </p:sp>
      <p:pic>
        <p:nvPicPr>
          <p:cNvPr id="14338" name="Picture 2" descr="C:\Users\Himanshu Srivastava\Desktop\temp\Screenshot_20200424-164711_YouTube.jpg"/>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57200" y="1979223"/>
            <a:ext cx="8229600" cy="43013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46626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57200"/>
            <a:ext cx="8229600" cy="1143000"/>
          </a:xfrm>
        </p:spPr>
        <p:txBody>
          <a:bodyPr/>
          <a:lstStyle/>
          <a:p>
            <a:r>
              <a:rPr lang="en-US" b="1" dirty="0" smtClean="0">
                <a:solidFill>
                  <a:srgbClr val="FF0000"/>
                </a:solidFill>
              </a:rPr>
              <a:t>Example  of  Bellman  Ford</a:t>
            </a:r>
            <a:endParaRPr lang="en-US" b="1" dirty="0">
              <a:solidFill>
                <a:srgbClr val="FF0000"/>
              </a:solidFill>
            </a:endParaRPr>
          </a:p>
        </p:txBody>
      </p:sp>
      <p:sp>
        <p:nvSpPr>
          <p:cNvPr id="3" name="Content Placeholder 2"/>
          <p:cNvSpPr>
            <a:spLocks noGrp="1"/>
          </p:cNvSpPr>
          <p:nvPr>
            <p:ph idx="1"/>
          </p:nvPr>
        </p:nvSpPr>
        <p:spPr>
          <a:xfrm>
            <a:off x="457200" y="1954068"/>
            <a:ext cx="8534400" cy="4525963"/>
          </a:xfrm>
        </p:spPr>
        <p:txBody>
          <a:bodyPr/>
          <a:lstStyle/>
          <a:p>
            <a:r>
              <a:rPr lang="en-US" sz="2800" dirty="0" smtClean="0">
                <a:solidFill>
                  <a:srgbClr val="0070C0"/>
                </a:solidFill>
              </a:rPr>
              <a:t>As in the 4</a:t>
            </a:r>
            <a:r>
              <a:rPr lang="en-US" sz="2800" baseline="30000" dirty="0" smtClean="0">
                <a:solidFill>
                  <a:srgbClr val="0070C0"/>
                </a:solidFill>
              </a:rPr>
              <a:t>th</a:t>
            </a:r>
            <a:r>
              <a:rPr lang="en-US" sz="2800" dirty="0" smtClean="0">
                <a:solidFill>
                  <a:srgbClr val="0070C0"/>
                </a:solidFill>
              </a:rPr>
              <a:t> iteration no change has taken place.</a:t>
            </a:r>
          </a:p>
          <a:p>
            <a:r>
              <a:rPr lang="en-US" sz="2800" dirty="0" smtClean="0">
                <a:solidFill>
                  <a:srgbClr val="0070C0"/>
                </a:solidFill>
              </a:rPr>
              <a:t>So, it is the final answer.</a:t>
            </a:r>
          </a:p>
          <a:p>
            <a:r>
              <a:rPr lang="en-US" sz="2800" dirty="0" smtClean="0">
                <a:solidFill>
                  <a:srgbClr val="0070C0"/>
                </a:solidFill>
              </a:rPr>
              <a:t>At most  |V|-1  iterations are required for this algorithm to find the shortest to all other vertices from  the given vertex  ‘S’. </a:t>
            </a:r>
            <a:endParaRPr lang="en-US" sz="2800" dirty="0">
              <a:solidFill>
                <a:srgbClr val="0070C0"/>
              </a:solidFill>
            </a:endParaRPr>
          </a:p>
        </p:txBody>
      </p:sp>
      <p:pic>
        <p:nvPicPr>
          <p:cNvPr id="15362" name="Picture 2" descr="C:\Users\Himanshu Srivastava\Desktop\temp\Screenshot_20200424-164711_YouTub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6091" y="3505200"/>
            <a:ext cx="4724400" cy="29956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4211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BELLMAN  FORD</a:t>
            </a:r>
            <a:r>
              <a:rPr lang="en-US" b="1" spc="-204" dirty="0">
                <a:solidFill>
                  <a:srgbClr val="FF0000"/>
                </a:solidFill>
              </a:rPr>
              <a:t>   </a:t>
            </a:r>
            <a:r>
              <a:rPr lang="en-US" b="1" dirty="0">
                <a:solidFill>
                  <a:srgbClr val="FF0000"/>
                </a:solidFill>
              </a:rPr>
              <a:t>ALGORITHM</a:t>
            </a:r>
            <a:endParaRPr lang="en-US" dirty="0"/>
          </a:p>
        </p:txBody>
      </p:sp>
      <p:sp>
        <p:nvSpPr>
          <p:cNvPr id="3" name="Content Placeholder 2"/>
          <p:cNvSpPr>
            <a:spLocks noGrp="1"/>
          </p:cNvSpPr>
          <p:nvPr>
            <p:ph idx="1"/>
          </p:nvPr>
        </p:nvSpPr>
        <p:spPr/>
        <p:txBody>
          <a:bodyPr/>
          <a:lstStyle/>
          <a:p>
            <a:r>
              <a:rPr lang="en-US" dirty="0" smtClean="0">
                <a:solidFill>
                  <a:srgbClr val="002060"/>
                </a:solidFill>
              </a:rPr>
              <a:t>If  Bellman ford algorithm is used in graph </a:t>
            </a:r>
          </a:p>
          <a:p>
            <a:pPr marL="0" indent="0">
              <a:buNone/>
            </a:pPr>
            <a:r>
              <a:rPr lang="en-US" dirty="0">
                <a:solidFill>
                  <a:srgbClr val="002060"/>
                </a:solidFill>
              </a:rPr>
              <a:t>	</a:t>
            </a:r>
            <a:r>
              <a:rPr lang="en-US" dirty="0" smtClean="0">
                <a:solidFill>
                  <a:srgbClr val="002060"/>
                </a:solidFill>
              </a:rPr>
              <a:t>G = (V , E) to find the shortest distance   from  a 	vertex to all other vertex , then</a:t>
            </a:r>
          </a:p>
          <a:p>
            <a:pPr marL="0" indent="0">
              <a:buNone/>
            </a:pPr>
            <a:endParaRPr lang="en-US" dirty="0" smtClean="0">
              <a:solidFill>
                <a:srgbClr val="002060"/>
              </a:solidFill>
            </a:endParaRPr>
          </a:p>
          <a:p>
            <a:pPr marL="0" indent="0">
              <a:buNone/>
            </a:pPr>
            <a:r>
              <a:rPr lang="en-US" dirty="0">
                <a:solidFill>
                  <a:srgbClr val="002060"/>
                </a:solidFill>
              </a:rPr>
              <a:t>	</a:t>
            </a:r>
            <a:r>
              <a:rPr lang="en-US" dirty="0" smtClean="0">
                <a:solidFill>
                  <a:srgbClr val="002060"/>
                </a:solidFill>
              </a:rPr>
              <a:t>Time  complexity  =   </a:t>
            </a:r>
            <a:r>
              <a:rPr lang="en-US" sz="4000" b="1" dirty="0" smtClean="0">
                <a:solidFill>
                  <a:srgbClr val="0070C0"/>
                </a:solidFill>
              </a:rPr>
              <a:t>O( |V|*|E| )</a:t>
            </a:r>
          </a:p>
        </p:txBody>
      </p:sp>
    </p:spTree>
    <p:extLst>
      <p:ext uri="{BB962C8B-B14F-4D97-AF65-F5344CB8AC3E}">
        <p14:creationId xmlns:p14="http://schemas.microsoft.com/office/powerpoint/2010/main" val="23548047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BELLMAN  FORD</a:t>
            </a:r>
            <a:r>
              <a:rPr lang="en-US" b="1" spc="-204" dirty="0" smtClean="0">
                <a:solidFill>
                  <a:srgbClr val="FF0000"/>
                </a:solidFill>
              </a:rPr>
              <a:t>   </a:t>
            </a:r>
            <a:r>
              <a:rPr lang="en-US" b="1" dirty="0">
                <a:solidFill>
                  <a:srgbClr val="FF0000"/>
                </a:solidFill>
              </a:rPr>
              <a:t>ALGORITHM</a:t>
            </a:r>
            <a:endParaRPr lang="en-US" dirty="0"/>
          </a:p>
        </p:txBody>
      </p:sp>
      <p:sp>
        <p:nvSpPr>
          <p:cNvPr id="3" name="Content Placeholder 2"/>
          <p:cNvSpPr>
            <a:spLocks noGrp="1"/>
          </p:cNvSpPr>
          <p:nvPr>
            <p:ph idx="1"/>
          </p:nvPr>
        </p:nvSpPr>
        <p:spPr/>
        <p:txBody>
          <a:bodyPr/>
          <a:lstStyle/>
          <a:p>
            <a:r>
              <a:rPr lang="en-US" dirty="0">
                <a:solidFill>
                  <a:srgbClr val="0070C0"/>
                </a:solidFill>
              </a:rPr>
              <a:t>Bellman Ford algorithm helps us find the shortest path from a vertex to all other vertices of a weighted graph.</a:t>
            </a:r>
          </a:p>
          <a:p>
            <a:endParaRPr lang="en-US" dirty="0" smtClean="0">
              <a:solidFill>
                <a:srgbClr val="0070C0"/>
              </a:solidFill>
            </a:endParaRPr>
          </a:p>
          <a:p>
            <a:r>
              <a:rPr lang="en-US" dirty="0">
                <a:solidFill>
                  <a:srgbClr val="0070C0"/>
                </a:solidFill>
              </a:rPr>
              <a:t>It is similar to </a:t>
            </a:r>
            <a:r>
              <a:rPr lang="en-US" dirty="0" err="1">
                <a:solidFill>
                  <a:srgbClr val="0070C0"/>
                </a:solidFill>
              </a:rPr>
              <a:t>Dijkstra's</a:t>
            </a:r>
            <a:r>
              <a:rPr lang="en-US" dirty="0">
                <a:solidFill>
                  <a:srgbClr val="0070C0"/>
                </a:solidFill>
              </a:rPr>
              <a:t> algorithm but it can work with graphs in which edges can have negative weights.</a:t>
            </a:r>
          </a:p>
        </p:txBody>
      </p:sp>
    </p:spTree>
    <p:extLst>
      <p:ext uri="{BB962C8B-B14F-4D97-AF65-F5344CB8AC3E}">
        <p14:creationId xmlns:p14="http://schemas.microsoft.com/office/powerpoint/2010/main" val="42885595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smtClean="0">
                <a:solidFill>
                  <a:srgbClr val="FF0000"/>
                </a:solidFill>
              </a:rPr>
              <a:t>Why negative edges ?</a:t>
            </a:r>
            <a:endParaRPr lang="en-US" sz="4800" b="1" dirty="0">
              <a:solidFill>
                <a:srgbClr val="FF0000"/>
              </a:solidFill>
            </a:endParaRPr>
          </a:p>
        </p:txBody>
      </p:sp>
      <p:sp>
        <p:nvSpPr>
          <p:cNvPr id="3" name="Content Placeholder 2"/>
          <p:cNvSpPr>
            <a:spLocks noGrp="1"/>
          </p:cNvSpPr>
          <p:nvPr>
            <p:ph idx="1"/>
          </p:nvPr>
        </p:nvSpPr>
        <p:spPr/>
        <p:txBody>
          <a:bodyPr>
            <a:normAutofit/>
          </a:bodyPr>
          <a:lstStyle/>
          <a:p>
            <a:pPr>
              <a:buFont typeface="Wingdings" pitchFamily="2" charset="2"/>
              <a:buChar char="Ø"/>
            </a:pPr>
            <a:endParaRPr lang="en-US" sz="2600" dirty="0" smtClean="0"/>
          </a:p>
          <a:p>
            <a:pPr marL="0" indent="0">
              <a:buNone/>
            </a:pPr>
            <a:r>
              <a:rPr lang="en-US" sz="2600" dirty="0" smtClean="0">
                <a:solidFill>
                  <a:srgbClr val="002060"/>
                </a:solidFill>
              </a:rPr>
              <a:t>Negative </a:t>
            </a:r>
            <a:r>
              <a:rPr lang="en-US" sz="2600" dirty="0">
                <a:solidFill>
                  <a:srgbClr val="002060"/>
                </a:solidFill>
              </a:rPr>
              <a:t>weight edges might seem useless at first </a:t>
            </a:r>
            <a:endParaRPr lang="en-US" sz="2600" dirty="0" smtClean="0">
              <a:solidFill>
                <a:srgbClr val="002060"/>
              </a:solidFill>
            </a:endParaRPr>
          </a:p>
          <a:p>
            <a:pPr marL="0" indent="0">
              <a:buNone/>
            </a:pPr>
            <a:r>
              <a:rPr lang="en-US" sz="2600" dirty="0" smtClean="0">
                <a:solidFill>
                  <a:srgbClr val="002060"/>
                </a:solidFill>
              </a:rPr>
              <a:t>but </a:t>
            </a:r>
            <a:r>
              <a:rPr lang="en-US" sz="2600" dirty="0">
                <a:solidFill>
                  <a:srgbClr val="002060"/>
                </a:solidFill>
              </a:rPr>
              <a:t>they can explain a lot of phenomena </a:t>
            </a:r>
            <a:r>
              <a:rPr lang="en-US" sz="2600" dirty="0" smtClean="0">
                <a:solidFill>
                  <a:srgbClr val="002060"/>
                </a:solidFill>
              </a:rPr>
              <a:t>like  : -</a:t>
            </a:r>
          </a:p>
          <a:p>
            <a:pPr marL="0" indent="0">
              <a:buNone/>
            </a:pPr>
            <a:endParaRPr lang="en-US" sz="2600" dirty="0" smtClean="0"/>
          </a:p>
          <a:p>
            <a:pPr lvl="1">
              <a:buFont typeface="Wingdings" pitchFamily="2" charset="2"/>
              <a:buChar char="Ø"/>
            </a:pPr>
            <a:r>
              <a:rPr lang="en-US" sz="2400" dirty="0" smtClean="0">
                <a:solidFill>
                  <a:srgbClr val="0070C0"/>
                </a:solidFill>
              </a:rPr>
              <a:t>Cash flow</a:t>
            </a:r>
          </a:p>
          <a:p>
            <a:pPr lvl="1">
              <a:buFont typeface="Wingdings" pitchFamily="2" charset="2"/>
              <a:buChar char="Ø"/>
            </a:pPr>
            <a:r>
              <a:rPr lang="en-US" sz="2400" dirty="0" smtClean="0">
                <a:solidFill>
                  <a:srgbClr val="0070C0"/>
                </a:solidFill>
              </a:rPr>
              <a:t>Heat released</a:t>
            </a:r>
          </a:p>
          <a:p>
            <a:pPr lvl="1">
              <a:buFont typeface="Wingdings" pitchFamily="2" charset="2"/>
              <a:buChar char="Ø"/>
            </a:pPr>
            <a:r>
              <a:rPr lang="en-US" sz="2400" dirty="0" smtClean="0">
                <a:solidFill>
                  <a:srgbClr val="0070C0"/>
                </a:solidFill>
              </a:rPr>
              <a:t>Heat absorbed</a:t>
            </a:r>
          </a:p>
          <a:p>
            <a:endParaRPr lang="en-US" dirty="0"/>
          </a:p>
        </p:txBody>
      </p:sp>
    </p:spTree>
    <p:extLst>
      <p:ext uri="{BB962C8B-B14F-4D97-AF65-F5344CB8AC3E}">
        <p14:creationId xmlns:p14="http://schemas.microsoft.com/office/powerpoint/2010/main" val="21521260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Why negative edges ?</a:t>
            </a:r>
            <a:endParaRPr lang="en-US" dirty="0"/>
          </a:p>
        </p:txBody>
      </p:sp>
      <p:sp>
        <p:nvSpPr>
          <p:cNvPr id="3" name="Content Placeholder 2"/>
          <p:cNvSpPr>
            <a:spLocks noGrp="1"/>
          </p:cNvSpPr>
          <p:nvPr>
            <p:ph idx="1"/>
          </p:nvPr>
        </p:nvSpPr>
        <p:spPr/>
        <p:txBody>
          <a:bodyPr>
            <a:normAutofit/>
          </a:bodyPr>
          <a:lstStyle/>
          <a:p>
            <a:pPr>
              <a:buFont typeface="Wingdings" pitchFamily="2" charset="2"/>
              <a:buChar char="Ø"/>
            </a:pPr>
            <a:r>
              <a:rPr lang="en-US" sz="2600" dirty="0">
                <a:solidFill>
                  <a:srgbClr val="0070C0"/>
                </a:solidFill>
              </a:rPr>
              <a:t>For instance, if there are different ways to reach from one chemical A to another chemical B, each method will have sub-reactions involving both heat dissipation and absorption.</a:t>
            </a:r>
          </a:p>
          <a:p>
            <a:pPr>
              <a:buFont typeface="Wingdings" pitchFamily="2" charset="2"/>
              <a:buChar char="Ø"/>
            </a:pPr>
            <a:endParaRPr lang="en-US" sz="2600" dirty="0">
              <a:solidFill>
                <a:srgbClr val="0070C0"/>
              </a:solidFill>
            </a:endParaRPr>
          </a:p>
          <a:p>
            <a:pPr>
              <a:buFont typeface="Wingdings" pitchFamily="2" charset="2"/>
              <a:buChar char="Ø"/>
            </a:pPr>
            <a:r>
              <a:rPr lang="en-US" sz="2600" dirty="0">
                <a:solidFill>
                  <a:srgbClr val="0070C0"/>
                </a:solidFill>
              </a:rPr>
              <a:t>If we want to find the set of reactions where minimum energy is required, then we will need to be able to factor in the heat absorption as negative weights and heat dissipation as positive weights.</a:t>
            </a:r>
          </a:p>
          <a:p>
            <a:endParaRPr lang="en-US" dirty="0">
              <a:solidFill>
                <a:srgbClr val="0070C0"/>
              </a:solidFill>
            </a:endParaRPr>
          </a:p>
        </p:txBody>
      </p:sp>
    </p:spTree>
    <p:extLst>
      <p:ext uri="{BB962C8B-B14F-4D97-AF65-F5344CB8AC3E}">
        <p14:creationId xmlns:p14="http://schemas.microsoft.com/office/powerpoint/2010/main" val="21263945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FF0000"/>
                </a:solidFill>
              </a:rPr>
              <a:t>How does BELLMAN  </a:t>
            </a:r>
            <a:r>
              <a:rPr lang="en-US" b="1" dirty="0">
                <a:solidFill>
                  <a:srgbClr val="FF0000"/>
                </a:solidFill>
              </a:rPr>
              <a:t>FORD</a:t>
            </a:r>
            <a:r>
              <a:rPr lang="en-US" b="1" spc="-204" dirty="0">
                <a:solidFill>
                  <a:srgbClr val="FF0000"/>
                </a:solidFill>
              </a:rPr>
              <a:t> </a:t>
            </a:r>
            <a:r>
              <a:rPr lang="en-US" b="1" spc="-204" dirty="0" smtClean="0">
                <a:solidFill>
                  <a:srgbClr val="FF0000"/>
                </a:solidFill>
              </a:rPr>
              <a:t>works</a:t>
            </a:r>
            <a:endParaRPr lang="en-US" dirty="0"/>
          </a:p>
        </p:txBody>
      </p:sp>
      <p:sp>
        <p:nvSpPr>
          <p:cNvPr id="3" name="Content Placeholder 2"/>
          <p:cNvSpPr>
            <a:spLocks noGrp="1"/>
          </p:cNvSpPr>
          <p:nvPr>
            <p:ph idx="1"/>
          </p:nvPr>
        </p:nvSpPr>
        <p:spPr/>
        <p:txBody>
          <a:bodyPr/>
          <a:lstStyle/>
          <a:p>
            <a:pPr>
              <a:buFont typeface="Wingdings" pitchFamily="2" charset="2"/>
              <a:buChar char="Ø"/>
            </a:pPr>
            <a:r>
              <a:rPr lang="en-US" dirty="0">
                <a:solidFill>
                  <a:srgbClr val="0070C0"/>
                </a:solidFill>
              </a:rPr>
              <a:t>Bellman Ford algorithm works by overestimating the length of the path from the starting vertex to all other vertices. </a:t>
            </a:r>
            <a:endParaRPr lang="en-US" dirty="0" smtClean="0">
              <a:solidFill>
                <a:srgbClr val="0070C0"/>
              </a:solidFill>
            </a:endParaRPr>
          </a:p>
          <a:p>
            <a:pPr>
              <a:buFont typeface="Wingdings" pitchFamily="2" charset="2"/>
              <a:buChar char="Ø"/>
            </a:pPr>
            <a:endParaRPr lang="en-US" dirty="0">
              <a:solidFill>
                <a:srgbClr val="0070C0"/>
              </a:solidFill>
            </a:endParaRPr>
          </a:p>
          <a:p>
            <a:pPr>
              <a:buFont typeface="Wingdings" pitchFamily="2" charset="2"/>
              <a:buChar char="Ø"/>
            </a:pPr>
            <a:r>
              <a:rPr lang="en-US" dirty="0" smtClean="0">
                <a:solidFill>
                  <a:srgbClr val="0070C0"/>
                </a:solidFill>
              </a:rPr>
              <a:t>Then </a:t>
            </a:r>
            <a:r>
              <a:rPr lang="en-US" dirty="0">
                <a:solidFill>
                  <a:srgbClr val="0070C0"/>
                </a:solidFill>
              </a:rPr>
              <a:t>it iteratively relaxes those estimates by finding new paths that are shorter than the previously overestimated paths.</a:t>
            </a:r>
          </a:p>
        </p:txBody>
      </p:sp>
    </p:spTree>
    <p:extLst>
      <p:ext uri="{BB962C8B-B14F-4D97-AF65-F5344CB8AC3E}">
        <p14:creationId xmlns:p14="http://schemas.microsoft.com/office/powerpoint/2010/main" val="38854917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FF0000"/>
                </a:solidFill>
              </a:rPr>
              <a:t>How does BELLMAN  FORD</a:t>
            </a:r>
            <a:r>
              <a:rPr lang="en-US" b="1" spc="-204" dirty="0">
                <a:solidFill>
                  <a:srgbClr val="FF0000"/>
                </a:solidFill>
              </a:rPr>
              <a:t> works</a:t>
            </a:r>
            <a:endParaRPr lang="en-US" dirty="0"/>
          </a:p>
        </p:txBody>
      </p:sp>
      <p:sp>
        <p:nvSpPr>
          <p:cNvPr id="3" name="Content Placeholder 2"/>
          <p:cNvSpPr>
            <a:spLocks noGrp="1"/>
          </p:cNvSpPr>
          <p:nvPr>
            <p:ph idx="1"/>
          </p:nvPr>
        </p:nvSpPr>
        <p:spPr/>
        <p:txBody>
          <a:bodyPr/>
          <a:lstStyle/>
          <a:p>
            <a:r>
              <a:rPr lang="en-US" dirty="0" smtClean="0">
                <a:solidFill>
                  <a:srgbClr val="002060"/>
                </a:solidFill>
              </a:rPr>
              <a:t>If the directed weighted graph has number of vertices =  |V| , then the maximum number of iterations required for this algorithm is </a:t>
            </a:r>
            <a:r>
              <a:rPr lang="en-US" dirty="0" err="1" smtClean="0">
                <a:solidFill>
                  <a:srgbClr val="002060"/>
                </a:solidFill>
              </a:rPr>
              <a:t>L</a:t>
            </a:r>
            <a:r>
              <a:rPr lang="en-US" baseline="-25000" dirty="0" err="1" smtClean="0">
                <a:solidFill>
                  <a:srgbClr val="002060"/>
                </a:solidFill>
              </a:rPr>
              <a:t>max</a:t>
            </a:r>
            <a:r>
              <a:rPr lang="en-US" baseline="-25000" dirty="0" smtClean="0">
                <a:solidFill>
                  <a:srgbClr val="002060"/>
                </a:solidFill>
              </a:rPr>
              <a:t> </a:t>
            </a:r>
            <a:r>
              <a:rPr lang="en-US" dirty="0" smtClean="0">
                <a:solidFill>
                  <a:srgbClr val="002060"/>
                </a:solidFill>
              </a:rPr>
              <a:t>.</a:t>
            </a:r>
          </a:p>
          <a:p>
            <a:endParaRPr lang="en-US" dirty="0"/>
          </a:p>
          <a:p>
            <a:pPr marL="457200" lvl="1" indent="0">
              <a:buNone/>
            </a:pPr>
            <a:r>
              <a:rPr lang="en-US" dirty="0" smtClean="0"/>
              <a:t>	</a:t>
            </a:r>
            <a:r>
              <a:rPr lang="en-US" sz="3200" b="1" dirty="0" err="1" smtClean="0">
                <a:solidFill>
                  <a:srgbClr val="0070C0"/>
                </a:solidFill>
              </a:rPr>
              <a:t>L</a:t>
            </a:r>
            <a:r>
              <a:rPr lang="en-US" sz="3200" baseline="-25000" dirty="0" err="1" smtClean="0">
                <a:solidFill>
                  <a:srgbClr val="0070C0"/>
                </a:solidFill>
              </a:rPr>
              <a:t>max</a:t>
            </a:r>
            <a:r>
              <a:rPr lang="en-US" sz="3200" b="1" dirty="0" smtClean="0">
                <a:solidFill>
                  <a:srgbClr val="0070C0"/>
                </a:solidFill>
              </a:rPr>
              <a:t>  =  |V| - 1 </a:t>
            </a:r>
            <a:r>
              <a:rPr lang="en-US" sz="3200" dirty="0" smtClean="0"/>
              <a:t>.</a:t>
            </a:r>
            <a:endParaRPr lang="en-US" sz="3200" dirty="0"/>
          </a:p>
        </p:txBody>
      </p:sp>
    </p:spTree>
    <p:extLst>
      <p:ext uri="{BB962C8B-B14F-4D97-AF65-F5344CB8AC3E}">
        <p14:creationId xmlns:p14="http://schemas.microsoft.com/office/powerpoint/2010/main" val="11969449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lstStyle/>
          <a:p>
            <a:r>
              <a:rPr lang="en-US" b="1" dirty="0" smtClean="0">
                <a:solidFill>
                  <a:srgbClr val="FF0000"/>
                </a:solidFill>
              </a:rPr>
              <a:t>Example  of  Bellman  Ford</a:t>
            </a:r>
            <a:endParaRPr lang="en-US" b="1" dirty="0">
              <a:solidFill>
                <a:srgbClr val="FF0000"/>
              </a:solidFill>
            </a:endParaRPr>
          </a:p>
        </p:txBody>
      </p:sp>
      <p:sp>
        <p:nvSpPr>
          <p:cNvPr id="3" name="Content Placeholder 2"/>
          <p:cNvSpPr>
            <a:spLocks noGrp="1"/>
          </p:cNvSpPr>
          <p:nvPr>
            <p:ph idx="1"/>
          </p:nvPr>
        </p:nvSpPr>
        <p:spPr>
          <a:xfrm>
            <a:off x="457200" y="1600200"/>
            <a:ext cx="8534400" cy="4525963"/>
          </a:xfrm>
        </p:spPr>
        <p:txBody>
          <a:bodyPr/>
          <a:lstStyle/>
          <a:p>
            <a:r>
              <a:rPr lang="en-US" sz="2800" dirty="0" smtClean="0">
                <a:solidFill>
                  <a:srgbClr val="0070C0"/>
                </a:solidFill>
              </a:rPr>
              <a:t>Find the shortest path from vertex  </a:t>
            </a:r>
            <a:r>
              <a:rPr lang="en-US" sz="2800" b="1" dirty="0" smtClean="0">
                <a:solidFill>
                  <a:srgbClr val="0070C0"/>
                </a:solidFill>
              </a:rPr>
              <a:t>S  </a:t>
            </a:r>
            <a:r>
              <a:rPr lang="en-US" sz="2800" dirty="0" smtClean="0">
                <a:solidFill>
                  <a:srgbClr val="0070C0"/>
                </a:solidFill>
              </a:rPr>
              <a:t>all other vertices.</a:t>
            </a:r>
            <a:endParaRPr lang="en-US" sz="2800" b="1" dirty="0">
              <a:solidFill>
                <a:srgbClr val="0070C0"/>
              </a:solidFill>
            </a:endParaRPr>
          </a:p>
        </p:txBody>
      </p:sp>
      <p:pic>
        <p:nvPicPr>
          <p:cNvPr id="1051" name="Picture 27" descr="C:\Users\Himanshu Srivastava\Desktop\temp\Screenshot_20200424-164257_YouTub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2514599"/>
            <a:ext cx="7343775" cy="4043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8111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Example  of  Bellman  Ford</a:t>
            </a:r>
            <a:endParaRPr lang="en-US" b="1" dirty="0">
              <a:solidFill>
                <a:srgbClr val="FF0000"/>
              </a:solidFill>
            </a:endParaRPr>
          </a:p>
        </p:txBody>
      </p:sp>
      <p:pic>
        <p:nvPicPr>
          <p:cNvPr id="2050" name="Picture 2" descr="C:\Users\Himanshu Srivastava\Desktop\temp\Screenshot_20200424-164326_YouTube.jpg"/>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577243" y="1935163"/>
            <a:ext cx="7989513" cy="4389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83885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14</TotalTime>
  <Words>341</Words>
  <Application>Microsoft Office PowerPoint</Application>
  <PresentationFormat>On-screen Show (4:3)</PresentationFormat>
  <Paragraphs>51</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Flow</vt:lpstr>
      <vt:lpstr>            DESIGN  and  ANALYSIS  of  ALGORITHMS   HIMANSHU  SRIVASTAVA  CSE  2nd  Year  Roll  no.  :   181220031 </vt:lpstr>
      <vt:lpstr>SINGLE  SOURCE  SHORTEST  PATH</vt:lpstr>
      <vt:lpstr>BELLMAN  FORD   ALGORITHM</vt:lpstr>
      <vt:lpstr>Why negative edges ?</vt:lpstr>
      <vt:lpstr>Why negative edges ?</vt:lpstr>
      <vt:lpstr>How does BELLMAN  FORD works</vt:lpstr>
      <vt:lpstr>How does BELLMAN  FORD works</vt:lpstr>
      <vt:lpstr>Example  of  Bellman  Ford</vt:lpstr>
      <vt:lpstr>Example  of  Bellman  Ford</vt:lpstr>
      <vt:lpstr>Example  of  Bellman  Ford</vt:lpstr>
      <vt:lpstr>Example  of  Bellman  Ford</vt:lpstr>
      <vt:lpstr>Example  of  Bellman  Ford</vt:lpstr>
      <vt:lpstr>Example  of  Bellman  Ford</vt:lpstr>
      <vt:lpstr>Example  of  Bellman  Ford</vt:lpstr>
      <vt:lpstr>Example  of  Bellman  Ford</vt:lpstr>
      <vt:lpstr>Example  of  Bellman  Ford</vt:lpstr>
      <vt:lpstr>Example  of  Bellman  Ford</vt:lpstr>
      <vt:lpstr>Example  of  Bellman  Ford</vt:lpstr>
      <vt:lpstr>Example  of  Bellman  Ford</vt:lpstr>
      <vt:lpstr>Example  of  Bellman  Ford</vt:lpstr>
      <vt:lpstr>Example  of  Bellman  Ford</vt:lpstr>
      <vt:lpstr>Example  of  Bellman  Ford</vt:lpstr>
      <vt:lpstr>BELLMAN  FORD   ALGORITHM</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SINGLE  SOURCE  SHORTEST  PATH</dc:title>
  <dc:creator>Himanshu Srivastava</dc:creator>
  <cp:lastModifiedBy>Himanshu Srivastava</cp:lastModifiedBy>
  <cp:revision>5</cp:revision>
  <dcterms:created xsi:type="dcterms:W3CDTF">2020-04-24T11:56:01Z</dcterms:created>
  <dcterms:modified xsi:type="dcterms:W3CDTF">2020-04-24T12:26:19Z</dcterms:modified>
</cp:coreProperties>
</file>