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7" r:id="rId2"/>
    <p:sldId id="258" r:id="rId3"/>
    <p:sldId id="259" r:id="rId4"/>
    <p:sldId id="260" r:id="rId5"/>
    <p:sldId id="261" r:id="rId6"/>
    <p:sldId id="262" r:id="rId7"/>
    <p:sldId id="279" r:id="rId8"/>
    <p:sldId id="263" r:id="rId9"/>
    <p:sldId id="264" r:id="rId10"/>
    <p:sldId id="265" r:id="rId11"/>
    <p:sldId id="266" r:id="rId12"/>
    <p:sldId id="280" r:id="rId13"/>
    <p:sldId id="267" r:id="rId14"/>
    <p:sldId id="268" r:id="rId15"/>
    <p:sldId id="269" r:id="rId16"/>
    <p:sldId id="270" r:id="rId17"/>
    <p:sldId id="281" r:id="rId18"/>
    <p:sldId id="271" r:id="rId19"/>
    <p:sldId id="272" r:id="rId20"/>
    <p:sldId id="273" r:id="rId21"/>
    <p:sldId id="274" r:id="rId22"/>
    <p:sldId id="282" r:id="rId23"/>
    <p:sldId id="275" r:id="rId24"/>
    <p:sldId id="276" r:id="rId25"/>
    <p:sldId id="277" r:id="rId26"/>
    <p:sldId id="278"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pman Singh" initials="JS" lastIdx="1" clrIdx="0">
    <p:extLst>
      <p:ext uri="{19B8F6BF-5375-455C-9EA6-DF929625EA0E}">
        <p15:presenceInfo xmlns:p15="http://schemas.microsoft.com/office/powerpoint/2012/main" userId="41d7cf6937d3b5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14T23:10:09.984"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0A5FED-908B-4F9B-903A-D79F0A3F2A3C}"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2218432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0A5FED-908B-4F9B-903A-D79F0A3F2A3C}"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214060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0A5FED-908B-4F9B-903A-D79F0A3F2A3C}"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1511942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0A5FED-908B-4F9B-903A-D79F0A3F2A3C}"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57D79-14A8-426A-8BB2-067F1A093F6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27127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0A5FED-908B-4F9B-903A-D79F0A3F2A3C}"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3191441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0A5FED-908B-4F9B-903A-D79F0A3F2A3C}" type="datetimeFigureOut">
              <a:rPr lang="en-US" smtClean="0"/>
              <a:t>4/14/2020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2915826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0A5FED-908B-4F9B-903A-D79F0A3F2A3C}" type="datetimeFigureOut">
              <a:rPr lang="en-US" smtClean="0"/>
              <a:t>4/14/2020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2370822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0A5FED-908B-4F9B-903A-D79F0A3F2A3C}"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3430863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0A5FED-908B-4F9B-903A-D79F0A3F2A3C}"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692885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E0A5FED-908B-4F9B-903A-D79F0A3F2A3C}"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994977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0A5FED-908B-4F9B-903A-D79F0A3F2A3C}" type="datetimeFigureOut">
              <a:rPr lang="en-US" smtClean="0"/>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184193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0A5FED-908B-4F9B-903A-D79F0A3F2A3C}"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3450798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0A5FED-908B-4F9B-903A-D79F0A3F2A3C}" type="datetimeFigureOut">
              <a:rPr lang="en-US" smtClean="0"/>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256768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E0A5FED-908B-4F9B-903A-D79F0A3F2A3C}" type="datetimeFigureOut">
              <a:rPr lang="en-US" smtClean="0"/>
              <a:t>4/14/2020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10616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E0A5FED-908B-4F9B-903A-D79F0A3F2A3C}" type="datetimeFigureOut">
              <a:rPr lang="en-US" smtClean="0"/>
              <a:t>4/14/2020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209596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E0A5FED-908B-4F9B-903A-D79F0A3F2A3C}" type="datetimeFigureOut">
              <a:rPr lang="en-US" smtClean="0"/>
              <a:t>4/14/2020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421415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0A5FED-908B-4F9B-903A-D79F0A3F2A3C}" type="datetimeFigureOut">
              <a:rPr lang="en-US" smtClean="0"/>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657D79-14A8-426A-8BB2-067F1A093F61}" type="slidenum">
              <a:rPr lang="en-US" smtClean="0"/>
              <a:t>‹#›</a:t>
            </a:fld>
            <a:endParaRPr lang="en-US"/>
          </a:p>
        </p:txBody>
      </p:sp>
    </p:spTree>
    <p:extLst>
      <p:ext uri="{BB962C8B-B14F-4D97-AF65-F5344CB8AC3E}">
        <p14:creationId xmlns:p14="http://schemas.microsoft.com/office/powerpoint/2010/main" val="3902774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E0A5FED-908B-4F9B-903A-D79F0A3F2A3C}" type="datetimeFigureOut">
              <a:rPr lang="en-US" smtClean="0"/>
              <a:t>4/14/2020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A657D79-14A8-426A-8BB2-067F1A093F61}" type="slidenum">
              <a:rPr lang="en-US" smtClean="0"/>
              <a:t>‹#›</a:t>
            </a:fld>
            <a:endParaRPr lang="en-US"/>
          </a:p>
        </p:txBody>
      </p:sp>
    </p:spTree>
    <p:extLst>
      <p:ext uri="{BB962C8B-B14F-4D97-AF65-F5344CB8AC3E}">
        <p14:creationId xmlns:p14="http://schemas.microsoft.com/office/powerpoint/2010/main" val="50996754"/>
      </p:ext>
    </p:extLst>
  </p:cSld>
  <p:clrMap bg1="dk1" tx1="lt1" bg2="dk2" tx2="lt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7835" y="205740"/>
            <a:ext cx="8825658" cy="4183380"/>
          </a:xfrm>
        </p:spPr>
        <p:txBody>
          <a:bodyPr/>
          <a:lstStyle/>
          <a:p>
            <a:pPr algn="ctr"/>
            <a:r>
              <a:rPr lang="en-US" dirty="0" smtClean="0"/>
              <a:t>ASSIGNMENT </a:t>
            </a:r>
            <a:br>
              <a:rPr lang="en-US" dirty="0" smtClean="0"/>
            </a:br>
            <a:r>
              <a:rPr lang="en-US" dirty="0" smtClean="0"/>
              <a:t>DATA ANALYSIS AND ALGORITHMS </a:t>
            </a:r>
            <a:endParaRPr lang="en-US" dirty="0"/>
          </a:p>
        </p:txBody>
      </p:sp>
      <p:sp>
        <p:nvSpPr>
          <p:cNvPr id="3" name="Subtitle 2"/>
          <p:cNvSpPr>
            <a:spLocks noGrp="1"/>
          </p:cNvSpPr>
          <p:nvPr>
            <p:ph type="subTitle" idx="1"/>
          </p:nvPr>
        </p:nvSpPr>
        <p:spPr>
          <a:xfrm>
            <a:off x="1154955" y="4777380"/>
            <a:ext cx="4756448" cy="1095386"/>
          </a:xfrm>
        </p:spPr>
        <p:txBody>
          <a:bodyPr>
            <a:normAutofit fontScale="92500" lnSpcReduction="20000"/>
          </a:bodyPr>
          <a:lstStyle/>
          <a:p>
            <a:r>
              <a:rPr lang="en-US" dirty="0" smtClean="0">
                <a:solidFill>
                  <a:schemeClr val="tx1"/>
                </a:solidFill>
              </a:rPr>
              <a:t>Submitted by:-</a:t>
            </a:r>
          </a:p>
          <a:p>
            <a:r>
              <a:rPr lang="en-US" dirty="0" smtClean="0">
                <a:solidFill>
                  <a:schemeClr val="tx1"/>
                </a:solidFill>
              </a:rPr>
              <a:t>Japman </a:t>
            </a:r>
            <a:r>
              <a:rPr lang="en-US" dirty="0" err="1" smtClean="0">
                <a:solidFill>
                  <a:schemeClr val="tx1"/>
                </a:solidFill>
              </a:rPr>
              <a:t>singh</a:t>
            </a:r>
            <a:r>
              <a:rPr lang="en-US" dirty="0" smtClean="0">
                <a:solidFill>
                  <a:schemeClr val="tx1"/>
                </a:solidFill>
              </a:rPr>
              <a:t> </a:t>
            </a:r>
            <a:r>
              <a:rPr lang="en-US" dirty="0" err="1" smtClean="0">
                <a:solidFill>
                  <a:schemeClr val="tx1"/>
                </a:solidFill>
              </a:rPr>
              <a:t>monga</a:t>
            </a:r>
            <a:r>
              <a:rPr lang="en-US" dirty="0" smtClean="0">
                <a:solidFill>
                  <a:schemeClr val="tx1"/>
                </a:solidFill>
              </a:rPr>
              <a:t> (181210024) </a:t>
            </a:r>
          </a:p>
          <a:p>
            <a:r>
              <a:rPr lang="en-US" dirty="0" err="1" smtClean="0">
                <a:solidFill>
                  <a:schemeClr val="tx1"/>
                </a:solidFill>
              </a:rPr>
              <a:t>Vartika</a:t>
            </a:r>
            <a:r>
              <a:rPr lang="en-US" dirty="0" smtClean="0">
                <a:solidFill>
                  <a:schemeClr val="tx1"/>
                </a:solidFill>
              </a:rPr>
              <a:t> </a:t>
            </a:r>
            <a:r>
              <a:rPr lang="en-US" dirty="0" err="1" smtClean="0">
                <a:solidFill>
                  <a:schemeClr val="tx1"/>
                </a:solidFill>
              </a:rPr>
              <a:t>chaturvedi</a:t>
            </a:r>
            <a:r>
              <a:rPr lang="en-US" dirty="0" smtClean="0">
                <a:solidFill>
                  <a:schemeClr val="tx1"/>
                </a:solidFill>
              </a:rPr>
              <a:t>(181210056)</a:t>
            </a:r>
            <a:endParaRPr lang="en-US" dirty="0">
              <a:solidFill>
                <a:schemeClr val="tx1"/>
              </a:solidFill>
            </a:endParaRPr>
          </a:p>
        </p:txBody>
      </p:sp>
      <p:sp>
        <p:nvSpPr>
          <p:cNvPr id="10" name="TextBox 9"/>
          <p:cNvSpPr txBox="1"/>
          <p:nvPr/>
        </p:nvSpPr>
        <p:spPr>
          <a:xfrm>
            <a:off x="7547020" y="4881093"/>
            <a:ext cx="3937296" cy="646331"/>
          </a:xfrm>
          <a:prstGeom prst="rect">
            <a:avLst/>
          </a:prstGeom>
          <a:noFill/>
        </p:spPr>
        <p:txBody>
          <a:bodyPr wrap="none" rtlCol="0">
            <a:spAutoFit/>
          </a:bodyPr>
          <a:lstStyle/>
          <a:p>
            <a:r>
              <a:rPr lang="en-US" dirty="0" smtClean="0"/>
              <a:t>SUBMITTED TO :-</a:t>
            </a:r>
            <a:r>
              <a:rPr lang="en-US" dirty="0" smtClean="0"/>
              <a:t> </a:t>
            </a:r>
            <a:endParaRPr lang="en-US" dirty="0" smtClean="0"/>
          </a:p>
          <a:p>
            <a:r>
              <a:rPr lang="en-US" dirty="0" smtClean="0"/>
              <a:t>DR. CHANDRESH KUMAR MAURYA</a:t>
            </a:r>
            <a:endParaRPr lang="en-US" dirty="0"/>
          </a:p>
        </p:txBody>
      </p:sp>
    </p:spTree>
    <p:extLst>
      <p:ext uri="{BB962C8B-B14F-4D97-AF65-F5344CB8AC3E}">
        <p14:creationId xmlns:p14="http://schemas.microsoft.com/office/powerpoint/2010/main" val="1520771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85292"/>
            <a:ext cx="9404723" cy="680624"/>
          </a:xfrm>
        </p:spPr>
        <p:txBody>
          <a:bodyPr/>
          <a:lstStyle/>
          <a:p>
            <a:r>
              <a:rPr lang="en-US" dirty="0" smtClean="0"/>
              <a:t>EXAMPLE- A SUDOKU PUZZLE </a:t>
            </a:r>
            <a:endParaRPr lang="en-US" dirty="0"/>
          </a:p>
        </p:txBody>
      </p:sp>
      <p:sp>
        <p:nvSpPr>
          <p:cNvPr id="3" name="Content Placeholder 2"/>
          <p:cNvSpPr>
            <a:spLocks noGrp="1"/>
          </p:cNvSpPr>
          <p:nvPr>
            <p:ph idx="1"/>
          </p:nvPr>
        </p:nvSpPr>
        <p:spPr>
          <a:xfrm>
            <a:off x="1103312" y="1133341"/>
            <a:ext cx="9389428" cy="2775719"/>
          </a:xfrm>
        </p:spPr>
        <p:txBody>
          <a:bodyPr>
            <a:normAutofit fontScale="92500" lnSpcReduction="10000"/>
          </a:bodyPr>
          <a:lstStyle/>
          <a:p>
            <a:r>
              <a:rPr lang="en-US" dirty="0" smtClean="0"/>
              <a:t>Description:-</a:t>
            </a:r>
          </a:p>
          <a:p>
            <a:pPr marL="0" indent="0">
              <a:buNone/>
            </a:pPr>
            <a:r>
              <a:rPr lang="en-US" dirty="0"/>
              <a:t> </a:t>
            </a:r>
            <a:r>
              <a:rPr lang="en-US" dirty="0" smtClean="0"/>
              <a:t>    In a N x N Square board, the numbers 1 to N to be placed in a way that:</a:t>
            </a:r>
          </a:p>
          <a:p>
            <a:pPr marL="0" indent="0">
              <a:buNone/>
            </a:pPr>
            <a:r>
              <a:rPr lang="en-US" dirty="0"/>
              <a:t> </a:t>
            </a:r>
            <a:r>
              <a:rPr lang="en-US" dirty="0" smtClean="0"/>
              <a:t>        - All the numbers from 1 to N can be placed in each row</a:t>
            </a:r>
          </a:p>
          <a:p>
            <a:pPr marL="0" indent="0">
              <a:buNone/>
            </a:pPr>
            <a:r>
              <a:rPr lang="en-US" dirty="0"/>
              <a:t> </a:t>
            </a:r>
            <a:r>
              <a:rPr lang="en-US" dirty="0" smtClean="0"/>
              <a:t>        - All the numbers from 1 to N can be placed in each column.      </a:t>
            </a:r>
          </a:p>
          <a:p>
            <a:pPr marL="0" indent="0">
              <a:buNone/>
            </a:pPr>
            <a:r>
              <a:rPr lang="en-US" dirty="0"/>
              <a:t> </a:t>
            </a:r>
            <a:r>
              <a:rPr lang="en-US" dirty="0" smtClean="0"/>
              <a:t>        </a:t>
            </a:r>
            <a:r>
              <a:rPr lang="en-US" dirty="0"/>
              <a:t>- All the numbers from 1 to N can be placed in </a:t>
            </a:r>
            <a:r>
              <a:rPr lang="en-US" dirty="0" smtClean="0"/>
              <a:t>Sub Square boxes of    </a:t>
            </a:r>
          </a:p>
          <a:p>
            <a:pPr marL="0" indent="0">
              <a:buNone/>
            </a:pPr>
            <a:r>
              <a:rPr lang="en-US" dirty="0"/>
              <a:t> </a:t>
            </a:r>
            <a:r>
              <a:rPr lang="en-US" dirty="0" smtClean="0"/>
              <a:t>          the given box .</a:t>
            </a:r>
            <a:endParaRPr lang="en-US" dirty="0"/>
          </a:p>
          <a:p>
            <a:pPr marL="0" indent="0">
              <a:buNone/>
            </a:pPr>
            <a:r>
              <a:rPr lang="en-US" dirty="0" smtClean="0"/>
              <a:t>                             </a:t>
            </a:r>
          </a:p>
        </p:txBody>
      </p:sp>
      <p:pic>
        <p:nvPicPr>
          <p:cNvPr id="2050" name="Picture 2" descr="A solved sudoku puzz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870" y="3551848"/>
            <a:ext cx="2783870" cy="27792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93447" y="3539728"/>
            <a:ext cx="6770793" cy="2585323"/>
          </a:xfrm>
          <a:prstGeom prst="rect">
            <a:avLst/>
          </a:prstGeom>
          <a:noFill/>
        </p:spPr>
        <p:txBody>
          <a:bodyPr wrap="square" rtlCol="0">
            <a:spAutoFit/>
          </a:bodyPr>
          <a:lstStyle/>
          <a:p>
            <a:r>
              <a:rPr lang="en-US" b="1" dirty="0" smtClean="0"/>
              <a:t>Backtracking Approach:-</a:t>
            </a:r>
          </a:p>
          <a:p>
            <a:r>
              <a:rPr lang="en-US" b="1" dirty="0" smtClean="0"/>
              <a:t>We solve Sudoku with backtracking approach by one by one assigning numbers to empty cells . Before assigning the value in the cell, the algorithm will check if that value is in the same row, or same column or same sub square box . If not, then it is placed in the cell . Then we recursively check whether this assignment leads to a solution or not . If not, then we try the next number for the current empty cell.</a:t>
            </a:r>
          </a:p>
          <a:p>
            <a:endParaRPr lang="en-US" b="1" dirty="0"/>
          </a:p>
        </p:txBody>
      </p:sp>
    </p:spTree>
    <p:extLst>
      <p:ext uri="{BB962C8B-B14F-4D97-AF65-F5344CB8AC3E}">
        <p14:creationId xmlns:p14="http://schemas.microsoft.com/office/powerpoint/2010/main" val="2714443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04989"/>
            <a:ext cx="9404723" cy="629108"/>
          </a:xfrm>
        </p:spPr>
        <p:txBody>
          <a:bodyPr/>
          <a:lstStyle/>
          <a:p>
            <a:r>
              <a:rPr lang="en-US" dirty="0" smtClean="0"/>
              <a:t>ALGORITHM</a:t>
            </a:r>
            <a:endParaRPr lang="en-US" dirty="0"/>
          </a:p>
        </p:txBody>
      </p:sp>
      <p:sp>
        <p:nvSpPr>
          <p:cNvPr id="3" name="Content Placeholder 2"/>
          <p:cNvSpPr>
            <a:spLocks noGrp="1"/>
          </p:cNvSpPr>
          <p:nvPr>
            <p:ph idx="1"/>
          </p:nvPr>
        </p:nvSpPr>
        <p:spPr>
          <a:xfrm>
            <a:off x="645131" y="940158"/>
            <a:ext cx="4109750" cy="5795493"/>
          </a:xfrm>
        </p:spPr>
        <p:txBody>
          <a:bodyPr>
            <a:normAutofit/>
          </a:bodyPr>
          <a:lstStyle/>
          <a:p>
            <a:r>
              <a:rPr lang="en-US" dirty="0"/>
              <a:t>Find row, col of an unassigned cell</a:t>
            </a:r>
          </a:p>
          <a:p>
            <a:pPr marL="0" indent="0">
              <a:buNone/>
            </a:pPr>
            <a:r>
              <a:rPr lang="en-US" dirty="0" smtClean="0"/>
              <a:t>       </a:t>
            </a:r>
            <a:r>
              <a:rPr lang="en-US" dirty="0"/>
              <a:t>If there is none, return true</a:t>
            </a:r>
          </a:p>
          <a:p>
            <a:r>
              <a:rPr lang="en-US" dirty="0"/>
              <a:t>  For digits from 1 to </a:t>
            </a:r>
            <a:r>
              <a:rPr lang="en-US" dirty="0" smtClean="0"/>
              <a:t>N</a:t>
            </a:r>
            <a:endParaRPr lang="en-US" dirty="0"/>
          </a:p>
          <a:p>
            <a:pPr marL="0" indent="0">
              <a:buNone/>
            </a:pPr>
            <a:r>
              <a:rPr lang="en-US" dirty="0"/>
              <a:t>    a) If there is no conflict for digit at row, </a:t>
            </a:r>
            <a:r>
              <a:rPr lang="en-US" dirty="0" smtClean="0"/>
              <a:t>col </a:t>
            </a:r>
            <a:r>
              <a:rPr lang="en-US" dirty="0"/>
              <a:t>assign digit to row, col and recursively try fill in rest of grid</a:t>
            </a:r>
          </a:p>
          <a:p>
            <a:pPr marL="0" indent="0">
              <a:buNone/>
            </a:pPr>
            <a:r>
              <a:rPr lang="en-US" dirty="0"/>
              <a:t>    b) If recursion successful, return true</a:t>
            </a:r>
          </a:p>
          <a:p>
            <a:pPr marL="0" indent="0">
              <a:buNone/>
            </a:pPr>
            <a:r>
              <a:rPr lang="en-US" dirty="0" smtClean="0"/>
              <a:t>    </a:t>
            </a:r>
            <a:r>
              <a:rPr lang="en-US" dirty="0"/>
              <a:t>c) Else, remove digit and try another</a:t>
            </a:r>
          </a:p>
          <a:p>
            <a:r>
              <a:rPr lang="en-US" dirty="0"/>
              <a:t>  If all digits have been tried and nothing worked, return false</a:t>
            </a:r>
            <a:endParaRPr lang="en-US" dirty="0" smtClean="0"/>
          </a:p>
        </p:txBody>
      </p:sp>
      <p:sp>
        <p:nvSpPr>
          <p:cNvPr id="10" name="TextBox 9"/>
          <p:cNvSpPr txBox="1"/>
          <p:nvPr/>
        </p:nvSpPr>
        <p:spPr>
          <a:xfrm>
            <a:off x="5143500" y="940158"/>
            <a:ext cx="5097780" cy="3970318"/>
          </a:xfrm>
          <a:prstGeom prst="rect">
            <a:avLst/>
          </a:prstGeom>
          <a:noFill/>
        </p:spPr>
        <p:txBody>
          <a:bodyPr wrap="square" rtlCol="0">
            <a:spAutoFit/>
          </a:bodyPr>
          <a:lstStyle/>
          <a:p>
            <a:r>
              <a:rPr lang="en-US" dirty="0" err="1" smtClean="0"/>
              <a:t>Sudoku_solver</a:t>
            </a:r>
            <a:r>
              <a:rPr lang="en-US" dirty="0" smtClean="0"/>
              <a:t>(</a:t>
            </a:r>
            <a:r>
              <a:rPr lang="en-US" dirty="0" err="1" smtClean="0"/>
              <a:t>canvas,row,col</a:t>
            </a:r>
            <a:r>
              <a:rPr lang="en-US" dirty="0" smtClean="0"/>
              <a:t>)</a:t>
            </a:r>
          </a:p>
          <a:p>
            <a:r>
              <a:rPr lang="en-US" dirty="0" smtClean="0"/>
              <a:t>{  If(</a:t>
            </a:r>
            <a:r>
              <a:rPr lang="en-US" dirty="0" err="1" smtClean="0"/>
              <a:t>anyEmptyLocation</a:t>
            </a:r>
            <a:r>
              <a:rPr lang="en-US" dirty="0" smtClean="0"/>
              <a:t>(</a:t>
            </a:r>
            <a:r>
              <a:rPr lang="en-US" dirty="0" err="1" smtClean="0"/>
              <a:t>canvas,row,col</a:t>
            </a:r>
            <a:r>
              <a:rPr lang="en-US" dirty="0" smtClean="0"/>
              <a:t>)</a:t>
            </a:r>
          </a:p>
          <a:p>
            <a:r>
              <a:rPr lang="en-US" dirty="0"/>
              <a:t> </a:t>
            </a:r>
            <a:r>
              <a:rPr lang="en-US" dirty="0" smtClean="0"/>
              <a:t>      return true;</a:t>
            </a:r>
          </a:p>
          <a:p>
            <a:r>
              <a:rPr lang="en-US" dirty="0"/>
              <a:t> </a:t>
            </a:r>
            <a:r>
              <a:rPr lang="en-US" dirty="0" smtClean="0"/>
              <a:t>   </a:t>
            </a:r>
          </a:p>
          <a:p>
            <a:r>
              <a:rPr lang="en-US" dirty="0"/>
              <a:t> </a:t>
            </a:r>
            <a:r>
              <a:rPr lang="en-US" dirty="0" smtClean="0"/>
              <a:t>for </a:t>
            </a:r>
            <a:r>
              <a:rPr lang="en-US" dirty="0" err="1" smtClean="0"/>
              <a:t>i</a:t>
            </a:r>
            <a:r>
              <a:rPr lang="en-US" dirty="0" smtClean="0"/>
              <a:t>= 1 to N do</a:t>
            </a:r>
          </a:p>
          <a:p>
            <a:r>
              <a:rPr lang="en-US" dirty="0"/>
              <a:t> </a:t>
            </a:r>
            <a:r>
              <a:rPr lang="en-US" dirty="0" smtClean="0"/>
              <a:t>   {  if ( </a:t>
            </a:r>
            <a:r>
              <a:rPr lang="en-US" dirty="0" err="1" smtClean="0"/>
              <a:t>find_location</a:t>
            </a:r>
            <a:r>
              <a:rPr lang="en-US" dirty="0" smtClean="0"/>
              <a:t>(</a:t>
            </a:r>
            <a:r>
              <a:rPr lang="en-US" dirty="0" err="1" smtClean="0"/>
              <a:t>canvas,row,col,i</a:t>
            </a:r>
            <a:r>
              <a:rPr lang="en-US" dirty="0" smtClean="0"/>
              <a:t>))</a:t>
            </a:r>
          </a:p>
          <a:p>
            <a:r>
              <a:rPr lang="en-US" dirty="0"/>
              <a:t> </a:t>
            </a:r>
            <a:r>
              <a:rPr lang="en-US" dirty="0" smtClean="0"/>
              <a:t>        {  canvas[row][col]=I;</a:t>
            </a:r>
          </a:p>
          <a:p>
            <a:r>
              <a:rPr lang="en-US" dirty="0"/>
              <a:t> </a:t>
            </a:r>
            <a:r>
              <a:rPr lang="en-US" dirty="0" smtClean="0"/>
              <a:t>            if ( </a:t>
            </a:r>
            <a:r>
              <a:rPr lang="en-US" dirty="0" err="1" smtClean="0"/>
              <a:t>Sudoku_solver</a:t>
            </a:r>
            <a:r>
              <a:rPr lang="en-US" dirty="0" smtClean="0"/>
              <a:t>(canvas))</a:t>
            </a:r>
          </a:p>
          <a:p>
            <a:r>
              <a:rPr lang="en-US" dirty="0"/>
              <a:t> </a:t>
            </a:r>
            <a:r>
              <a:rPr lang="en-US" dirty="0" smtClean="0"/>
              <a:t>                 return true ;</a:t>
            </a:r>
          </a:p>
          <a:p>
            <a:r>
              <a:rPr lang="en-US" dirty="0"/>
              <a:t> </a:t>
            </a:r>
            <a:r>
              <a:rPr lang="en-US" dirty="0" smtClean="0"/>
              <a:t>             canvas[</a:t>
            </a:r>
            <a:r>
              <a:rPr lang="en-US" dirty="0" err="1" smtClean="0"/>
              <a:t>rw</a:t>
            </a:r>
            <a:r>
              <a:rPr lang="en-US" dirty="0" smtClean="0"/>
              <a:t>][col]=-1;</a:t>
            </a:r>
          </a:p>
          <a:p>
            <a:r>
              <a:rPr lang="en-US" dirty="0"/>
              <a:t> </a:t>
            </a:r>
            <a:r>
              <a:rPr lang="en-US" dirty="0" smtClean="0"/>
              <a:t>         }</a:t>
            </a:r>
          </a:p>
          <a:p>
            <a:r>
              <a:rPr lang="en-US" dirty="0"/>
              <a:t> </a:t>
            </a:r>
            <a:r>
              <a:rPr lang="en-US" dirty="0" smtClean="0"/>
              <a:t>      }</a:t>
            </a:r>
          </a:p>
          <a:p>
            <a:r>
              <a:rPr lang="en-US" dirty="0"/>
              <a:t> </a:t>
            </a:r>
            <a:r>
              <a:rPr lang="en-US" dirty="0" smtClean="0"/>
              <a:t> return false;</a:t>
            </a:r>
          </a:p>
          <a:p>
            <a:r>
              <a:rPr lang="en-US" dirty="0"/>
              <a:t>}</a:t>
            </a:r>
          </a:p>
        </p:txBody>
      </p:sp>
    </p:spTree>
    <p:extLst>
      <p:ext uri="{BB962C8B-B14F-4D97-AF65-F5344CB8AC3E}">
        <p14:creationId xmlns:p14="http://schemas.microsoft.com/office/powerpoint/2010/main" val="1216883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0638" y="1704908"/>
            <a:ext cx="7251771" cy="4399678"/>
          </a:xfrm>
        </p:spPr>
      </p:pic>
    </p:spTree>
    <p:extLst>
      <p:ext uri="{BB962C8B-B14F-4D97-AF65-F5344CB8AC3E}">
        <p14:creationId xmlns:p14="http://schemas.microsoft.com/office/powerpoint/2010/main" val="922027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0655" y="922021"/>
            <a:ext cx="9186780" cy="3278746"/>
          </a:xfrm>
        </p:spPr>
        <p:txBody>
          <a:bodyPr/>
          <a:lstStyle/>
          <a:p>
            <a:pPr algn="ctr"/>
            <a:r>
              <a:rPr lang="en-US" sz="5400" dirty="0" smtClean="0"/>
              <a:t>TOPIC 3 </a:t>
            </a:r>
            <a:br>
              <a:rPr lang="en-US" sz="5400" dirty="0" smtClean="0"/>
            </a:br>
            <a:r>
              <a:rPr lang="en-US" sz="5400" dirty="0" smtClean="0"/>
              <a:t>GREEDY APPROACH </a:t>
            </a:r>
            <a:endParaRPr lang="en-US" sz="5400" dirty="0"/>
          </a:p>
        </p:txBody>
      </p:sp>
    </p:spTree>
    <p:extLst>
      <p:ext uri="{BB962C8B-B14F-4D97-AF65-F5344CB8AC3E}">
        <p14:creationId xmlns:p14="http://schemas.microsoft.com/office/powerpoint/2010/main" val="2931952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78398"/>
            <a:ext cx="9404723" cy="781722"/>
          </a:xfrm>
        </p:spPr>
        <p:txBody>
          <a:bodyPr/>
          <a:lstStyle/>
          <a:p>
            <a:r>
              <a:rPr lang="en-US" dirty="0" smtClean="0"/>
              <a:t>INTRODUCTION</a:t>
            </a:r>
            <a:endParaRPr lang="en-US" dirty="0"/>
          </a:p>
        </p:txBody>
      </p:sp>
      <p:sp>
        <p:nvSpPr>
          <p:cNvPr id="3" name="Content Placeholder 2"/>
          <p:cNvSpPr>
            <a:spLocks noGrp="1"/>
          </p:cNvSpPr>
          <p:nvPr>
            <p:ph idx="1"/>
          </p:nvPr>
        </p:nvSpPr>
        <p:spPr>
          <a:xfrm>
            <a:off x="645130" y="960120"/>
            <a:ext cx="10373390" cy="5463540"/>
          </a:xfrm>
        </p:spPr>
        <p:txBody>
          <a:bodyPr/>
          <a:lstStyle/>
          <a:p>
            <a:r>
              <a:rPr lang="en-US" dirty="0"/>
              <a:t>A greedy </a:t>
            </a:r>
            <a:r>
              <a:rPr lang="en-US" dirty="0" smtClean="0"/>
              <a:t>algorithm,</a:t>
            </a:r>
            <a:r>
              <a:rPr lang="en-US" dirty="0"/>
              <a:t> </a:t>
            </a:r>
            <a:r>
              <a:rPr lang="en-US" b="1" dirty="0"/>
              <a:t>always makes the choice that seems to be the best at that moment</a:t>
            </a:r>
            <a:r>
              <a:rPr lang="en-US" dirty="0"/>
              <a:t>. This means that it makes a locally-optimal choice in the hope that this choice will lead to a globally-optimal solution</a:t>
            </a:r>
            <a:r>
              <a:rPr lang="en-US" dirty="0" smtClean="0"/>
              <a:t>.</a:t>
            </a:r>
          </a:p>
          <a:p>
            <a:r>
              <a:rPr lang="en-US" dirty="0" smtClean="0"/>
              <a:t>To decide an optimal choice :-</a:t>
            </a:r>
          </a:p>
          <a:p>
            <a:pPr marL="0" indent="0">
              <a:buNone/>
            </a:pPr>
            <a:r>
              <a:rPr lang="en-US" dirty="0" smtClean="0"/>
              <a:t>Assume </a:t>
            </a:r>
            <a:r>
              <a:rPr lang="en-US" dirty="0"/>
              <a:t>that you have an objective function that needs to be optimized </a:t>
            </a:r>
            <a:r>
              <a:rPr lang="en-US" dirty="0" smtClean="0"/>
              <a:t>at </a:t>
            </a:r>
            <a:r>
              <a:rPr lang="en-US" dirty="0"/>
              <a:t>a given point. A Greedy algorithm makes greedy choices at each step to ensure that the objective function is optimized. The Greedy algorithm has only one shot to compute the optimal solution so that </a:t>
            </a:r>
            <a:r>
              <a:rPr lang="en-US" b="1" dirty="0"/>
              <a:t>it never goes back and reverses the decision</a:t>
            </a:r>
            <a:r>
              <a:rPr lang="en-US" dirty="0" smtClean="0"/>
              <a:t>.</a:t>
            </a:r>
          </a:p>
          <a:p>
            <a:r>
              <a:rPr lang="en-US" dirty="0" smtClean="0"/>
              <a:t>Advantage:- </a:t>
            </a:r>
            <a:r>
              <a:rPr lang="en-US" dirty="0"/>
              <a:t>It is quite easy to </a:t>
            </a:r>
            <a:r>
              <a:rPr lang="en-US" b="1" dirty="0"/>
              <a:t>come up with a greedy algorithm</a:t>
            </a:r>
            <a:r>
              <a:rPr lang="en-US" dirty="0"/>
              <a:t> (or even multiple greedy algorithms) for a problem</a:t>
            </a:r>
            <a:r>
              <a:rPr lang="en-US" dirty="0" smtClean="0"/>
              <a:t>.</a:t>
            </a:r>
          </a:p>
          <a:p>
            <a:r>
              <a:rPr lang="en-US" dirty="0" smtClean="0"/>
              <a:t>Disadvantage:-  </a:t>
            </a:r>
            <a:r>
              <a:rPr lang="en-US" dirty="0"/>
              <a:t>The difficult part is that for greedy algorithms </a:t>
            </a:r>
            <a:r>
              <a:rPr lang="en-US" b="1" dirty="0"/>
              <a:t>you have to work much harder to understand correctness issues</a:t>
            </a:r>
            <a:r>
              <a:rPr lang="en-US" dirty="0"/>
              <a:t>. Even with the correct algorithm, it is hard to prove why it is correct.</a:t>
            </a:r>
            <a:endParaRPr lang="en-US" dirty="0"/>
          </a:p>
        </p:txBody>
      </p:sp>
    </p:spTree>
    <p:extLst>
      <p:ext uri="{BB962C8B-B14F-4D97-AF65-F5344CB8AC3E}">
        <p14:creationId xmlns:p14="http://schemas.microsoft.com/office/powerpoint/2010/main" val="19127286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MINIMUM COIN EXCHANGE PROBLEM</a:t>
            </a:r>
            <a:endParaRPr lang="en-US" dirty="0"/>
          </a:p>
        </p:txBody>
      </p:sp>
      <p:sp>
        <p:nvSpPr>
          <p:cNvPr id="3" name="Content Placeholder 2"/>
          <p:cNvSpPr>
            <a:spLocks noGrp="1"/>
          </p:cNvSpPr>
          <p:nvPr>
            <p:ph idx="1"/>
          </p:nvPr>
        </p:nvSpPr>
        <p:spPr>
          <a:xfrm>
            <a:off x="646112" y="2052918"/>
            <a:ext cx="9800908" cy="4195481"/>
          </a:xfrm>
        </p:spPr>
        <p:txBody>
          <a:bodyPr/>
          <a:lstStyle/>
          <a:p>
            <a:r>
              <a:rPr lang="en-US" dirty="0" smtClean="0"/>
              <a:t>Description:- </a:t>
            </a:r>
          </a:p>
          <a:p>
            <a:pPr marL="0" indent="0">
              <a:buNone/>
            </a:pPr>
            <a:r>
              <a:rPr lang="en-US" dirty="0" smtClean="0"/>
              <a:t>Given </a:t>
            </a:r>
            <a:r>
              <a:rPr lang="en-US" dirty="0"/>
              <a:t>coins of </a:t>
            </a:r>
            <a:r>
              <a:rPr lang="en-US" dirty="0"/>
              <a:t> </a:t>
            </a:r>
            <a:r>
              <a:rPr lang="en-US" dirty="0" smtClean="0"/>
              <a:t>various different denominations ; </a:t>
            </a:r>
            <a:r>
              <a:rPr lang="en-US" dirty="0"/>
              <a:t>find out a way to give </a:t>
            </a:r>
            <a:r>
              <a:rPr lang="en-US" dirty="0" smtClean="0"/>
              <a:t>a        customer </a:t>
            </a:r>
            <a:r>
              <a:rPr lang="en-US" dirty="0"/>
              <a:t>an amount with the fewest number of coins. For example, if I ask you to return me change for 30, there are more than two ways to do </a:t>
            </a:r>
            <a:r>
              <a:rPr lang="en-US" dirty="0" err="1" smtClean="0"/>
              <a:t>so,so</a:t>
            </a:r>
            <a:r>
              <a:rPr lang="en-US" dirty="0" smtClean="0"/>
              <a:t> we’ve to find a way which requires the least number of coins.</a:t>
            </a:r>
          </a:p>
          <a:p>
            <a:r>
              <a:rPr lang="en-US" dirty="0" smtClean="0"/>
              <a:t>Greedy approach:-</a:t>
            </a:r>
          </a:p>
          <a:p>
            <a:pPr marL="0" indent="0">
              <a:buNone/>
            </a:pPr>
            <a:r>
              <a:rPr lang="en-US" dirty="0"/>
              <a:t> At every iteration in search of a coin, take the largest coin which can fit into remaining amount we need change for at the instance. At the end you will have optimal solution.</a:t>
            </a:r>
            <a:endParaRPr lang="en-US" dirty="0"/>
          </a:p>
        </p:txBody>
      </p:sp>
    </p:spTree>
    <p:extLst>
      <p:ext uri="{BB962C8B-B14F-4D97-AF65-F5344CB8AC3E}">
        <p14:creationId xmlns:p14="http://schemas.microsoft.com/office/powerpoint/2010/main" val="2045940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406998"/>
            <a:ext cx="9404723" cy="758862"/>
          </a:xfrm>
        </p:spPr>
        <p:txBody>
          <a:bodyPr/>
          <a:lstStyle/>
          <a:p>
            <a:r>
              <a:rPr lang="en-US" dirty="0" smtClean="0"/>
              <a:t>ALGORITHM</a:t>
            </a:r>
            <a:endParaRPr lang="en-US" dirty="0"/>
          </a:p>
        </p:txBody>
      </p:sp>
      <p:sp>
        <p:nvSpPr>
          <p:cNvPr id="3" name="Content Placeholder 2"/>
          <p:cNvSpPr>
            <a:spLocks noGrp="1"/>
          </p:cNvSpPr>
          <p:nvPr>
            <p:ph idx="1"/>
          </p:nvPr>
        </p:nvSpPr>
        <p:spPr>
          <a:xfrm>
            <a:off x="645131" y="1165860"/>
            <a:ext cx="5069869" cy="5082539"/>
          </a:xfrm>
        </p:spPr>
        <p:txBody>
          <a:bodyPr/>
          <a:lstStyle/>
          <a:p>
            <a:r>
              <a:rPr lang="en-US" dirty="0"/>
              <a:t>1) Initialize result as empty.</a:t>
            </a:r>
          </a:p>
          <a:p>
            <a:r>
              <a:rPr lang="en-US" dirty="0"/>
              <a:t>2) find the largest denomination that is  smaller than V.</a:t>
            </a:r>
          </a:p>
          <a:p>
            <a:r>
              <a:rPr lang="en-US" dirty="0" smtClean="0"/>
              <a:t>3</a:t>
            </a:r>
            <a:r>
              <a:rPr lang="en-US" dirty="0"/>
              <a:t>) Add found denomination to result. Subtract </a:t>
            </a:r>
          </a:p>
          <a:p>
            <a:pPr marL="0" indent="0">
              <a:buNone/>
            </a:pPr>
            <a:r>
              <a:rPr lang="en-US" dirty="0" smtClean="0"/>
              <a:t>    </a:t>
            </a:r>
            <a:r>
              <a:rPr lang="en-US" dirty="0"/>
              <a:t>value of found denomination from V.</a:t>
            </a:r>
          </a:p>
          <a:p>
            <a:r>
              <a:rPr lang="en-US" dirty="0" smtClean="0"/>
              <a:t>If </a:t>
            </a:r>
            <a:r>
              <a:rPr lang="en-US" dirty="0"/>
              <a:t>V becomes 0, then print result.  </a:t>
            </a:r>
          </a:p>
          <a:p>
            <a:pPr marL="0" indent="0">
              <a:buNone/>
            </a:pPr>
            <a:r>
              <a:rPr lang="en-US" dirty="0"/>
              <a:t>  </a:t>
            </a:r>
            <a:r>
              <a:rPr lang="en-US" dirty="0" smtClean="0"/>
              <a:t>  </a:t>
            </a:r>
            <a:r>
              <a:rPr lang="en-US" dirty="0"/>
              <a:t>Else repeat steps 2 and 3 for new value </a:t>
            </a:r>
            <a:r>
              <a:rPr lang="en-US" dirty="0" smtClean="0"/>
              <a:t>of </a:t>
            </a:r>
            <a:r>
              <a:rPr lang="en-US" dirty="0"/>
              <a:t>V</a:t>
            </a:r>
          </a:p>
        </p:txBody>
      </p:sp>
      <p:sp>
        <p:nvSpPr>
          <p:cNvPr id="5" name="TextBox 4"/>
          <p:cNvSpPr txBox="1"/>
          <p:nvPr/>
        </p:nvSpPr>
        <p:spPr>
          <a:xfrm>
            <a:off x="6303148" y="1165860"/>
            <a:ext cx="2876108" cy="2862322"/>
          </a:xfrm>
          <a:prstGeom prst="rect">
            <a:avLst/>
          </a:prstGeom>
          <a:noFill/>
        </p:spPr>
        <p:txBody>
          <a:bodyPr wrap="none" rtlCol="0">
            <a:spAutoFit/>
          </a:bodyPr>
          <a:lstStyle/>
          <a:p>
            <a:r>
              <a:rPr lang="en-US" dirty="0" err="1" smtClean="0"/>
              <a:t>get_change</a:t>
            </a:r>
            <a:r>
              <a:rPr lang="en-US" dirty="0" smtClean="0"/>
              <a:t>(n)</a:t>
            </a:r>
          </a:p>
          <a:p>
            <a:r>
              <a:rPr lang="en-US" dirty="0" smtClean="0"/>
              <a:t>{  </a:t>
            </a:r>
            <a:r>
              <a:rPr lang="en-US" dirty="0" err="1" smtClean="0"/>
              <a:t>i</a:t>
            </a:r>
            <a:r>
              <a:rPr lang="en-US" dirty="0" smtClean="0"/>
              <a:t>&lt;-0</a:t>
            </a:r>
          </a:p>
          <a:p>
            <a:r>
              <a:rPr lang="en-US" dirty="0" smtClean="0"/>
              <a:t>   count&lt;-0</a:t>
            </a:r>
          </a:p>
          <a:p>
            <a:r>
              <a:rPr lang="en-US" dirty="0"/>
              <a:t> </a:t>
            </a:r>
            <a:r>
              <a:rPr lang="en-US" dirty="0" smtClean="0"/>
              <a:t>   coins&lt;-{10.5,1}</a:t>
            </a:r>
          </a:p>
          <a:p>
            <a:r>
              <a:rPr lang="en-US" dirty="0"/>
              <a:t> </a:t>
            </a:r>
            <a:r>
              <a:rPr lang="en-US" dirty="0" smtClean="0"/>
              <a:t>   for </a:t>
            </a:r>
            <a:r>
              <a:rPr lang="en-US" dirty="0" err="1" smtClean="0"/>
              <a:t>i</a:t>
            </a:r>
            <a:r>
              <a:rPr lang="en-US" dirty="0" smtClean="0"/>
              <a:t>=1 to n </a:t>
            </a:r>
          </a:p>
          <a:p>
            <a:r>
              <a:rPr lang="en-US" dirty="0"/>
              <a:t> </a:t>
            </a:r>
            <a:r>
              <a:rPr lang="en-US" dirty="0" smtClean="0"/>
              <a:t>   {   count+= n/ coins[</a:t>
            </a:r>
            <a:r>
              <a:rPr lang="en-US" dirty="0" err="1" smtClean="0"/>
              <a:t>i</a:t>
            </a:r>
            <a:r>
              <a:rPr lang="en-US" dirty="0" smtClean="0"/>
              <a:t>];</a:t>
            </a:r>
          </a:p>
          <a:p>
            <a:r>
              <a:rPr lang="en-US" dirty="0"/>
              <a:t> </a:t>
            </a:r>
            <a:r>
              <a:rPr lang="en-US" dirty="0" smtClean="0"/>
              <a:t>        m=</a:t>
            </a:r>
            <a:r>
              <a:rPr lang="en-US" dirty="0" err="1" smtClean="0"/>
              <a:t>m%coins</a:t>
            </a:r>
            <a:r>
              <a:rPr lang="en-US" dirty="0" smtClean="0"/>
              <a:t>[</a:t>
            </a:r>
            <a:r>
              <a:rPr lang="en-US" dirty="0" err="1" smtClean="0"/>
              <a:t>i</a:t>
            </a:r>
            <a:r>
              <a:rPr lang="en-US" dirty="0" smtClean="0"/>
              <a:t>];</a:t>
            </a:r>
          </a:p>
          <a:p>
            <a:r>
              <a:rPr lang="en-US" dirty="0"/>
              <a:t> </a:t>
            </a:r>
            <a:r>
              <a:rPr lang="en-US" dirty="0" smtClean="0"/>
              <a:t>    }</a:t>
            </a:r>
          </a:p>
          <a:p>
            <a:r>
              <a:rPr lang="en-US" dirty="0"/>
              <a:t> </a:t>
            </a:r>
            <a:r>
              <a:rPr lang="en-US" dirty="0" smtClean="0"/>
              <a:t>   return count</a:t>
            </a:r>
          </a:p>
          <a:p>
            <a:r>
              <a:rPr lang="en-US" dirty="0"/>
              <a:t>}</a:t>
            </a:r>
          </a:p>
        </p:txBody>
      </p:sp>
    </p:spTree>
    <p:extLst>
      <p:ext uri="{BB962C8B-B14F-4D97-AF65-F5344CB8AC3E}">
        <p14:creationId xmlns:p14="http://schemas.microsoft.com/office/powerpoint/2010/main" val="9188795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559" y="2178910"/>
            <a:ext cx="8677275" cy="2809875"/>
          </a:xfrm>
        </p:spPr>
      </p:pic>
    </p:spTree>
    <p:extLst>
      <p:ext uri="{BB962C8B-B14F-4D97-AF65-F5344CB8AC3E}">
        <p14:creationId xmlns:p14="http://schemas.microsoft.com/office/powerpoint/2010/main" val="30711026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0655" y="922021"/>
            <a:ext cx="9186780" cy="3278746"/>
          </a:xfrm>
        </p:spPr>
        <p:txBody>
          <a:bodyPr/>
          <a:lstStyle/>
          <a:p>
            <a:pPr algn="ctr"/>
            <a:r>
              <a:rPr lang="en-US" sz="5400" dirty="0" smtClean="0"/>
              <a:t>TOPIC 4</a:t>
            </a:r>
            <a:br>
              <a:rPr lang="en-US" sz="5400" dirty="0" smtClean="0"/>
            </a:br>
            <a:r>
              <a:rPr lang="en-US" sz="5400" dirty="0" smtClean="0"/>
              <a:t>BRANCH AND BOUND</a:t>
            </a:r>
            <a:endParaRPr lang="en-US" sz="5400" dirty="0"/>
          </a:p>
        </p:txBody>
      </p:sp>
    </p:spTree>
    <p:extLst>
      <p:ext uri="{BB962C8B-B14F-4D97-AF65-F5344CB8AC3E}">
        <p14:creationId xmlns:p14="http://schemas.microsoft.com/office/powerpoint/2010/main" val="71989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78398"/>
            <a:ext cx="9404723" cy="781722"/>
          </a:xfrm>
        </p:spPr>
        <p:txBody>
          <a:bodyPr/>
          <a:lstStyle/>
          <a:p>
            <a:r>
              <a:rPr lang="en-US" dirty="0" smtClean="0"/>
              <a:t>INTRODUCTION</a:t>
            </a:r>
            <a:endParaRPr lang="en-US" dirty="0"/>
          </a:p>
        </p:txBody>
      </p:sp>
      <p:sp>
        <p:nvSpPr>
          <p:cNvPr id="3" name="Content Placeholder 2"/>
          <p:cNvSpPr>
            <a:spLocks noGrp="1"/>
          </p:cNvSpPr>
          <p:nvPr>
            <p:ph idx="1"/>
          </p:nvPr>
        </p:nvSpPr>
        <p:spPr>
          <a:xfrm>
            <a:off x="645130" y="1554480"/>
            <a:ext cx="10373390" cy="5303520"/>
          </a:xfrm>
        </p:spPr>
        <p:txBody>
          <a:bodyPr/>
          <a:lstStyle/>
          <a:p>
            <a:r>
              <a:rPr lang="en-US" b="1" dirty="0"/>
              <a:t>Branch and bound is a systematic method for solving optimization problems</a:t>
            </a:r>
          </a:p>
          <a:p>
            <a:r>
              <a:rPr lang="en-US" b="1" dirty="0" smtClean="0"/>
              <a:t>Branch and bound </a:t>
            </a:r>
            <a:r>
              <a:rPr lang="en-US" b="1" dirty="0"/>
              <a:t>is a rather general optimization technique that applies where the greedy method and dynamic programming fail.</a:t>
            </a:r>
          </a:p>
          <a:p>
            <a:r>
              <a:rPr lang="en-US" b="1" dirty="0"/>
              <a:t>However, it is much slower. Indeed, it often leads to exponential time complexities in the worst case.</a:t>
            </a:r>
          </a:p>
          <a:p>
            <a:r>
              <a:rPr lang="en-US" b="1" dirty="0"/>
              <a:t>On the other hand, if applied carefully, it can lead to algorithms that run reasonably fast on average.</a:t>
            </a:r>
          </a:p>
          <a:p>
            <a:r>
              <a:rPr lang="en-US" b="1" dirty="0"/>
              <a:t>The general idea of B&amp;B is a BFS-like search for the optimal solution, but not all nodes get expanded (i.e., their children generated). Rather, a carefully selected criterion determines which node to expand and when, and another criterion tells the algorithm when an optimal solution has been found.</a:t>
            </a:r>
          </a:p>
          <a:p>
            <a:endParaRPr lang="en-US" dirty="0"/>
          </a:p>
        </p:txBody>
      </p:sp>
    </p:spTree>
    <p:extLst>
      <p:ext uri="{BB962C8B-B14F-4D97-AF65-F5344CB8AC3E}">
        <p14:creationId xmlns:p14="http://schemas.microsoft.com/office/powerpoint/2010/main" val="2896487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9186780" cy="3278746"/>
          </a:xfrm>
        </p:spPr>
        <p:txBody>
          <a:bodyPr/>
          <a:lstStyle/>
          <a:p>
            <a:pPr algn="ctr"/>
            <a:r>
              <a:rPr lang="en-US" sz="5400" dirty="0" smtClean="0"/>
              <a:t>TOPIC 1 </a:t>
            </a:r>
            <a:br>
              <a:rPr lang="en-US" sz="5400" dirty="0" smtClean="0"/>
            </a:br>
            <a:r>
              <a:rPr lang="en-US" sz="5400" dirty="0" smtClean="0"/>
              <a:t>DIVIDE AND CONQUER APPROACH</a:t>
            </a:r>
            <a:endParaRPr lang="en-US" sz="5400" dirty="0"/>
          </a:p>
        </p:txBody>
      </p:sp>
    </p:spTree>
    <p:extLst>
      <p:ext uri="{BB962C8B-B14F-4D97-AF65-F5344CB8AC3E}">
        <p14:creationId xmlns:p14="http://schemas.microsoft.com/office/powerpoint/2010/main" val="23371688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7442"/>
          </a:xfrm>
        </p:spPr>
        <p:txBody>
          <a:bodyPr/>
          <a:lstStyle/>
          <a:p>
            <a:r>
              <a:rPr lang="en-US" dirty="0" smtClean="0"/>
              <a:t>EXAMPLE- N QUEEN PROBLEM</a:t>
            </a:r>
            <a:endParaRPr lang="en-US" dirty="0"/>
          </a:p>
        </p:txBody>
      </p:sp>
      <p:sp>
        <p:nvSpPr>
          <p:cNvPr id="3" name="Content Placeholder 2"/>
          <p:cNvSpPr>
            <a:spLocks noGrp="1"/>
          </p:cNvSpPr>
          <p:nvPr>
            <p:ph idx="1"/>
          </p:nvPr>
        </p:nvSpPr>
        <p:spPr>
          <a:xfrm>
            <a:off x="480060" y="1280160"/>
            <a:ext cx="9966960" cy="4968239"/>
          </a:xfrm>
        </p:spPr>
        <p:txBody>
          <a:bodyPr/>
          <a:lstStyle/>
          <a:p>
            <a:r>
              <a:rPr lang="en-US" dirty="0" smtClean="0"/>
              <a:t>Description:- </a:t>
            </a:r>
          </a:p>
          <a:p>
            <a:pPr marL="0" indent="0">
              <a:buNone/>
            </a:pPr>
            <a:r>
              <a:rPr lang="en-US" dirty="0"/>
              <a:t>The </a:t>
            </a:r>
            <a:r>
              <a:rPr lang="en-US" b="1" dirty="0"/>
              <a:t>N queens puzzle</a:t>
            </a:r>
            <a:r>
              <a:rPr lang="en-US" dirty="0"/>
              <a:t> is the problem of placing N </a:t>
            </a:r>
            <a:r>
              <a:rPr lang="en-US" dirty="0" smtClean="0"/>
              <a:t>chess</a:t>
            </a:r>
            <a:r>
              <a:rPr lang="en-US" dirty="0"/>
              <a:t> </a:t>
            </a:r>
            <a:r>
              <a:rPr lang="en-US" dirty="0" smtClean="0"/>
              <a:t>queens on </a:t>
            </a:r>
            <a:r>
              <a:rPr lang="en-US" dirty="0"/>
              <a:t>an N×N chessboard so that no two queens threaten each other. Thus, a solution requires </a:t>
            </a:r>
            <a:r>
              <a:rPr lang="en-US" dirty="0" smtClean="0"/>
              <a:t>that:</a:t>
            </a:r>
          </a:p>
          <a:p>
            <a:pPr marL="0" indent="0">
              <a:buNone/>
            </a:pPr>
            <a:r>
              <a:rPr lang="en-US" dirty="0"/>
              <a:t> </a:t>
            </a:r>
            <a:r>
              <a:rPr lang="en-US" dirty="0" smtClean="0"/>
              <a:t>                - </a:t>
            </a:r>
            <a:r>
              <a:rPr lang="en-US" dirty="0"/>
              <a:t>no two queens share the same </a:t>
            </a:r>
            <a:r>
              <a:rPr lang="en-US" dirty="0" smtClean="0"/>
              <a:t>row</a:t>
            </a:r>
          </a:p>
          <a:p>
            <a:pPr marL="0" indent="0">
              <a:buNone/>
            </a:pPr>
            <a:r>
              <a:rPr lang="en-US" dirty="0"/>
              <a:t> </a:t>
            </a:r>
            <a:r>
              <a:rPr lang="en-US" dirty="0" smtClean="0"/>
              <a:t>                -</a:t>
            </a:r>
            <a:r>
              <a:rPr lang="en-US" dirty="0"/>
              <a:t> no two queens share the same</a:t>
            </a:r>
            <a:r>
              <a:rPr lang="en-US" dirty="0" smtClean="0"/>
              <a:t> column  </a:t>
            </a:r>
          </a:p>
          <a:p>
            <a:pPr marL="0" indent="0">
              <a:buNone/>
            </a:pPr>
            <a:r>
              <a:rPr lang="en-US" dirty="0"/>
              <a:t> </a:t>
            </a:r>
            <a:r>
              <a:rPr lang="en-US" dirty="0" smtClean="0"/>
              <a:t>                -</a:t>
            </a:r>
            <a:r>
              <a:rPr lang="en-US" dirty="0"/>
              <a:t> no two queens share the same </a:t>
            </a:r>
            <a:r>
              <a:rPr lang="en-US" dirty="0" smtClean="0"/>
              <a:t>diagonal.</a:t>
            </a:r>
          </a:p>
          <a:p>
            <a:r>
              <a:rPr lang="en-US" dirty="0" smtClean="0"/>
              <a:t>Branch and bound approach:-</a:t>
            </a:r>
          </a:p>
          <a:p>
            <a:pPr marL="0" indent="0">
              <a:buNone/>
            </a:pPr>
            <a:r>
              <a:rPr lang="en-US" dirty="0"/>
              <a:t> </a:t>
            </a:r>
            <a:r>
              <a:rPr lang="en-US" dirty="0"/>
              <a:t>The idea is to place queens one by one in different columns, starting from the leftmost column. When we place a queen in a column, we check for clashes with already placed queens. In the current column, if we find a row for which there is no clash, we mark this row and column as part of the solution. If we do not find such a row due to clashes, then we backtrack and return false.</a:t>
            </a:r>
            <a:endParaRPr lang="en-US" dirty="0"/>
          </a:p>
        </p:txBody>
      </p:sp>
      <p:pic>
        <p:nvPicPr>
          <p:cNvPr id="6" name="Picture 4" descr="Printing all solutions in N-Queen Problem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1" y="2506175"/>
            <a:ext cx="2240280" cy="1941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6052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0"/>
            <a:ext cx="9404723" cy="667422"/>
          </a:xfrm>
        </p:spPr>
        <p:txBody>
          <a:bodyPr/>
          <a:lstStyle/>
          <a:p>
            <a:r>
              <a:rPr lang="en-US" dirty="0" smtClean="0"/>
              <a:t>ALGORITHM</a:t>
            </a:r>
            <a:endParaRPr lang="en-US" dirty="0"/>
          </a:p>
        </p:txBody>
      </p:sp>
      <p:sp>
        <p:nvSpPr>
          <p:cNvPr id="3" name="Content Placeholder 2"/>
          <p:cNvSpPr>
            <a:spLocks noGrp="1"/>
          </p:cNvSpPr>
          <p:nvPr>
            <p:ph idx="1"/>
          </p:nvPr>
        </p:nvSpPr>
        <p:spPr>
          <a:xfrm>
            <a:off x="646112" y="1394460"/>
            <a:ext cx="4771708" cy="4853939"/>
          </a:xfrm>
        </p:spPr>
        <p:txBody>
          <a:bodyPr>
            <a:normAutofit fontScale="70000" lnSpcReduction="20000"/>
          </a:bodyPr>
          <a:lstStyle/>
          <a:p>
            <a:r>
              <a:rPr lang="en-US" dirty="0" err="1"/>
              <a:t>isValid</a:t>
            </a:r>
            <a:r>
              <a:rPr lang="en-US" dirty="0"/>
              <a:t>(board, row, col)</a:t>
            </a:r>
          </a:p>
          <a:p>
            <a:endParaRPr lang="en-US" dirty="0"/>
          </a:p>
          <a:p>
            <a:r>
              <a:rPr lang="en-US" dirty="0"/>
              <a:t>Input: The chess board, row and the column of the board.</a:t>
            </a:r>
          </a:p>
          <a:p>
            <a:r>
              <a:rPr lang="en-US" dirty="0"/>
              <a:t>Output: True when placing a queen in row and place position is a valid or not.</a:t>
            </a:r>
          </a:p>
          <a:p>
            <a:endParaRPr lang="en-US" dirty="0"/>
          </a:p>
          <a:p>
            <a:r>
              <a:rPr lang="en-US" dirty="0" smtClean="0"/>
              <a:t>Begin</a:t>
            </a:r>
          </a:p>
          <a:p>
            <a:pPr marL="0" indent="0">
              <a:buNone/>
            </a:pPr>
            <a:r>
              <a:rPr lang="en-US" dirty="0" smtClean="0"/>
              <a:t>   </a:t>
            </a:r>
            <a:r>
              <a:rPr lang="en-US" dirty="0"/>
              <a:t>if there is a queen at the left of current col, then</a:t>
            </a:r>
          </a:p>
          <a:p>
            <a:pPr marL="0" indent="0">
              <a:buNone/>
            </a:pPr>
            <a:r>
              <a:rPr lang="en-US" dirty="0" smtClean="0"/>
              <a:t>    </a:t>
            </a:r>
            <a:r>
              <a:rPr lang="en-US" dirty="0"/>
              <a:t>return false</a:t>
            </a:r>
          </a:p>
          <a:p>
            <a:pPr marL="0" indent="0">
              <a:buNone/>
            </a:pPr>
            <a:r>
              <a:rPr lang="en-US" dirty="0" smtClean="0"/>
              <a:t>   </a:t>
            </a:r>
            <a:r>
              <a:rPr lang="en-US" dirty="0"/>
              <a:t>if there is a queen at the left upper diagonal, then</a:t>
            </a:r>
          </a:p>
          <a:p>
            <a:pPr marL="0" indent="0">
              <a:buNone/>
            </a:pPr>
            <a:r>
              <a:rPr lang="en-US" dirty="0"/>
              <a:t>      return false</a:t>
            </a:r>
          </a:p>
          <a:p>
            <a:pPr marL="0" indent="0">
              <a:buNone/>
            </a:pPr>
            <a:r>
              <a:rPr lang="en-US" dirty="0" smtClean="0"/>
              <a:t>  </a:t>
            </a:r>
            <a:r>
              <a:rPr lang="en-US" dirty="0"/>
              <a:t>if there is a queen at the left lower diagonal, then</a:t>
            </a:r>
          </a:p>
          <a:p>
            <a:pPr marL="0" indent="0">
              <a:buNone/>
            </a:pPr>
            <a:r>
              <a:rPr lang="en-US" dirty="0" smtClean="0"/>
              <a:t>     </a:t>
            </a:r>
            <a:r>
              <a:rPr lang="en-US" dirty="0"/>
              <a:t>return false;</a:t>
            </a:r>
          </a:p>
          <a:p>
            <a:pPr marL="0" indent="0">
              <a:buNone/>
            </a:pPr>
            <a:r>
              <a:rPr lang="en-US" dirty="0" smtClean="0"/>
              <a:t>  </a:t>
            </a:r>
            <a:r>
              <a:rPr lang="en-US" dirty="0"/>
              <a:t>return </a:t>
            </a:r>
            <a:r>
              <a:rPr lang="en-US" dirty="0" smtClean="0"/>
              <a:t>true</a:t>
            </a:r>
            <a:endParaRPr lang="en-US" dirty="0"/>
          </a:p>
          <a:p>
            <a:r>
              <a:rPr lang="en-US" dirty="0"/>
              <a:t>End</a:t>
            </a:r>
          </a:p>
        </p:txBody>
      </p:sp>
      <p:sp>
        <p:nvSpPr>
          <p:cNvPr id="6" name="TextBox 5"/>
          <p:cNvSpPr txBox="1"/>
          <p:nvPr/>
        </p:nvSpPr>
        <p:spPr>
          <a:xfrm>
            <a:off x="5646420" y="1362411"/>
            <a:ext cx="4617720" cy="4616648"/>
          </a:xfrm>
          <a:prstGeom prst="rect">
            <a:avLst/>
          </a:prstGeom>
          <a:noFill/>
        </p:spPr>
        <p:txBody>
          <a:bodyPr wrap="square" rtlCol="0">
            <a:spAutoFit/>
          </a:bodyPr>
          <a:lstStyle/>
          <a:p>
            <a:r>
              <a:rPr lang="en-US" sz="1400" dirty="0" err="1" smtClean="0"/>
              <a:t>solveNQueen</a:t>
            </a:r>
            <a:r>
              <a:rPr lang="en-US" sz="1400" dirty="0" smtClean="0"/>
              <a:t>(board, col)</a:t>
            </a:r>
          </a:p>
          <a:p>
            <a:endParaRPr lang="en-US" sz="1400" dirty="0" smtClean="0"/>
          </a:p>
          <a:p>
            <a:r>
              <a:rPr lang="en-US" sz="1400" dirty="0" smtClean="0"/>
              <a:t>Input: The chess board, the col where the queen is trying to be placed.</a:t>
            </a:r>
          </a:p>
          <a:p>
            <a:endParaRPr lang="en-US" sz="1400" dirty="0" smtClean="0"/>
          </a:p>
          <a:p>
            <a:r>
              <a:rPr lang="en-US" sz="1400" dirty="0" smtClean="0"/>
              <a:t>Output: The position matrix where queens are placed.</a:t>
            </a:r>
          </a:p>
          <a:p>
            <a:endParaRPr lang="en-US" sz="1400" dirty="0" smtClean="0"/>
          </a:p>
          <a:p>
            <a:r>
              <a:rPr lang="en-US" sz="1400" dirty="0" smtClean="0"/>
              <a:t>Begin</a:t>
            </a:r>
          </a:p>
          <a:p>
            <a:r>
              <a:rPr lang="en-US" sz="1400" dirty="0" smtClean="0"/>
              <a:t>   if all columns are filled, then</a:t>
            </a:r>
          </a:p>
          <a:p>
            <a:r>
              <a:rPr lang="en-US" sz="1400" dirty="0" smtClean="0"/>
              <a:t>      return true</a:t>
            </a:r>
          </a:p>
          <a:p>
            <a:r>
              <a:rPr lang="en-US" sz="1400" dirty="0" smtClean="0"/>
              <a:t>   for each row of the board, do</a:t>
            </a:r>
          </a:p>
          <a:p>
            <a:r>
              <a:rPr lang="en-US" sz="1400" dirty="0" smtClean="0"/>
              <a:t>      if </a:t>
            </a:r>
            <a:r>
              <a:rPr lang="en-US" sz="1400" dirty="0" err="1" smtClean="0"/>
              <a:t>isValid</a:t>
            </a:r>
            <a:r>
              <a:rPr lang="en-US" sz="1400" dirty="0" smtClean="0"/>
              <a:t>(board, </a:t>
            </a:r>
            <a:r>
              <a:rPr lang="en-US" sz="1400" dirty="0" err="1" smtClean="0"/>
              <a:t>i</a:t>
            </a:r>
            <a:r>
              <a:rPr lang="en-US" sz="1400" dirty="0" smtClean="0"/>
              <a:t>, col), then</a:t>
            </a:r>
          </a:p>
          <a:p>
            <a:r>
              <a:rPr lang="en-US" sz="1400" dirty="0" smtClean="0"/>
              <a:t>         set queen at place (</a:t>
            </a:r>
            <a:r>
              <a:rPr lang="en-US" sz="1400" dirty="0" err="1" smtClean="0"/>
              <a:t>i</a:t>
            </a:r>
            <a:r>
              <a:rPr lang="en-US" sz="1400" dirty="0" smtClean="0"/>
              <a:t>, col) in the board</a:t>
            </a:r>
          </a:p>
          <a:p>
            <a:r>
              <a:rPr lang="en-US" sz="1400" dirty="0" smtClean="0"/>
              <a:t>         if </a:t>
            </a:r>
            <a:r>
              <a:rPr lang="en-US" sz="1400" dirty="0" err="1" smtClean="0"/>
              <a:t>solveNQueen</a:t>
            </a:r>
            <a:r>
              <a:rPr lang="en-US" sz="1400" dirty="0" smtClean="0"/>
              <a:t>(board, col+1) = true, then</a:t>
            </a:r>
          </a:p>
          <a:p>
            <a:r>
              <a:rPr lang="en-US" sz="1400" dirty="0" smtClean="0"/>
              <a:t>            return true</a:t>
            </a:r>
          </a:p>
          <a:p>
            <a:r>
              <a:rPr lang="en-US" sz="1400" dirty="0" smtClean="0"/>
              <a:t>         otherwise remove queen from place (</a:t>
            </a:r>
            <a:r>
              <a:rPr lang="en-US" sz="1400" dirty="0" err="1" smtClean="0"/>
              <a:t>i</a:t>
            </a:r>
            <a:r>
              <a:rPr lang="en-US" sz="1400" dirty="0" smtClean="0"/>
              <a:t>, col) from board.</a:t>
            </a:r>
          </a:p>
          <a:p>
            <a:r>
              <a:rPr lang="en-US" sz="1400" dirty="0" smtClean="0"/>
              <a:t>   done</a:t>
            </a:r>
          </a:p>
          <a:p>
            <a:r>
              <a:rPr lang="en-US" sz="1400" dirty="0" smtClean="0"/>
              <a:t>   return false</a:t>
            </a:r>
          </a:p>
          <a:p>
            <a:r>
              <a:rPr lang="en-US" sz="1400" dirty="0" smtClean="0"/>
              <a:t>End</a:t>
            </a:r>
            <a:endParaRPr lang="en-US" sz="1400" dirty="0"/>
          </a:p>
        </p:txBody>
      </p:sp>
    </p:spTree>
    <p:extLst>
      <p:ext uri="{BB962C8B-B14F-4D97-AF65-F5344CB8AC3E}">
        <p14:creationId xmlns:p14="http://schemas.microsoft.com/office/powerpoint/2010/main" val="1336935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4840" y="1704909"/>
            <a:ext cx="8915994" cy="4195762"/>
          </a:xfrm>
        </p:spPr>
      </p:pic>
    </p:spTree>
    <p:extLst>
      <p:ext uri="{BB962C8B-B14F-4D97-AF65-F5344CB8AC3E}">
        <p14:creationId xmlns:p14="http://schemas.microsoft.com/office/powerpoint/2010/main" val="40475884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9139" y="999294"/>
            <a:ext cx="9186780" cy="3278746"/>
          </a:xfrm>
        </p:spPr>
        <p:txBody>
          <a:bodyPr/>
          <a:lstStyle/>
          <a:p>
            <a:pPr algn="ctr"/>
            <a:r>
              <a:rPr lang="en-US" sz="5400" dirty="0" smtClean="0"/>
              <a:t>TOPIC 5</a:t>
            </a:r>
            <a:br>
              <a:rPr lang="en-US" sz="5400" dirty="0" smtClean="0"/>
            </a:br>
            <a:r>
              <a:rPr lang="en-US" sz="5400" dirty="0" smtClean="0"/>
              <a:t>DYNAMIC PROGRAMMING</a:t>
            </a:r>
            <a:endParaRPr lang="en-US" sz="5400" dirty="0"/>
          </a:p>
        </p:txBody>
      </p:sp>
    </p:spTree>
    <p:extLst>
      <p:ext uri="{BB962C8B-B14F-4D97-AF65-F5344CB8AC3E}">
        <p14:creationId xmlns:p14="http://schemas.microsoft.com/office/powerpoint/2010/main" val="34981164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78398"/>
            <a:ext cx="9404723" cy="781722"/>
          </a:xfrm>
        </p:spPr>
        <p:txBody>
          <a:bodyPr/>
          <a:lstStyle/>
          <a:p>
            <a:r>
              <a:rPr lang="en-US" dirty="0" smtClean="0"/>
              <a:t>INTRODUCTION</a:t>
            </a:r>
            <a:endParaRPr lang="en-US" dirty="0"/>
          </a:p>
        </p:txBody>
      </p:sp>
      <p:sp>
        <p:nvSpPr>
          <p:cNvPr id="3" name="Content Placeholder 2"/>
          <p:cNvSpPr>
            <a:spLocks noGrp="1"/>
          </p:cNvSpPr>
          <p:nvPr>
            <p:ph idx="1"/>
          </p:nvPr>
        </p:nvSpPr>
        <p:spPr>
          <a:xfrm>
            <a:off x="645130" y="1120462"/>
            <a:ext cx="10353428" cy="5737538"/>
          </a:xfrm>
        </p:spPr>
        <p:txBody>
          <a:bodyPr>
            <a:normAutofit/>
          </a:bodyPr>
          <a:lstStyle/>
          <a:p>
            <a:r>
              <a:rPr lang="en-US" dirty="0"/>
              <a:t>Dynamic programming approach is similar to divide and conquer in breaking down the problem into smaller and yet smaller possible sub-problems. </a:t>
            </a:r>
            <a:endParaRPr lang="en-US" dirty="0" smtClean="0"/>
          </a:p>
          <a:p>
            <a:r>
              <a:rPr lang="en-US" dirty="0" smtClean="0"/>
              <a:t>But </a:t>
            </a:r>
            <a:r>
              <a:rPr lang="en-US" dirty="0"/>
              <a:t>unlike, divide and conquer, these sub-problems are not solved independently. Rather, results of these smaller sub-problems are remembered and used for similar or overlapping sub-problems.</a:t>
            </a:r>
          </a:p>
          <a:p>
            <a:r>
              <a:rPr lang="en-US" dirty="0"/>
              <a:t>Dynamic programming is used where we have problems, which can be divided into similar sub-problems, so that their results can be re-used. Mostly, these algorithms are used for optimization. </a:t>
            </a:r>
            <a:endParaRPr lang="en-US" dirty="0" smtClean="0"/>
          </a:p>
          <a:p>
            <a:r>
              <a:rPr lang="en-US" dirty="0" smtClean="0"/>
              <a:t>Before </a:t>
            </a:r>
            <a:r>
              <a:rPr lang="en-US" dirty="0"/>
              <a:t>solving the in-hand sub-problem, dynamic algorithm will try to examine the results of the previously solved sub-problems. The solutions of sub-problems are combined in order to achieve the best solution.</a:t>
            </a:r>
          </a:p>
          <a:p>
            <a:r>
              <a:rPr lang="en-US" dirty="0" smtClean="0"/>
              <a:t>Overlapping sub problems property-The </a:t>
            </a:r>
            <a:r>
              <a:rPr lang="en-US" dirty="0"/>
              <a:t>problem should be able to be divided into smaller overlapping sub-problem.</a:t>
            </a:r>
          </a:p>
          <a:p>
            <a:r>
              <a:rPr lang="en-US" dirty="0" smtClean="0"/>
              <a:t>Optimal substructure property- An </a:t>
            </a:r>
            <a:r>
              <a:rPr lang="en-US" dirty="0"/>
              <a:t>optimum solution can be achieved by using an optimum solution of smaller sub-problems.</a:t>
            </a:r>
          </a:p>
          <a:p>
            <a:r>
              <a:rPr lang="en-US" dirty="0"/>
              <a:t>Dynamic algorithms use </a:t>
            </a:r>
            <a:r>
              <a:rPr lang="en-US" dirty="0" smtClean="0"/>
              <a:t>Memorization.</a:t>
            </a:r>
            <a:endParaRPr lang="en-US" dirty="0"/>
          </a:p>
          <a:p>
            <a:endParaRPr lang="en-US" dirty="0"/>
          </a:p>
        </p:txBody>
      </p:sp>
    </p:spTree>
    <p:extLst>
      <p:ext uri="{BB962C8B-B14F-4D97-AF65-F5344CB8AC3E}">
        <p14:creationId xmlns:p14="http://schemas.microsoft.com/office/powerpoint/2010/main" val="20286006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 y="253432"/>
            <a:ext cx="9404723" cy="1346768"/>
          </a:xfrm>
        </p:spPr>
        <p:txBody>
          <a:bodyPr/>
          <a:lstStyle/>
          <a:p>
            <a:r>
              <a:rPr lang="en-US" dirty="0"/>
              <a:t>EXAMPLE- MINIMUM COIN EXCHANGE PROBLEM</a:t>
            </a:r>
          </a:p>
        </p:txBody>
      </p:sp>
      <p:sp>
        <p:nvSpPr>
          <p:cNvPr id="3" name="Content Placeholder 2"/>
          <p:cNvSpPr>
            <a:spLocks noGrp="1"/>
          </p:cNvSpPr>
          <p:nvPr>
            <p:ph idx="1"/>
          </p:nvPr>
        </p:nvSpPr>
        <p:spPr>
          <a:xfrm>
            <a:off x="480060" y="1600200"/>
            <a:ext cx="9966960" cy="4648199"/>
          </a:xfrm>
        </p:spPr>
        <p:txBody>
          <a:bodyPr/>
          <a:lstStyle/>
          <a:p>
            <a:r>
              <a:rPr lang="en-US" dirty="0"/>
              <a:t>Description:- </a:t>
            </a:r>
          </a:p>
          <a:p>
            <a:pPr marL="0" indent="0">
              <a:buNone/>
            </a:pPr>
            <a:r>
              <a:rPr lang="en-US" dirty="0"/>
              <a:t>Given coins of  various different denominations ; find out a way to give a        customer an amount with the fewest number of coins. For example, if I ask you to return me change for 30, there are more than two ways to do so</a:t>
            </a:r>
            <a:r>
              <a:rPr lang="en-US" dirty="0" smtClean="0"/>
              <a:t>, so </a:t>
            </a:r>
            <a:r>
              <a:rPr lang="en-US" dirty="0"/>
              <a:t>we’ve to find a way which requires the least number of coins.</a:t>
            </a:r>
          </a:p>
          <a:p>
            <a:r>
              <a:rPr lang="en-US" dirty="0" smtClean="0"/>
              <a:t>Earlier ,we solved this problem with the greedy approach. This problem can also be solved by simple recursion, but while using simple recursion we see that the same sub problems are called again and again causing the problem of overlapping sub problems property,</a:t>
            </a:r>
          </a:p>
          <a:p>
            <a:r>
              <a:rPr lang="en-US" dirty="0" smtClean="0"/>
              <a:t>We can use Dynamic programming to solve this problem as it possesses both the properties of dynamic programming. Idea is that, re computations of same sub problem can by avoided by constructing a temporary array table[][] in bottom up manner.</a:t>
            </a:r>
            <a:endParaRPr lang="en-US" dirty="0"/>
          </a:p>
        </p:txBody>
      </p:sp>
    </p:spTree>
    <p:extLst>
      <p:ext uri="{BB962C8B-B14F-4D97-AF65-F5344CB8AC3E}">
        <p14:creationId xmlns:p14="http://schemas.microsoft.com/office/powerpoint/2010/main" val="32303131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0"/>
            <a:ext cx="9404723" cy="667422"/>
          </a:xfrm>
        </p:spPr>
        <p:txBody>
          <a:bodyPr/>
          <a:lstStyle/>
          <a:p>
            <a:r>
              <a:rPr lang="en-US" dirty="0" smtClean="0"/>
              <a:t>ALGORITHM</a:t>
            </a:r>
            <a:endParaRPr lang="en-US" dirty="0"/>
          </a:p>
        </p:txBody>
      </p:sp>
      <p:sp>
        <p:nvSpPr>
          <p:cNvPr id="3" name="Content Placeholder 2"/>
          <p:cNvSpPr>
            <a:spLocks noGrp="1"/>
          </p:cNvSpPr>
          <p:nvPr>
            <p:ph idx="1"/>
          </p:nvPr>
        </p:nvSpPr>
        <p:spPr>
          <a:xfrm>
            <a:off x="646112" y="868680"/>
            <a:ext cx="5162260" cy="5829300"/>
          </a:xfrm>
        </p:spPr>
        <p:txBody>
          <a:bodyPr>
            <a:normAutofit fontScale="77500" lnSpcReduction="20000"/>
          </a:bodyPr>
          <a:lstStyle/>
          <a:p>
            <a:r>
              <a:rPr lang="en-US" dirty="0" smtClean="0"/>
              <a:t>Count( S[],</a:t>
            </a:r>
            <a:r>
              <a:rPr lang="en-US" dirty="0" err="1" smtClean="0"/>
              <a:t>m,n</a:t>
            </a:r>
            <a:r>
              <a:rPr lang="en-US" dirty="0" smtClean="0"/>
              <a:t>)</a:t>
            </a:r>
          </a:p>
          <a:p>
            <a:pPr marL="0" indent="0">
              <a:buNone/>
            </a:pPr>
            <a:r>
              <a:rPr lang="en-US" dirty="0" smtClean="0"/>
              <a:t>{  for </a:t>
            </a:r>
            <a:r>
              <a:rPr lang="en-US" dirty="0" err="1" smtClean="0"/>
              <a:t>i</a:t>
            </a:r>
            <a:r>
              <a:rPr lang="en-US" dirty="0" smtClean="0"/>
              <a:t>= 0 to m-1</a:t>
            </a:r>
          </a:p>
          <a:p>
            <a:pPr marL="0" indent="0">
              <a:buNone/>
            </a:pPr>
            <a:r>
              <a:rPr lang="en-US" dirty="0"/>
              <a:t> </a:t>
            </a:r>
            <a:r>
              <a:rPr lang="en-US" dirty="0" smtClean="0"/>
              <a:t>       table[0][</a:t>
            </a:r>
            <a:r>
              <a:rPr lang="en-US" dirty="0" err="1" smtClean="0"/>
              <a:t>i</a:t>
            </a:r>
            <a:r>
              <a:rPr lang="en-US" dirty="0" smtClean="0"/>
              <a:t>]=1;</a:t>
            </a:r>
          </a:p>
          <a:p>
            <a:pPr marL="0" indent="0">
              <a:buNone/>
            </a:pPr>
            <a:r>
              <a:rPr lang="en-US" dirty="0"/>
              <a:t> </a:t>
            </a:r>
            <a:r>
              <a:rPr lang="en-US" dirty="0" smtClean="0"/>
              <a:t>  for </a:t>
            </a:r>
            <a:r>
              <a:rPr lang="en-US" dirty="0" err="1" smtClean="0"/>
              <a:t>i</a:t>
            </a:r>
            <a:r>
              <a:rPr lang="en-US" dirty="0" smtClean="0"/>
              <a:t>= 1 to n </a:t>
            </a:r>
          </a:p>
          <a:p>
            <a:pPr marL="0" indent="0">
              <a:buNone/>
            </a:pPr>
            <a:r>
              <a:rPr lang="en-US" dirty="0"/>
              <a:t> </a:t>
            </a:r>
            <a:r>
              <a:rPr lang="en-US" dirty="0" smtClean="0"/>
              <a:t>  {   for j= 0 to m-1</a:t>
            </a:r>
          </a:p>
          <a:p>
            <a:pPr marL="0" indent="0">
              <a:buNone/>
            </a:pPr>
            <a:r>
              <a:rPr lang="en-US" dirty="0"/>
              <a:t> </a:t>
            </a:r>
            <a:r>
              <a:rPr lang="en-US" dirty="0" smtClean="0"/>
              <a:t>       {  if(</a:t>
            </a:r>
            <a:r>
              <a:rPr lang="en-US" dirty="0" err="1" smtClean="0"/>
              <a:t>i</a:t>
            </a:r>
            <a:r>
              <a:rPr lang="en-US" dirty="0" smtClean="0"/>
              <a:t>-S[j]&gt;=0)</a:t>
            </a:r>
          </a:p>
          <a:p>
            <a:pPr marL="0" indent="0">
              <a:buNone/>
            </a:pPr>
            <a:r>
              <a:rPr lang="en-US" dirty="0"/>
              <a:t> </a:t>
            </a:r>
            <a:r>
              <a:rPr lang="en-US" dirty="0" smtClean="0"/>
              <a:t>             x=table[</a:t>
            </a:r>
            <a:r>
              <a:rPr lang="en-US" dirty="0" err="1" smtClean="0"/>
              <a:t>i</a:t>
            </a:r>
            <a:r>
              <a:rPr lang="en-US" dirty="0" smtClean="0"/>
              <a:t>-S[j]][j];</a:t>
            </a:r>
          </a:p>
          <a:p>
            <a:pPr marL="0" indent="0">
              <a:buNone/>
            </a:pPr>
            <a:r>
              <a:rPr lang="en-US" dirty="0"/>
              <a:t> </a:t>
            </a:r>
            <a:r>
              <a:rPr lang="en-US" dirty="0" smtClean="0"/>
              <a:t>          else</a:t>
            </a:r>
          </a:p>
          <a:p>
            <a:pPr marL="0" indent="0">
              <a:buNone/>
            </a:pPr>
            <a:r>
              <a:rPr lang="en-US" dirty="0"/>
              <a:t> </a:t>
            </a:r>
            <a:r>
              <a:rPr lang="en-US" dirty="0" smtClean="0"/>
              <a:t>             x=0;</a:t>
            </a:r>
          </a:p>
          <a:p>
            <a:pPr marL="0" indent="0">
              <a:buNone/>
            </a:pPr>
            <a:r>
              <a:rPr lang="en-US" dirty="0"/>
              <a:t> </a:t>
            </a:r>
            <a:r>
              <a:rPr lang="en-US" dirty="0" smtClean="0"/>
              <a:t>          if (j&gt;=1)</a:t>
            </a:r>
          </a:p>
          <a:p>
            <a:pPr marL="0" indent="0">
              <a:buNone/>
            </a:pPr>
            <a:r>
              <a:rPr lang="en-US" dirty="0"/>
              <a:t> </a:t>
            </a:r>
            <a:r>
              <a:rPr lang="en-US" dirty="0" smtClean="0"/>
              <a:t>             y=table[</a:t>
            </a:r>
            <a:r>
              <a:rPr lang="en-US" dirty="0" err="1" smtClean="0"/>
              <a:t>i</a:t>
            </a:r>
            <a:r>
              <a:rPr lang="en-US" dirty="0" smtClean="0"/>
              <a:t>][j-1];</a:t>
            </a:r>
          </a:p>
          <a:p>
            <a:pPr marL="0" indent="0">
              <a:buNone/>
            </a:pPr>
            <a:r>
              <a:rPr lang="en-US" dirty="0"/>
              <a:t> </a:t>
            </a:r>
            <a:r>
              <a:rPr lang="en-US" dirty="0" smtClean="0"/>
              <a:t>          else</a:t>
            </a:r>
          </a:p>
          <a:p>
            <a:pPr marL="0" indent="0">
              <a:buNone/>
            </a:pPr>
            <a:r>
              <a:rPr lang="en-US" dirty="0"/>
              <a:t> </a:t>
            </a:r>
            <a:r>
              <a:rPr lang="en-US" dirty="0" smtClean="0"/>
              <a:t>              y=0;</a:t>
            </a:r>
          </a:p>
          <a:p>
            <a:pPr marL="0" indent="0">
              <a:buNone/>
            </a:pPr>
            <a:r>
              <a:rPr lang="en-US" dirty="0"/>
              <a:t> </a:t>
            </a:r>
            <a:r>
              <a:rPr lang="en-US" dirty="0" smtClean="0"/>
              <a:t>           table[</a:t>
            </a:r>
            <a:r>
              <a:rPr lang="en-US" dirty="0" err="1" smtClean="0"/>
              <a:t>i</a:t>
            </a:r>
            <a:r>
              <a:rPr lang="en-US" dirty="0" smtClean="0"/>
              <a:t>][j]=</a:t>
            </a:r>
            <a:r>
              <a:rPr lang="en-US" dirty="0" err="1" smtClean="0"/>
              <a:t>x+y</a:t>
            </a:r>
            <a:r>
              <a:rPr lang="en-US" dirty="0" smtClean="0"/>
              <a:t>;</a:t>
            </a:r>
          </a:p>
          <a:p>
            <a:pPr marL="0" indent="0">
              <a:buNone/>
            </a:pPr>
            <a:r>
              <a:rPr lang="en-US" dirty="0"/>
              <a:t> </a:t>
            </a:r>
            <a:r>
              <a:rPr lang="en-US" dirty="0" smtClean="0"/>
              <a:t>         }</a:t>
            </a:r>
          </a:p>
          <a:p>
            <a:pPr marL="0" indent="0">
              <a:buNone/>
            </a:pPr>
            <a:r>
              <a:rPr lang="en-US" dirty="0"/>
              <a:t> </a:t>
            </a:r>
            <a:r>
              <a:rPr lang="en-US" dirty="0" smtClean="0"/>
              <a:t>       }</a:t>
            </a:r>
          </a:p>
          <a:p>
            <a:pPr marL="0" indent="0">
              <a:buNone/>
            </a:pPr>
            <a:r>
              <a:rPr lang="en-US" dirty="0"/>
              <a:t> </a:t>
            </a:r>
            <a:r>
              <a:rPr lang="en-US" dirty="0" smtClean="0"/>
              <a:t>      return table[n][m-1];</a:t>
            </a:r>
          </a:p>
          <a:p>
            <a:pPr marL="0" indent="0">
              <a:buNone/>
            </a:pPr>
            <a:r>
              <a:rPr lang="en-US" dirty="0"/>
              <a:t>}</a:t>
            </a:r>
          </a:p>
        </p:txBody>
      </p:sp>
      <p:sp>
        <p:nvSpPr>
          <p:cNvPr id="4" name="TextBox 3"/>
          <p:cNvSpPr txBox="1"/>
          <p:nvPr/>
        </p:nvSpPr>
        <p:spPr>
          <a:xfrm>
            <a:off x="5988676" y="1803042"/>
            <a:ext cx="6016391" cy="1477328"/>
          </a:xfrm>
          <a:prstGeom prst="rect">
            <a:avLst/>
          </a:prstGeom>
          <a:noFill/>
        </p:spPr>
        <p:txBody>
          <a:bodyPr wrap="none" rtlCol="0">
            <a:spAutoFit/>
          </a:bodyPr>
          <a:lstStyle/>
          <a:p>
            <a:r>
              <a:rPr lang="en-US" dirty="0" smtClean="0"/>
              <a:t>Key points:-</a:t>
            </a:r>
          </a:p>
          <a:p>
            <a:pPr marL="342900" indent="-342900">
              <a:buAutoNum type="arabicParenR"/>
            </a:pPr>
            <a:r>
              <a:rPr lang="en-US" dirty="0" smtClean="0"/>
              <a:t>Input array </a:t>
            </a:r>
            <a:r>
              <a:rPr lang="en-US" dirty="0" smtClean="0"/>
              <a:t>S </a:t>
            </a:r>
            <a:r>
              <a:rPr lang="en-US" dirty="0" smtClean="0"/>
              <a:t>contains the various denominations </a:t>
            </a:r>
          </a:p>
          <a:p>
            <a:pPr marL="342900" indent="-342900">
              <a:buAutoNum type="arabicParenR"/>
            </a:pPr>
            <a:r>
              <a:rPr lang="en-US" dirty="0" smtClean="0"/>
              <a:t>m is the number of denominations  </a:t>
            </a:r>
          </a:p>
          <a:p>
            <a:pPr marL="342900" indent="-342900">
              <a:buAutoNum type="arabicParenR"/>
            </a:pPr>
            <a:r>
              <a:rPr lang="en-US" dirty="0" smtClean="0"/>
              <a:t>n is the sum</a:t>
            </a:r>
          </a:p>
          <a:p>
            <a:endParaRPr lang="en-US" dirty="0"/>
          </a:p>
        </p:txBody>
      </p:sp>
    </p:spTree>
    <p:extLst>
      <p:ext uri="{BB962C8B-B14F-4D97-AF65-F5344CB8AC3E}">
        <p14:creationId xmlns:p14="http://schemas.microsoft.com/office/powerpoint/2010/main" val="39740774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7484" y="2288650"/>
            <a:ext cx="8181975" cy="2847975"/>
          </a:xfrm>
        </p:spPr>
      </p:pic>
    </p:spTree>
    <p:extLst>
      <p:ext uri="{BB962C8B-B14F-4D97-AF65-F5344CB8AC3E}">
        <p14:creationId xmlns:p14="http://schemas.microsoft.com/office/powerpoint/2010/main" val="3921344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6471" y="623552"/>
            <a:ext cx="8825658" cy="3329581"/>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054555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3806"/>
          </a:xfrm>
        </p:spPr>
        <p:txBody>
          <a:bodyPr/>
          <a:lstStyle/>
          <a:p>
            <a:r>
              <a:rPr lang="en-US" dirty="0" smtClean="0"/>
              <a:t>INTRODUCTION</a:t>
            </a:r>
            <a:endParaRPr lang="en-US" dirty="0"/>
          </a:p>
        </p:txBody>
      </p:sp>
      <p:sp>
        <p:nvSpPr>
          <p:cNvPr id="3" name="Content Placeholder 2"/>
          <p:cNvSpPr>
            <a:spLocks noGrp="1"/>
          </p:cNvSpPr>
          <p:nvPr>
            <p:ph idx="1"/>
          </p:nvPr>
        </p:nvSpPr>
        <p:spPr>
          <a:xfrm>
            <a:off x="1103312" y="1326524"/>
            <a:ext cx="8946541" cy="4921875"/>
          </a:xfrm>
        </p:spPr>
        <p:txBody>
          <a:bodyPr>
            <a:normAutofit lnSpcReduction="10000"/>
          </a:bodyPr>
          <a:lstStyle/>
          <a:p>
            <a:r>
              <a:rPr lang="en-US" dirty="0"/>
              <a:t>In divide and conquer approach, the problem in hand, is divided into smaller sub-problems and then each problem is solved independently. </a:t>
            </a:r>
            <a:endParaRPr lang="en-US" dirty="0" smtClean="0"/>
          </a:p>
          <a:p>
            <a:r>
              <a:rPr lang="en-US" dirty="0" smtClean="0"/>
              <a:t>When </a:t>
            </a:r>
            <a:r>
              <a:rPr lang="en-US" dirty="0"/>
              <a:t>we keep on dividing the </a:t>
            </a:r>
            <a:r>
              <a:rPr lang="en-US" dirty="0" smtClean="0"/>
              <a:t>sub problems </a:t>
            </a:r>
            <a:r>
              <a:rPr lang="en-US" dirty="0"/>
              <a:t>into even smaller sub-problems, we may eventually reach a stage where no more division is possible. </a:t>
            </a:r>
            <a:endParaRPr lang="en-US" dirty="0" smtClean="0"/>
          </a:p>
          <a:p>
            <a:r>
              <a:rPr lang="en-US" dirty="0" smtClean="0"/>
              <a:t>Those </a:t>
            </a:r>
            <a:r>
              <a:rPr lang="en-US" dirty="0"/>
              <a:t>"atomic" smallest possible sub-problem (fractions) are solved. The solution of all sub-problems is finally merged in order to obtain the solution of an original problem</a:t>
            </a:r>
            <a:r>
              <a:rPr lang="en-US" dirty="0" smtClean="0"/>
              <a:t>.</a:t>
            </a:r>
          </a:p>
          <a:p>
            <a:pPr fontAlgn="base"/>
            <a:r>
              <a:rPr lang="en-US" dirty="0"/>
              <a:t>A typical Divide and Conquer algorithm solves a problem using following three steps.</a:t>
            </a:r>
          </a:p>
          <a:p>
            <a:pPr fontAlgn="base"/>
            <a:r>
              <a:rPr lang="en-US" b="1" dirty="0"/>
              <a:t>Divide</a:t>
            </a:r>
            <a:r>
              <a:rPr lang="en-US" dirty="0"/>
              <a:t>: Break the given problem into </a:t>
            </a:r>
            <a:r>
              <a:rPr lang="en-US" dirty="0" err="1"/>
              <a:t>subproblems</a:t>
            </a:r>
            <a:r>
              <a:rPr lang="en-US" dirty="0"/>
              <a:t> of same type.</a:t>
            </a:r>
          </a:p>
          <a:p>
            <a:pPr fontAlgn="base"/>
            <a:r>
              <a:rPr lang="en-US" b="1" dirty="0"/>
              <a:t>Conquer</a:t>
            </a:r>
            <a:r>
              <a:rPr lang="en-US" dirty="0"/>
              <a:t>: Recursively solve these </a:t>
            </a:r>
            <a:r>
              <a:rPr lang="en-US" dirty="0" err="1"/>
              <a:t>subproblems</a:t>
            </a:r>
            <a:endParaRPr lang="en-US" dirty="0"/>
          </a:p>
          <a:p>
            <a:pPr fontAlgn="base"/>
            <a:r>
              <a:rPr lang="en-US" b="1" dirty="0"/>
              <a:t>Combine</a:t>
            </a:r>
            <a:r>
              <a:rPr lang="en-US" dirty="0"/>
              <a:t>: Appropriately combine the answers</a:t>
            </a:r>
          </a:p>
          <a:p>
            <a:endParaRPr lang="en-US" dirty="0"/>
          </a:p>
        </p:txBody>
      </p:sp>
    </p:spTree>
    <p:extLst>
      <p:ext uri="{BB962C8B-B14F-4D97-AF65-F5344CB8AC3E}">
        <p14:creationId xmlns:p14="http://schemas.microsoft.com/office/powerpoint/2010/main" val="2445717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85292"/>
            <a:ext cx="9404723" cy="680624"/>
          </a:xfrm>
        </p:spPr>
        <p:txBody>
          <a:bodyPr/>
          <a:lstStyle/>
          <a:p>
            <a:r>
              <a:rPr lang="en-US" dirty="0" smtClean="0"/>
              <a:t>EXAMPLE </a:t>
            </a:r>
            <a:endParaRPr lang="en-US" dirty="0"/>
          </a:p>
        </p:txBody>
      </p:sp>
      <p:sp>
        <p:nvSpPr>
          <p:cNvPr id="3" name="Content Placeholder 2"/>
          <p:cNvSpPr>
            <a:spLocks noGrp="1"/>
          </p:cNvSpPr>
          <p:nvPr>
            <p:ph idx="1"/>
          </p:nvPr>
        </p:nvSpPr>
        <p:spPr>
          <a:xfrm>
            <a:off x="1103312" y="1133341"/>
            <a:ext cx="8946541" cy="5576552"/>
          </a:xfrm>
        </p:spPr>
        <p:txBody>
          <a:bodyPr>
            <a:normAutofit lnSpcReduction="10000"/>
          </a:bodyPr>
          <a:lstStyle/>
          <a:p>
            <a:r>
              <a:rPr lang="en-US" dirty="0"/>
              <a:t>A classic example of Divide and Conquer is Merge </a:t>
            </a:r>
            <a:r>
              <a:rPr lang="en-US" dirty="0" smtClean="0"/>
              <a:t>Sort</a:t>
            </a:r>
            <a:r>
              <a:rPr lang="en-US" dirty="0"/>
              <a:t> </a:t>
            </a:r>
            <a:r>
              <a:rPr lang="en-US" dirty="0" smtClean="0"/>
              <a:t>. </a:t>
            </a:r>
            <a:r>
              <a:rPr lang="en-US" dirty="0"/>
              <a:t>In Merge Sort, we divide array into two halves, sort the two halves recursively, and then merge the sorted halves</a:t>
            </a:r>
            <a:r>
              <a:rPr lang="en-US" dirty="0" smtClean="0"/>
              <a:t>.</a:t>
            </a:r>
          </a:p>
          <a:p>
            <a:r>
              <a:rPr lang="en-US" dirty="0" smtClean="0"/>
              <a:t>For a real </a:t>
            </a:r>
            <a:r>
              <a:rPr lang="en-US" dirty="0"/>
              <a:t>life example , suppose that , overnight your office was totally </a:t>
            </a:r>
            <a:r>
              <a:rPr lang="en-US" dirty="0" smtClean="0"/>
              <a:t>thrashed </a:t>
            </a:r>
            <a:r>
              <a:rPr lang="en-US" dirty="0"/>
              <a:t>by some thieves or such and all your numerous file cabinets of folders and contents strewn every where. Every file has an assigned number . </a:t>
            </a:r>
            <a:r>
              <a:rPr lang="en-US" dirty="0" smtClean="0"/>
              <a:t>It </a:t>
            </a:r>
            <a:r>
              <a:rPr lang="en-US" dirty="0"/>
              <a:t>is now 9 a.m. the auditors are </a:t>
            </a:r>
            <a:r>
              <a:rPr lang="en-US" dirty="0" smtClean="0"/>
              <a:t>due </a:t>
            </a:r>
            <a:r>
              <a:rPr lang="en-US" dirty="0"/>
              <a:t>at 11 a.m. for a crucial inspection</a:t>
            </a:r>
            <a:r>
              <a:rPr lang="en-US" dirty="0" smtClean="0"/>
              <a:t>. You </a:t>
            </a:r>
            <a:r>
              <a:rPr lang="en-US" dirty="0"/>
              <a:t>must have all these file back in </a:t>
            </a:r>
            <a:r>
              <a:rPr lang="en-US" dirty="0" smtClean="0"/>
              <a:t>stack </a:t>
            </a:r>
            <a:r>
              <a:rPr lang="en-US" dirty="0"/>
              <a:t>by 11.You run down the hall and get every one you can find to come and sort big similar size file into </a:t>
            </a:r>
            <a:r>
              <a:rPr lang="en-US" dirty="0" smtClean="0"/>
              <a:t>order </a:t>
            </a:r>
            <a:r>
              <a:rPr lang="en-US" dirty="0"/>
              <a:t>so that you can MERGE the files back into how they were when you turned of the lights last night</a:t>
            </a:r>
            <a:r>
              <a:rPr lang="en-US" dirty="0" smtClean="0"/>
              <a:t>. </a:t>
            </a:r>
          </a:p>
          <a:p>
            <a:r>
              <a:rPr lang="en-US" dirty="0" smtClean="0"/>
              <a:t>This problem uses Merge Sort which is an example of divide and conquer to sort out the files . We can see this as:-</a:t>
            </a:r>
          </a:p>
          <a:p>
            <a:r>
              <a:rPr lang="en-US" b="1" dirty="0" smtClean="0"/>
              <a:t>Divide</a:t>
            </a:r>
            <a:r>
              <a:rPr lang="en-US" dirty="0" smtClean="0"/>
              <a:t>: dividing the files and assigning them to various people</a:t>
            </a:r>
          </a:p>
          <a:p>
            <a:r>
              <a:rPr lang="en-US" b="1" dirty="0" smtClean="0"/>
              <a:t>Conquer</a:t>
            </a:r>
            <a:r>
              <a:rPr lang="en-US" dirty="0" smtClean="0"/>
              <a:t>: Each person sorts the specific stack </a:t>
            </a:r>
          </a:p>
          <a:p>
            <a:r>
              <a:rPr lang="en-US" b="1" dirty="0" smtClean="0"/>
              <a:t>Combining</a:t>
            </a:r>
            <a:r>
              <a:rPr lang="en-US" dirty="0" smtClean="0"/>
              <a:t> : Combining the small stacks into the original order</a:t>
            </a:r>
          </a:p>
        </p:txBody>
      </p:sp>
    </p:spTree>
    <p:extLst>
      <p:ext uri="{BB962C8B-B14F-4D97-AF65-F5344CB8AC3E}">
        <p14:creationId xmlns:p14="http://schemas.microsoft.com/office/powerpoint/2010/main" val="2670706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06381"/>
          </a:xfrm>
        </p:spPr>
        <p:txBody>
          <a:bodyPr/>
          <a:lstStyle/>
          <a:p>
            <a:r>
              <a:rPr lang="en-US" dirty="0" smtClean="0"/>
              <a:t>DIAGRAMMATIC REPRESENTATION </a:t>
            </a:r>
            <a:endParaRPr lang="en-US" dirty="0"/>
          </a:p>
        </p:txBody>
      </p:sp>
      <p:pic>
        <p:nvPicPr>
          <p:cNvPr id="1026" name="Picture 2" descr="https://upload.wikimedia.org/wikipedia/commons/thumb/e/e6/Merge_sort_algorithm_diagram.svg/800px-Merge_sort_algorithm_diagram.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8642" y="1413114"/>
            <a:ext cx="5090577" cy="48996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349285" y="1413114"/>
            <a:ext cx="4572000" cy="1569660"/>
          </a:xfrm>
          <a:prstGeom prst="rect">
            <a:avLst/>
          </a:prstGeom>
          <a:noFill/>
        </p:spPr>
        <p:txBody>
          <a:bodyPr wrap="square" rtlCol="0">
            <a:spAutoFit/>
          </a:bodyPr>
          <a:lstStyle/>
          <a:p>
            <a:r>
              <a:rPr lang="en-US" sz="3200" dirty="0" smtClean="0"/>
              <a:t>The numbers represent the </a:t>
            </a:r>
          </a:p>
          <a:p>
            <a:r>
              <a:rPr lang="en-US" sz="3200" dirty="0"/>
              <a:t>a</a:t>
            </a:r>
            <a:r>
              <a:rPr lang="en-US" sz="3200" dirty="0" smtClean="0"/>
              <a:t>ssigned File Number.</a:t>
            </a:r>
            <a:endParaRPr lang="en-US" sz="3200" dirty="0"/>
          </a:p>
        </p:txBody>
      </p:sp>
    </p:spTree>
    <p:extLst>
      <p:ext uri="{BB962C8B-B14F-4D97-AF65-F5344CB8AC3E}">
        <p14:creationId xmlns:p14="http://schemas.microsoft.com/office/powerpoint/2010/main" val="1213845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04989"/>
            <a:ext cx="9404723" cy="629108"/>
          </a:xfrm>
        </p:spPr>
        <p:txBody>
          <a:bodyPr/>
          <a:lstStyle/>
          <a:p>
            <a:r>
              <a:rPr lang="en-US" dirty="0" smtClean="0"/>
              <a:t>ALGORITHM</a:t>
            </a:r>
            <a:endParaRPr lang="en-US" dirty="0"/>
          </a:p>
        </p:txBody>
      </p:sp>
      <p:sp>
        <p:nvSpPr>
          <p:cNvPr id="3" name="Content Placeholder 2"/>
          <p:cNvSpPr>
            <a:spLocks noGrp="1"/>
          </p:cNvSpPr>
          <p:nvPr>
            <p:ph idx="1"/>
          </p:nvPr>
        </p:nvSpPr>
        <p:spPr>
          <a:xfrm>
            <a:off x="645130" y="940158"/>
            <a:ext cx="3720807" cy="5795493"/>
          </a:xfrm>
        </p:spPr>
        <p:txBody>
          <a:bodyPr>
            <a:normAutofit fontScale="70000" lnSpcReduction="20000"/>
          </a:bodyPr>
          <a:lstStyle/>
          <a:p>
            <a:pPr marL="0" indent="0">
              <a:buNone/>
            </a:pPr>
            <a:r>
              <a:rPr lang="en-US" dirty="0" err="1" smtClean="0"/>
              <a:t>Mergefiles</a:t>
            </a:r>
            <a:r>
              <a:rPr lang="en-US" dirty="0" smtClean="0"/>
              <a:t>(</a:t>
            </a:r>
            <a:r>
              <a:rPr lang="en-US" dirty="0" err="1" smtClean="0"/>
              <a:t>A,low,high,mid</a:t>
            </a:r>
            <a:r>
              <a:rPr lang="en-US" dirty="0" smtClean="0"/>
              <a:t>)</a:t>
            </a:r>
          </a:p>
          <a:p>
            <a:pPr marL="0" indent="0">
              <a:buNone/>
            </a:pPr>
            <a:r>
              <a:rPr lang="en-US" dirty="0" smtClean="0"/>
              <a:t>{   </a:t>
            </a:r>
            <a:r>
              <a:rPr lang="en-US" dirty="0" err="1" smtClean="0"/>
              <a:t>i</a:t>
            </a:r>
            <a:r>
              <a:rPr lang="en-US" dirty="0" smtClean="0"/>
              <a:t>&lt;- low</a:t>
            </a:r>
          </a:p>
          <a:p>
            <a:pPr marL="0" indent="0">
              <a:buNone/>
            </a:pPr>
            <a:r>
              <a:rPr lang="en-US" dirty="0"/>
              <a:t> </a:t>
            </a:r>
            <a:r>
              <a:rPr lang="en-US" dirty="0" smtClean="0"/>
              <a:t>   j&lt;- mid +1</a:t>
            </a:r>
            <a:endParaRPr lang="en-US" dirty="0"/>
          </a:p>
          <a:p>
            <a:pPr marL="0" indent="0">
              <a:buNone/>
            </a:pPr>
            <a:r>
              <a:rPr lang="en-US" dirty="0" smtClean="0"/>
              <a:t>    K&lt;- low</a:t>
            </a:r>
          </a:p>
          <a:p>
            <a:pPr marL="0" indent="0">
              <a:buNone/>
            </a:pPr>
            <a:r>
              <a:rPr lang="en-US" dirty="0" smtClean="0"/>
              <a:t>    C[500]&lt;-0</a:t>
            </a:r>
          </a:p>
          <a:p>
            <a:pPr marL="0" indent="0">
              <a:buNone/>
            </a:pPr>
            <a:r>
              <a:rPr lang="en-US" dirty="0" smtClean="0"/>
              <a:t>    while(</a:t>
            </a:r>
            <a:r>
              <a:rPr lang="en-US" dirty="0" err="1" smtClean="0"/>
              <a:t>i</a:t>
            </a:r>
            <a:r>
              <a:rPr lang="en-US" dirty="0" smtClean="0"/>
              <a:t>&lt;=mid &amp;&amp; j&lt;=high)</a:t>
            </a:r>
          </a:p>
          <a:p>
            <a:pPr marL="0" indent="0">
              <a:buNone/>
            </a:pPr>
            <a:r>
              <a:rPr lang="en-US" dirty="0" smtClean="0"/>
              <a:t>    {    if(A[</a:t>
            </a:r>
            <a:r>
              <a:rPr lang="en-US" dirty="0" err="1" smtClean="0"/>
              <a:t>i</a:t>
            </a:r>
            <a:r>
              <a:rPr lang="en-US" dirty="0" smtClean="0"/>
              <a:t>]&lt;A[j])</a:t>
            </a:r>
          </a:p>
          <a:p>
            <a:pPr marL="0" indent="0">
              <a:buNone/>
            </a:pPr>
            <a:r>
              <a:rPr lang="en-US" dirty="0"/>
              <a:t> </a:t>
            </a:r>
            <a:r>
              <a:rPr lang="en-US" dirty="0" smtClean="0"/>
              <a:t>          c[k++]&lt;-A[</a:t>
            </a:r>
            <a:r>
              <a:rPr lang="en-US" dirty="0" err="1" smtClean="0"/>
              <a:t>i</a:t>
            </a:r>
            <a:r>
              <a:rPr lang="en-US" dirty="0" smtClean="0"/>
              <a:t>++]</a:t>
            </a:r>
          </a:p>
          <a:p>
            <a:pPr marL="0" indent="0">
              <a:buNone/>
            </a:pPr>
            <a:r>
              <a:rPr lang="en-US" dirty="0"/>
              <a:t> </a:t>
            </a:r>
            <a:r>
              <a:rPr lang="en-US" dirty="0" smtClean="0"/>
              <a:t>         if(A[j]&lt;A[</a:t>
            </a:r>
            <a:r>
              <a:rPr lang="en-US" dirty="0" err="1" smtClean="0"/>
              <a:t>i</a:t>
            </a:r>
            <a:r>
              <a:rPr lang="en-US" dirty="0" smtClean="0"/>
              <a:t>])</a:t>
            </a:r>
          </a:p>
          <a:p>
            <a:pPr marL="0" indent="0">
              <a:buNone/>
            </a:pPr>
            <a:r>
              <a:rPr lang="en-US" dirty="0"/>
              <a:t> </a:t>
            </a:r>
            <a:r>
              <a:rPr lang="en-US" dirty="0" smtClean="0"/>
              <a:t>           c[k++]&lt;-A[</a:t>
            </a:r>
            <a:r>
              <a:rPr lang="en-US" dirty="0" err="1" smtClean="0"/>
              <a:t>j++</a:t>
            </a:r>
            <a:r>
              <a:rPr lang="en-US" dirty="0" smtClean="0"/>
              <a:t>]</a:t>
            </a:r>
          </a:p>
          <a:p>
            <a:pPr marL="0" indent="0">
              <a:buNone/>
            </a:pPr>
            <a:r>
              <a:rPr lang="en-US" dirty="0"/>
              <a:t> </a:t>
            </a:r>
            <a:r>
              <a:rPr lang="en-US" dirty="0" smtClean="0"/>
              <a:t>    }</a:t>
            </a:r>
          </a:p>
          <a:p>
            <a:pPr marL="0" indent="0">
              <a:buNone/>
            </a:pPr>
            <a:r>
              <a:rPr lang="en-US" dirty="0"/>
              <a:t> </a:t>
            </a:r>
            <a:r>
              <a:rPr lang="en-US" dirty="0" smtClean="0"/>
              <a:t>    while(</a:t>
            </a:r>
            <a:r>
              <a:rPr lang="en-US" dirty="0" err="1" smtClean="0"/>
              <a:t>i</a:t>
            </a:r>
            <a:r>
              <a:rPr lang="en-US" dirty="0" smtClean="0"/>
              <a:t>&lt;=mid)</a:t>
            </a:r>
          </a:p>
          <a:p>
            <a:pPr marL="0" indent="0">
              <a:buNone/>
            </a:pPr>
            <a:r>
              <a:rPr lang="en-US" dirty="0"/>
              <a:t> </a:t>
            </a:r>
            <a:r>
              <a:rPr lang="en-US" dirty="0" smtClean="0"/>
              <a:t>          c[k++]=A[</a:t>
            </a:r>
            <a:r>
              <a:rPr lang="en-US" dirty="0" err="1" smtClean="0"/>
              <a:t>i</a:t>
            </a:r>
            <a:r>
              <a:rPr lang="en-US" dirty="0" smtClean="0"/>
              <a:t>++]</a:t>
            </a:r>
          </a:p>
          <a:p>
            <a:pPr marL="0" indent="0">
              <a:buNone/>
            </a:pPr>
            <a:r>
              <a:rPr lang="en-US" dirty="0"/>
              <a:t> </a:t>
            </a:r>
            <a:r>
              <a:rPr lang="en-US" dirty="0" smtClean="0"/>
              <a:t>    while(j&lt;=high)</a:t>
            </a:r>
          </a:p>
          <a:p>
            <a:pPr marL="0" indent="0">
              <a:buNone/>
            </a:pPr>
            <a:r>
              <a:rPr lang="en-US" dirty="0"/>
              <a:t> </a:t>
            </a:r>
            <a:r>
              <a:rPr lang="en-US" dirty="0" smtClean="0"/>
              <a:t>           c[k++]=A[</a:t>
            </a:r>
            <a:r>
              <a:rPr lang="en-US" dirty="0" err="1" smtClean="0"/>
              <a:t>j++</a:t>
            </a:r>
            <a:r>
              <a:rPr lang="en-US" dirty="0" smtClean="0"/>
              <a:t>]</a:t>
            </a:r>
          </a:p>
          <a:p>
            <a:pPr marL="0" indent="0">
              <a:buNone/>
            </a:pPr>
            <a:r>
              <a:rPr lang="en-US" dirty="0"/>
              <a:t> </a:t>
            </a:r>
            <a:r>
              <a:rPr lang="en-US" dirty="0" smtClean="0"/>
              <a:t>     l&lt;-0</a:t>
            </a:r>
          </a:p>
          <a:p>
            <a:pPr marL="0" indent="0">
              <a:buNone/>
            </a:pPr>
            <a:r>
              <a:rPr lang="en-US" dirty="0"/>
              <a:t> </a:t>
            </a:r>
            <a:r>
              <a:rPr lang="en-US" dirty="0" smtClean="0"/>
              <a:t>     for(l=</a:t>
            </a:r>
            <a:r>
              <a:rPr lang="en-US" dirty="0" err="1" smtClean="0"/>
              <a:t>low;l</a:t>
            </a:r>
            <a:r>
              <a:rPr lang="en-US" dirty="0" smtClean="0"/>
              <a:t>&lt;</a:t>
            </a:r>
            <a:r>
              <a:rPr lang="en-US" dirty="0" err="1" smtClean="0"/>
              <a:t>k;l</a:t>
            </a:r>
            <a:r>
              <a:rPr lang="en-US" dirty="0" smtClean="0"/>
              <a:t>++))</a:t>
            </a:r>
          </a:p>
          <a:p>
            <a:pPr marL="0" indent="0">
              <a:buNone/>
            </a:pPr>
            <a:r>
              <a:rPr lang="en-US" dirty="0"/>
              <a:t> </a:t>
            </a:r>
            <a:r>
              <a:rPr lang="en-US" dirty="0" smtClean="0"/>
              <a:t>         A[</a:t>
            </a:r>
            <a:r>
              <a:rPr lang="en-US" dirty="0" err="1" smtClean="0"/>
              <a:t>i</a:t>
            </a:r>
            <a:r>
              <a:rPr lang="en-US" dirty="0" smtClean="0"/>
              <a:t>]=c[</a:t>
            </a:r>
            <a:r>
              <a:rPr lang="en-US" dirty="0" err="1" smtClean="0"/>
              <a:t>i</a:t>
            </a:r>
            <a:r>
              <a:rPr lang="en-US" dirty="0" smtClean="0"/>
              <a:t>]</a:t>
            </a:r>
          </a:p>
          <a:p>
            <a:pPr marL="0" indent="0">
              <a:buNone/>
            </a:pPr>
            <a:r>
              <a:rPr lang="en-US" dirty="0"/>
              <a:t>}</a:t>
            </a:r>
            <a:endParaRPr lang="en-US" dirty="0" smtClean="0"/>
          </a:p>
          <a:p>
            <a:pPr marL="0" indent="0">
              <a:buNone/>
            </a:pPr>
            <a:endParaRPr lang="en-US" dirty="0" smtClean="0"/>
          </a:p>
          <a:p>
            <a:pPr marL="0" indent="0">
              <a:buNone/>
            </a:pPr>
            <a:endParaRPr lang="en-US" dirty="0" smtClean="0"/>
          </a:p>
        </p:txBody>
      </p:sp>
      <p:sp>
        <p:nvSpPr>
          <p:cNvPr id="4" name="TextBox 3"/>
          <p:cNvSpPr txBox="1"/>
          <p:nvPr/>
        </p:nvSpPr>
        <p:spPr>
          <a:xfrm>
            <a:off x="5164428" y="1081825"/>
            <a:ext cx="2824812" cy="1384995"/>
          </a:xfrm>
          <a:prstGeom prst="rect">
            <a:avLst/>
          </a:prstGeom>
          <a:noFill/>
        </p:spPr>
        <p:txBody>
          <a:bodyPr wrap="none" rtlCol="0">
            <a:spAutoFit/>
          </a:bodyPr>
          <a:lstStyle/>
          <a:p>
            <a:r>
              <a:rPr lang="en-US" sz="1400" dirty="0" err="1" smtClean="0"/>
              <a:t>Sort_files</a:t>
            </a:r>
            <a:r>
              <a:rPr lang="en-US" sz="1400" dirty="0" smtClean="0"/>
              <a:t>(</a:t>
            </a:r>
            <a:r>
              <a:rPr lang="en-US" sz="1400" dirty="0" err="1" smtClean="0"/>
              <a:t>A,low,high</a:t>
            </a:r>
            <a:r>
              <a:rPr lang="en-US" sz="1400" dirty="0" smtClean="0"/>
              <a:t>)</a:t>
            </a:r>
          </a:p>
          <a:p>
            <a:r>
              <a:rPr lang="en-US" sz="1400" dirty="0" smtClean="0"/>
              <a:t>{   mid&lt;-(</a:t>
            </a:r>
            <a:r>
              <a:rPr lang="en-US" sz="1400" dirty="0" err="1" smtClean="0"/>
              <a:t>low+high</a:t>
            </a:r>
            <a:r>
              <a:rPr lang="en-US" sz="1400" dirty="0" smtClean="0"/>
              <a:t>)/2</a:t>
            </a:r>
          </a:p>
          <a:p>
            <a:r>
              <a:rPr lang="en-US" sz="1400" dirty="0"/>
              <a:t> </a:t>
            </a:r>
            <a:r>
              <a:rPr lang="en-US" sz="1400" dirty="0" smtClean="0"/>
              <a:t>    </a:t>
            </a:r>
            <a:r>
              <a:rPr lang="en-US" sz="1400" dirty="0" err="1" smtClean="0"/>
              <a:t>Sort_files</a:t>
            </a:r>
            <a:r>
              <a:rPr lang="en-US" sz="1400" dirty="0" smtClean="0"/>
              <a:t>(</a:t>
            </a:r>
            <a:r>
              <a:rPr lang="en-US" sz="1400" dirty="0" err="1" smtClean="0"/>
              <a:t>A,low,mid</a:t>
            </a:r>
            <a:r>
              <a:rPr lang="en-US" sz="1400" dirty="0" smtClean="0"/>
              <a:t>)</a:t>
            </a:r>
          </a:p>
          <a:p>
            <a:r>
              <a:rPr lang="en-US" sz="1400" dirty="0"/>
              <a:t> </a:t>
            </a:r>
            <a:r>
              <a:rPr lang="en-US" sz="1400" dirty="0" smtClean="0"/>
              <a:t>    </a:t>
            </a:r>
            <a:r>
              <a:rPr lang="en-US" sz="1400" dirty="0" err="1" smtClean="0"/>
              <a:t>Sort_files</a:t>
            </a:r>
            <a:r>
              <a:rPr lang="en-US" sz="1400" dirty="0" smtClean="0"/>
              <a:t>(A,mid+1,high)</a:t>
            </a:r>
          </a:p>
          <a:p>
            <a:r>
              <a:rPr lang="en-US" sz="1400" dirty="0"/>
              <a:t> </a:t>
            </a:r>
            <a:r>
              <a:rPr lang="en-US" sz="1400" dirty="0" smtClean="0"/>
              <a:t>    </a:t>
            </a:r>
            <a:r>
              <a:rPr lang="en-US" sz="1400" dirty="0" err="1" smtClean="0"/>
              <a:t>Merge_files</a:t>
            </a:r>
            <a:r>
              <a:rPr lang="en-US" sz="1400" dirty="0" smtClean="0"/>
              <a:t>(</a:t>
            </a:r>
            <a:r>
              <a:rPr lang="en-US" sz="1400" dirty="0" err="1" smtClean="0"/>
              <a:t>A,low,high,mid</a:t>
            </a:r>
            <a:r>
              <a:rPr lang="en-US" sz="1400" dirty="0" smtClean="0"/>
              <a:t>)</a:t>
            </a:r>
          </a:p>
          <a:p>
            <a:r>
              <a:rPr lang="en-US" sz="1400" dirty="0"/>
              <a:t>}</a:t>
            </a:r>
          </a:p>
        </p:txBody>
      </p:sp>
      <p:sp>
        <p:nvSpPr>
          <p:cNvPr id="5" name="TextBox 4"/>
          <p:cNvSpPr txBox="1"/>
          <p:nvPr/>
        </p:nvSpPr>
        <p:spPr>
          <a:xfrm>
            <a:off x="5898524" y="3696237"/>
            <a:ext cx="4838184" cy="1200329"/>
          </a:xfrm>
          <a:prstGeom prst="rect">
            <a:avLst/>
          </a:prstGeom>
          <a:noFill/>
        </p:spPr>
        <p:txBody>
          <a:bodyPr wrap="none" rtlCol="0">
            <a:spAutoFit/>
          </a:bodyPr>
          <a:lstStyle/>
          <a:p>
            <a:r>
              <a:rPr lang="en-US" dirty="0" smtClean="0"/>
              <a:t>Key points:-</a:t>
            </a:r>
          </a:p>
          <a:p>
            <a:pPr marL="342900" indent="-342900">
              <a:buAutoNum type="arabicParenR"/>
            </a:pPr>
            <a:r>
              <a:rPr lang="en-US" dirty="0" smtClean="0"/>
              <a:t>Input array A contains the file numbers</a:t>
            </a:r>
          </a:p>
          <a:p>
            <a:pPr marL="342900" indent="-342900">
              <a:buAutoNum type="arabicParenR"/>
            </a:pPr>
            <a:r>
              <a:rPr lang="en-US" dirty="0" smtClean="0"/>
              <a:t>Low is the index of first element </a:t>
            </a:r>
          </a:p>
          <a:p>
            <a:pPr marL="342900" indent="-342900">
              <a:buAutoNum type="arabicParenR"/>
            </a:pPr>
            <a:r>
              <a:rPr lang="en-US" dirty="0" smtClean="0"/>
              <a:t>High is the index of last element</a:t>
            </a:r>
            <a:endParaRPr lang="en-US" dirty="0"/>
          </a:p>
        </p:txBody>
      </p:sp>
    </p:spTree>
    <p:extLst>
      <p:ext uri="{BB962C8B-B14F-4D97-AF65-F5344CB8AC3E}">
        <p14:creationId xmlns:p14="http://schemas.microsoft.com/office/powerpoint/2010/main" val="292378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103684" y="2496273"/>
            <a:ext cx="8947150" cy="2355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587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9186780" cy="3278746"/>
          </a:xfrm>
        </p:spPr>
        <p:txBody>
          <a:bodyPr/>
          <a:lstStyle/>
          <a:p>
            <a:pPr algn="ctr"/>
            <a:r>
              <a:rPr lang="en-US" sz="5400" dirty="0" smtClean="0"/>
              <a:t>TOPIC 2 </a:t>
            </a:r>
            <a:br>
              <a:rPr lang="en-US" sz="5400" dirty="0" smtClean="0"/>
            </a:br>
            <a:r>
              <a:rPr lang="en-US" sz="5400" dirty="0" smtClean="0"/>
              <a:t>BACKTRACKING</a:t>
            </a:r>
            <a:endParaRPr lang="en-US" sz="5400" dirty="0"/>
          </a:p>
        </p:txBody>
      </p:sp>
    </p:spTree>
    <p:extLst>
      <p:ext uri="{BB962C8B-B14F-4D97-AF65-F5344CB8AC3E}">
        <p14:creationId xmlns:p14="http://schemas.microsoft.com/office/powerpoint/2010/main" val="2697298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3806"/>
          </a:xfrm>
        </p:spPr>
        <p:txBody>
          <a:bodyPr/>
          <a:lstStyle/>
          <a:p>
            <a:r>
              <a:rPr lang="en-US" dirty="0" smtClean="0"/>
              <a:t>INTRODUCTION</a:t>
            </a:r>
            <a:endParaRPr lang="en-US" dirty="0"/>
          </a:p>
        </p:txBody>
      </p:sp>
      <p:sp>
        <p:nvSpPr>
          <p:cNvPr id="3" name="Content Placeholder 2"/>
          <p:cNvSpPr>
            <a:spLocks noGrp="1"/>
          </p:cNvSpPr>
          <p:nvPr>
            <p:ph idx="1"/>
          </p:nvPr>
        </p:nvSpPr>
        <p:spPr>
          <a:xfrm>
            <a:off x="989012" y="1326524"/>
            <a:ext cx="9389428" cy="4921875"/>
          </a:xfrm>
        </p:spPr>
        <p:txBody>
          <a:bodyPr>
            <a:normAutofit lnSpcReduction="10000"/>
          </a:bodyPr>
          <a:lstStyle/>
          <a:p>
            <a:pPr marL="0" indent="0">
              <a:buNone/>
            </a:pPr>
            <a:r>
              <a:rPr lang="en-US" b="1" dirty="0" smtClean="0"/>
              <a:t>Backtracking</a:t>
            </a:r>
            <a:r>
              <a:rPr lang="en-US" dirty="0" smtClean="0"/>
              <a:t> is a technique based on algorithm to solve problem. It uses recursive calling to find the solution by building a solution step by step increasing values with time. It removes the solutions that doesn't give rise to the solution of the problem based on the constraints given to solve the problem.</a:t>
            </a:r>
          </a:p>
          <a:p>
            <a:r>
              <a:rPr lang="en-US" dirty="0" smtClean="0"/>
              <a:t>Backtracking </a:t>
            </a:r>
            <a:r>
              <a:rPr lang="en-US" dirty="0"/>
              <a:t>algorithm is applied to some specific types of problems,</a:t>
            </a:r>
          </a:p>
          <a:p>
            <a:pPr marL="457200" indent="-457200">
              <a:buFont typeface="+mj-lt"/>
              <a:buAutoNum type="arabicPeriod"/>
            </a:pPr>
            <a:r>
              <a:rPr lang="en-US" dirty="0" smtClean="0"/>
              <a:t> Decision </a:t>
            </a:r>
            <a:r>
              <a:rPr lang="en-US" dirty="0"/>
              <a:t>problem used to find a feasible solution of the problem.</a:t>
            </a:r>
          </a:p>
          <a:p>
            <a:pPr marL="457200" indent="-457200">
              <a:buFont typeface="+mj-lt"/>
              <a:buAutoNum type="arabicPeriod"/>
            </a:pPr>
            <a:r>
              <a:rPr lang="en-US" dirty="0" smtClean="0"/>
              <a:t>Optimization </a:t>
            </a:r>
            <a:r>
              <a:rPr lang="en-US" dirty="0"/>
              <a:t>problem used to find the best solution that can be applied.</a:t>
            </a:r>
          </a:p>
          <a:p>
            <a:pPr marL="457200" indent="-457200">
              <a:buFont typeface="+mj-lt"/>
              <a:buAutoNum type="arabicPeriod"/>
            </a:pPr>
            <a:r>
              <a:rPr lang="en-US" dirty="0"/>
              <a:t>Enumeration problem used to find the set of all feasible solutions of the problem.</a:t>
            </a:r>
          </a:p>
          <a:p>
            <a:r>
              <a:rPr lang="en-US" dirty="0"/>
              <a:t>In backtracking problem, the algorithm tries to find a sequence path to the solution which has some small checkpoints from where the problem can backtrack if no feasible solution is found for the problem.</a:t>
            </a:r>
          </a:p>
          <a:p>
            <a:endParaRPr lang="en-US" dirty="0" smtClean="0"/>
          </a:p>
        </p:txBody>
      </p:sp>
    </p:spTree>
    <p:extLst>
      <p:ext uri="{BB962C8B-B14F-4D97-AF65-F5344CB8AC3E}">
        <p14:creationId xmlns:p14="http://schemas.microsoft.com/office/powerpoint/2010/main" val="32837774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4080</TotalTime>
  <Words>1556</Words>
  <Application>Microsoft Office PowerPoint</Application>
  <PresentationFormat>Widescreen</PresentationFormat>
  <Paragraphs>215</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 3</vt:lpstr>
      <vt:lpstr>Ion</vt:lpstr>
      <vt:lpstr>ASSIGNMENT  DATA ANALYSIS AND ALGORITHMS </vt:lpstr>
      <vt:lpstr>TOPIC 1  DIVIDE AND CONQUER APPROACH</vt:lpstr>
      <vt:lpstr>INTRODUCTION</vt:lpstr>
      <vt:lpstr>EXAMPLE </vt:lpstr>
      <vt:lpstr>DIAGRAMMATIC REPRESENTATION </vt:lpstr>
      <vt:lpstr>ALGORITHM</vt:lpstr>
      <vt:lpstr>OUTPUT</vt:lpstr>
      <vt:lpstr>TOPIC 2  BACKTRACKING</vt:lpstr>
      <vt:lpstr>INTRODUCTION</vt:lpstr>
      <vt:lpstr>EXAMPLE- A SUDOKU PUZZLE </vt:lpstr>
      <vt:lpstr>ALGORITHM</vt:lpstr>
      <vt:lpstr>OUTPUT</vt:lpstr>
      <vt:lpstr>TOPIC 3  GREEDY APPROACH </vt:lpstr>
      <vt:lpstr>INTRODUCTION</vt:lpstr>
      <vt:lpstr>EXAMPLE- MINIMUM COIN EXCHANGE PROBLEM</vt:lpstr>
      <vt:lpstr>ALGORITHM</vt:lpstr>
      <vt:lpstr>OUTPUT</vt:lpstr>
      <vt:lpstr>TOPIC 4 BRANCH AND BOUND</vt:lpstr>
      <vt:lpstr>INTRODUCTION</vt:lpstr>
      <vt:lpstr>EXAMPLE- N QUEEN PROBLEM</vt:lpstr>
      <vt:lpstr>ALGORITHM</vt:lpstr>
      <vt:lpstr>OUTPUT</vt:lpstr>
      <vt:lpstr>TOPIC 5 DYNAMIC PROGRAMMING</vt:lpstr>
      <vt:lpstr>INTRODUCTION</vt:lpstr>
      <vt:lpstr>EXAMPLE- MINIMUM COIN EXCHANGE PROBLEM</vt:lpstr>
      <vt:lpstr>ALGORITHM</vt:lpstr>
      <vt:lpstr>OUTPUT</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Japman Singh</dc:creator>
  <cp:lastModifiedBy>Japman Singh</cp:lastModifiedBy>
  <cp:revision>35</cp:revision>
  <dcterms:created xsi:type="dcterms:W3CDTF">2020-04-13T23:45:13Z</dcterms:created>
  <dcterms:modified xsi:type="dcterms:W3CDTF">2020-04-16T19:45:16Z</dcterms:modified>
</cp:coreProperties>
</file>