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306" r:id="rId2"/>
    <p:sldId id="256" r:id="rId3"/>
    <p:sldId id="257" r:id="rId4"/>
    <p:sldId id="259" r:id="rId5"/>
    <p:sldId id="307" r:id="rId6"/>
    <p:sldId id="263" r:id="rId7"/>
    <p:sldId id="264" r:id="rId8"/>
    <p:sldId id="266" r:id="rId9"/>
    <p:sldId id="308" r:id="rId10"/>
    <p:sldId id="268" r:id="rId11"/>
    <p:sldId id="274" r:id="rId12"/>
    <p:sldId id="276" r:id="rId13"/>
    <p:sldId id="275" r:id="rId14"/>
    <p:sldId id="277" r:id="rId15"/>
    <p:sldId id="309" r:id="rId16"/>
    <p:sldId id="278" r:id="rId17"/>
    <p:sldId id="279" r:id="rId18"/>
    <p:sldId id="280" r:id="rId19"/>
    <p:sldId id="281" r:id="rId20"/>
    <p:sldId id="282" r:id="rId21"/>
    <p:sldId id="310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89" r:id="rId30"/>
    <p:sldId id="291" r:id="rId31"/>
    <p:sldId id="292" r:id="rId32"/>
    <p:sldId id="293" r:id="rId33"/>
    <p:sldId id="311" r:id="rId34"/>
    <p:sldId id="302" r:id="rId35"/>
    <p:sldId id="305" r:id="rId36"/>
    <p:sldId id="303" r:id="rId37"/>
    <p:sldId id="304" r:id="rId3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02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4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8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61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9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88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7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0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5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15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5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41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F41BD-1B55-4114-A9E4-49ED2537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24000"/>
            <a:ext cx="6172200" cy="19017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 AND  ANALYSIS </a:t>
            </a:r>
            <a:br>
              <a:rPr lang="en-US" sz="4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ALGORITHMS</a:t>
            </a:r>
            <a:endParaRPr lang="en-IN" sz="4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FE87AC-C823-44A2-9739-EF818322C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124200"/>
            <a:ext cx="8077200" cy="2209800"/>
          </a:xfrm>
        </p:spPr>
        <p:txBody>
          <a:bodyPr/>
          <a:lstStyle/>
          <a:p>
            <a:r>
              <a:rPr lang="en-IN" dirty="0"/>
              <a:t> 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SUBMITTED </a:t>
            </a:r>
            <a:r>
              <a:rPr lang="en-IN" sz="2400" dirty="0" smtClean="0">
                <a:solidFill>
                  <a:schemeClr val="tx1"/>
                </a:solidFill>
              </a:rPr>
              <a:t>BY:JAPMAN SINGH MONGA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ROLL NO.:181210056</a:t>
            </a:r>
          </a:p>
          <a:p>
            <a:r>
              <a:rPr lang="en-IN" sz="2400" dirty="0">
                <a:solidFill>
                  <a:schemeClr val="tx1"/>
                </a:solidFill>
              </a:rPr>
              <a:t>SUBMITTED TO: DR. CHANDRESH KUMAR MAURYA</a:t>
            </a:r>
          </a:p>
        </p:txBody>
      </p:sp>
    </p:spTree>
    <p:extLst>
      <p:ext uri="{BB962C8B-B14F-4D97-AF65-F5344CB8AC3E}">
        <p14:creationId xmlns:p14="http://schemas.microsoft.com/office/powerpoint/2010/main" val="428540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740" y="1023620"/>
            <a:ext cx="8218170" cy="449353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Input: </a:t>
            </a:r>
            <a:r>
              <a:rPr sz="3200" dirty="0">
                <a:latin typeface="Arial"/>
                <a:cs typeface="Arial"/>
              </a:rPr>
              <a:t>G = (V, E), </a:t>
            </a:r>
            <a:r>
              <a:rPr sz="3200" spc="-5" dirty="0">
                <a:latin typeface="Arial"/>
                <a:cs typeface="Arial"/>
              </a:rPr>
              <a:t>directed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undirected. </a:t>
            </a:r>
            <a:r>
              <a:rPr sz="3200" dirty="0">
                <a:latin typeface="Arial"/>
                <a:cs typeface="Arial"/>
              </a:rPr>
              <a:t>No  source </a:t>
            </a:r>
            <a:r>
              <a:rPr sz="3200" spc="-5" dirty="0">
                <a:latin typeface="Arial"/>
                <a:cs typeface="Arial"/>
              </a:rPr>
              <a:t>vertex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given</a:t>
            </a:r>
            <a:r>
              <a:rPr sz="3200" dirty="0" smtClean="0">
                <a:latin typeface="Arial"/>
                <a:cs typeface="Arial"/>
              </a:rPr>
              <a:t>.</a:t>
            </a:r>
            <a:endParaRPr lang="en-US" sz="3200" dirty="0" smtClean="0">
              <a:latin typeface="Arial"/>
              <a:cs typeface="Arial"/>
            </a:endParaRPr>
          </a:p>
          <a:p>
            <a:pPr marL="12700" marR="5080">
              <a:lnSpc>
                <a:spcPts val="3800"/>
              </a:lnSpc>
              <a:spcBef>
                <a:spcPts val="260"/>
              </a:spcBef>
              <a:buClr>
                <a:srgbClr val="608194"/>
              </a:buClr>
              <a:buSzPct val="89062"/>
              <a:tabLst>
                <a:tab pos="354965" algn="l"/>
                <a:tab pos="355600" algn="l"/>
              </a:tabLst>
            </a:pP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Output: </a:t>
            </a:r>
            <a:r>
              <a:rPr sz="3200" dirty="0">
                <a:latin typeface="Arial"/>
                <a:cs typeface="Arial"/>
              </a:rPr>
              <a:t>2 </a:t>
            </a:r>
            <a:r>
              <a:rPr sz="3200" spc="-5" dirty="0">
                <a:latin typeface="Arial"/>
                <a:cs typeface="Arial"/>
              </a:rPr>
              <a:t>timestamps </a:t>
            </a:r>
            <a:r>
              <a:rPr sz="3200" dirty="0">
                <a:latin typeface="Arial"/>
                <a:cs typeface="Arial"/>
              </a:rPr>
              <a:t>on each</a:t>
            </a:r>
            <a:r>
              <a:rPr sz="3200" spc="-5" dirty="0">
                <a:latin typeface="Arial"/>
                <a:cs typeface="Arial"/>
              </a:rPr>
              <a:t> vertex: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d[v] </a:t>
            </a:r>
            <a:r>
              <a:rPr sz="2800" dirty="0">
                <a:latin typeface="Arial"/>
                <a:cs typeface="Arial"/>
              </a:rPr>
              <a:t>= discovery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3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f[v]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finishing time</a:t>
            </a:r>
            <a:endParaRPr sz="2800" dirty="0">
              <a:latin typeface="Arial"/>
              <a:cs typeface="Arial"/>
            </a:endParaRPr>
          </a:p>
          <a:p>
            <a:pPr marL="749300" marR="122555" lvl="1" indent="-279400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π[v] </a:t>
            </a:r>
            <a:r>
              <a:rPr sz="2800" dirty="0">
                <a:latin typeface="Arial"/>
                <a:cs typeface="Arial"/>
              </a:rPr>
              <a:t>= u such </a:t>
            </a:r>
            <a:r>
              <a:rPr sz="2800" spc="-5" dirty="0">
                <a:latin typeface="Arial"/>
                <a:cs typeface="Arial"/>
              </a:rPr>
              <a:t>that (u,v) </a:t>
            </a:r>
            <a:r>
              <a:rPr sz="2800" dirty="0">
                <a:latin typeface="Arial"/>
                <a:cs typeface="Arial"/>
              </a:rPr>
              <a:t>is last edge on </a:t>
            </a:r>
            <a:r>
              <a:rPr sz="2800" spc="-5" dirty="0">
                <a:latin typeface="Arial"/>
                <a:cs typeface="Arial"/>
              </a:rPr>
              <a:t>shortest  path </a:t>
            </a:r>
            <a:r>
              <a:rPr sz="2800" dirty="0">
                <a:latin typeface="Arial"/>
                <a:cs typeface="Arial"/>
              </a:rPr>
              <a:t>s-&gt;v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798506"/>
            <a:ext cx="3959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DFS </a:t>
            </a:r>
            <a:r>
              <a:rPr spc="-5" dirty="0"/>
              <a:t>Example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5987F84-46FB-446A-A9C4-5CD5FB759817}"/>
              </a:ext>
            </a:extLst>
          </p:cNvPr>
          <p:cNvSpPr txBox="1"/>
          <p:nvPr/>
        </p:nvSpPr>
        <p:spPr>
          <a:xfrm>
            <a:off x="2209800" y="57150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DFS algorithm traverses from S to A to D to G to E to B to F to C.</a:t>
            </a:r>
          </a:p>
        </p:txBody>
      </p:sp>
      <p:pic>
        <p:nvPicPr>
          <p:cNvPr id="2050" name="Picture 2" descr="Depth First Travesal">
            <a:extLst>
              <a:ext uri="{FF2B5EF4-FFF2-40B4-BE49-F238E27FC236}">
                <a16:creationId xmlns:a16="http://schemas.microsoft.com/office/drawing/2014/main" xmlns="" id="{4B09A621-056C-4FA3-88B1-EC729E781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73289"/>
            <a:ext cx="28670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6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7E60C9-642C-41E0-A758-F84C9BEE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048000"/>
            <a:ext cx="8153400" cy="191564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Minimum Spanning </a:t>
            </a:r>
            <a:r>
              <a:rPr lang="en-IN" sz="3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</a:t>
            </a:r>
            <a:r>
              <a:rPr lang="en-IN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3836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DF53DB-A559-41B4-8BAB-92CEE6D3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33" y="609600"/>
            <a:ext cx="6711654" cy="2056795"/>
          </a:xfrm>
        </p:spPr>
        <p:txBody>
          <a:bodyPr>
            <a:normAutofit fontScale="92500"/>
          </a:bodyPr>
          <a:lstStyle/>
          <a:p>
            <a:r>
              <a:rPr lang="en-US" dirty="0"/>
              <a:t>A </a:t>
            </a:r>
            <a:r>
              <a:rPr lang="en-US" b="1" dirty="0"/>
              <a:t>minimum spanning tree</a:t>
            </a:r>
            <a:r>
              <a:rPr lang="en-US" dirty="0"/>
              <a:t> (MST) or </a:t>
            </a:r>
            <a:r>
              <a:rPr lang="en-US" b="1" dirty="0"/>
              <a:t>minimum</a:t>
            </a:r>
            <a:r>
              <a:rPr lang="en-US" dirty="0"/>
              <a:t> weight </a:t>
            </a:r>
            <a:r>
              <a:rPr lang="en-US" b="1" dirty="0"/>
              <a:t>spanning tree</a:t>
            </a:r>
            <a:r>
              <a:rPr lang="en-US" dirty="0"/>
              <a:t> is a subset of the edges of a connected, edge-weighted undirected graph that connects all the vertices together, without any cycles and with the </a:t>
            </a:r>
            <a:r>
              <a:rPr lang="en-US" b="1" dirty="0"/>
              <a:t>minimum</a:t>
            </a:r>
            <a:r>
              <a:rPr lang="en-US" dirty="0"/>
              <a:t> possible total edge weight.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D0A29172-828A-42CE-8C8D-3AFB48D29819}"/>
              </a:ext>
            </a:extLst>
          </p:cNvPr>
          <p:cNvSpPr/>
          <p:nvPr/>
        </p:nvSpPr>
        <p:spPr>
          <a:xfrm>
            <a:off x="856264" y="3348485"/>
            <a:ext cx="306070" cy="303530"/>
          </a:xfrm>
          <a:custGeom>
            <a:avLst/>
            <a:gdLst/>
            <a:ahLst/>
            <a:cxnLst/>
            <a:rect l="l" t="t" r="r" b="b"/>
            <a:pathLst>
              <a:path w="306069" h="303529">
                <a:moveTo>
                  <a:pt x="152400" y="0"/>
                </a:moveTo>
                <a:lnTo>
                  <a:pt x="202031" y="7548"/>
                </a:lnTo>
                <a:lnTo>
                  <a:pt x="244348" y="28691"/>
                </a:lnTo>
                <a:lnTo>
                  <a:pt x="277215" y="61173"/>
                </a:lnTo>
                <a:lnTo>
                  <a:pt x="298500" y="102737"/>
                </a:lnTo>
                <a:lnTo>
                  <a:pt x="306069" y="151129"/>
                </a:lnTo>
                <a:lnTo>
                  <a:pt x="298500" y="199522"/>
                </a:lnTo>
                <a:lnTo>
                  <a:pt x="277215" y="241086"/>
                </a:lnTo>
                <a:lnTo>
                  <a:pt x="244348" y="273568"/>
                </a:lnTo>
                <a:lnTo>
                  <a:pt x="202031" y="294711"/>
                </a:lnTo>
                <a:lnTo>
                  <a:pt x="152400" y="302259"/>
                </a:lnTo>
                <a:lnTo>
                  <a:pt x="103388" y="294711"/>
                </a:lnTo>
                <a:lnTo>
                  <a:pt x="61447" y="273568"/>
                </a:lnTo>
                <a:lnTo>
                  <a:pt x="28773" y="241086"/>
                </a:lnTo>
                <a:lnTo>
                  <a:pt x="7559" y="199522"/>
                </a:lnTo>
                <a:lnTo>
                  <a:pt x="0" y="151129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  <a:path w="306069" h="303529">
                <a:moveTo>
                  <a:pt x="0" y="0"/>
                </a:moveTo>
                <a:lnTo>
                  <a:pt x="0" y="0"/>
                </a:lnTo>
              </a:path>
              <a:path w="306069" h="303529">
                <a:moveTo>
                  <a:pt x="306069" y="303529"/>
                </a:moveTo>
                <a:lnTo>
                  <a:pt x="306069" y="303529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8032E988-9939-4828-8735-14379FB28764}"/>
              </a:ext>
            </a:extLst>
          </p:cNvPr>
          <p:cNvSpPr/>
          <p:nvPr/>
        </p:nvSpPr>
        <p:spPr>
          <a:xfrm>
            <a:off x="856264" y="4033016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xmlns="" id="{2BEC9253-DFD9-4EAF-914B-B5223E2FF2E6}"/>
              </a:ext>
            </a:extLst>
          </p:cNvPr>
          <p:cNvSpPr/>
          <p:nvPr/>
        </p:nvSpPr>
        <p:spPr>
          <a:xfrm>
            <a:off x="1694464" y="4033016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xmlns="" id="{30A105AE-D574-4352-A05B-4EF6E252BC52}"/>
              </a:ext>
            </a:extLst>
          </p:cNvPr>
          <p:cNvSpPr/>
          <p:nvPr/>
        </p:nvSpPr>
        <p:spPr>
          <a:xfrm>
            <a:off x="1694464" y="3347216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C60F875F-457E-42E4-9450-963BDB6BBEAF}"/>
              </a:ext>
            </a:extLst>
          </p:cNvPr>
          <p:cNvSpPr/>
          <p:nvPr/>
        </p:nvSpPr>
        <p:spPr>
          <a:xfrm>
            <a:off x="1008664" y="365328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E5166353-02AE-45D9-8D6F-E0F82BE162E4}"/>
              </a:ext>
            </a:extLst>
          </p:cNvPr>
          <p:cNvSpPr/>
          <p:nvPr/>
        </p:nvSpPr>
        <p:spPr>
          <a:xfrm>
            <a:off x="1846864" y="365328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AD9B0CB2-9117-4ABE-877D-ABAED1601C71}"/>
              </a:ext>
            </a:extLst>
          </p:cNvPr>
          <p:cNvSpPr/>
          <p:nvPr/>
        </p:nvSpPr>
        <p:spPr>
          <a:xfrm>
            <a:off x="1161064" y="350088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xmlns="" id="{C169F9EC-AA92-4289-B514-D0F056BE6BEA}"/>
              </a:ext>
            </a:extLst>
          </p:cNvPr>
          <p:cNvSpPr/>
          <p:nvPr/>
        </p:nvSpPr>
        <p:spPr>
          <a:xfrm>
            <a:off x="1161064" y="418668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xmlns="" id="{F1BCA7F9-BF17-4B6B-A359-3C02A8064327}"/>
              </a:ext>
            </a:extLst>
          </p:cNvPr>
          <p:cNvSpPr/>
          <p:nvPr/>
        </p:nvSpPr>
        <p:spPr>
          <a:xfrm>
            <a:off x="1084864" y="3577085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09600" y="0"/>
                </a:lnTo>
              </a:path>
              <a:path w="685800" h="457200">
                <a:moveTo>
                  <a:pt x="76200" y="0"/>
                </a:moveTo>
                <a:lnTo>
                  <a:pt x="685800" y="457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76B6A270-A528-45F6-8A96-B44C561BA400}"/>
              </a:ext>
            </a:extLst>
          </p:cNvPr>
          <p:cNvSpPr txBox="1"/>
          <p:nvPr/>
        </p:nvSpPr>
        <p:spPr>
          <a:xfrm>
            <a:off x="672431" y="4406054"/>
            <a:ext cx="1510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connected,  undirected  graph</a:t>
            </a: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xmlns="" id="{2551B5EE-A4D1-43B3-B444-48D920168898}"/>
              </a:ext>
            </a:extLst>
          </p:cNvPr>
          <p:cNvSpPr/>
          <p:nvPr/>
        </p:nvSpPr>
        <p:spPr>
          <a:xfrm>
            <a:off x="2305334" y="3347216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69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69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69" y="302260"/>
                </a:lnTo>
                <a:lnTo>
                  <a:pt x="104038" y="294833"/>
                </a:lnTo>
                <a:lnTo>
                  <a:pt x="61721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2" y="28691"/>
                </a:lnTo>
                <a:lnTo>
                  <a:pt x="104038" y="7548"/>
                </a:lnTo>
                <a:lnTo>
                  <a:pt x="153669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7340" y="303530"/>
                </a:moveTo>
                <a:lnTo>
                  <a:pt x="307340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152400"/>
                </a:moveTo>
                <a:lnTo>
                  <a:pt x="838200" y="1524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xmlns="" id="{E15D536E-1EEB-44B0-8A00-132BC28690AE}"/>
              </a:ext>
            </a:extLst>
          </p:cNvPr>
          <p:cNvSpPr/>
          <p:nvPr/>
        </p:nvSpPr>
        <p:spPr>
          <a:xfrm>
            <a:off x="3829334" y="3347216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2400" y="0"/>
                </a:moveTo>
                <a:lnTo>
                  <a:pt x="202031" y="7548"/>
                </a:lnTo>
                <a:lnTo>
                  <a:pt x="244348" y="28691"/>
                </a:lnTo>
                <a:lnTo>
                  <a:pt x="277215" y="61173"/>
                </a:lnTo>
                <a:lnTo>
                  <a:pt x="298500" y="102737"/>
                </a:lnTo>
                <a:lnTo>
                  <a:pt x="306069" y="151130"/>
                </a:lnTo>
                <a:lnTo>
                  <a:pt x="298500" y="200009"/>
                </a:lnTo>
                <a:lnTo>
                  <a:pt x="277215" y="241635"/>
                </a:lnTo>
                <a:lnTo>
                  <a:pt x="244348" y="273933"/>
                </a:lnTo>
                <a:lnTo>
                  <a:pt x="202031" y="294833"/>
                </a:lnTo>
                <a:lnTo>
                  <a:pt x="152400" y="302260"/>
                </a:lnTo>
                <a:lnTo>
                  <a:pt x="103388" y="294833"/>
                </a:lnTo>
                <a:lnTo>
                  <a:pt x="61447" y="273933"/>
                </a:lnTo>
                <a:lnTo>
                  <a:pt x="28773" y="241635"/>
                </a:lnTo>
                <a:lnTo>
                  <a:pt x="7559" y="200009"/>
                </a:lnTo>
                <a:lnTo>
                  <a:pt x="0" y="151130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69" y="303530"/>
                </a:moveTo>
                <a:lnTo>
                  <a:pt x="306069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89329" y="685800"/>
                </a:moveTo>
                <a:lnTo>
                  <a:pt x="1038341" y="693359"/>
                </a:lnTo>
                <a:lnTo>
                  <a:pt x="1080282" y="714573"/>
                </a:lnTo>
                <a:lnTo>
                  <a:pt x="1112956" y="747247"/>
                </a:lnTo>
                <a:lnTo>
                  <a:pt x="1134170" y="789188"/>
                </a:lnTo>
                <a:lnTo>
                  <a:pt x="1141729" y="838200"/>
                </a:lnTo>
                <a:lnTo>
                  <a:pt x="1134170" y="887211"/>
                </a:lnTo>
                <a:lnTo>
                  <a:pt x="1112956" y="929152"/>
                </a:lnTo>
                <a:lnTo>
                  <a:pt x="1080282" y="961826"/>
                </a:lnTo>
                <a:lnTo>
                  <a:pt x="1038341" y="983040"/>
                </a:lnTo>
                <a:lnTo>
                  <a:pt x="989329" y="990600"/>
                </a:lnTo>
                <a:lnTo>
                  <a:pt x="940937" y="983040"/>
                </a:lnTo>
                <a:lnTo>
                  <a:pt x="899373" y="961826"/>
                </a:lnTo>
                <a:lnTo>
                  <a:pt x="866891" y="929152"/>
                </a:lnTo>
                <a:lnTo>
                  <a:pt x="845748" y="887211"/>
                </a:lnTo>
                <a:lnTo>
                  <a:pt x="838200" y="838200"/>
                </a:lnTo>
                <a:lnTo>
                  <a:pt x="845748" y="789188"/>
                </a:lnTo>
                <a:lnTo>
                  <a:pt x="866891" y="747247"/>
                </a:lnTo>
                <a:lnTo>
                  <a:pt x="899373" y="714573"/>
                </a:lnTo>
                <a:lnTo>
                  <a:pt x="940937" y="693359"/>
                </a:lnTo>
                <a:lnTo>
                  <a:pt x="989329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304800" y="838200"/>
                </a:moveTo>
                <a:lnTo>
                  <a:pt x="838200" y="838200"/>
                </a:lnTo>
              </a:path>
              <a:path w="1143000" h="990600">
                <a:moveTo>
                  <a:pt x="989329" y="1270"/>
                </a:moveTo>
                <a:lnTo>
                  <a:pt x="1038341" y="8829"/>
                </a:lnTo>
                <a:lnTo>
                  <a:pt x="1080282" y="30043"/>
                </a:lnTo>
                <a:lnTo>
                  <a:pt x="1112956" y="62717"/>
                </a:lnTo>
                <a:lnTo>
                  <a:pt x="1134170" y="104658"/>
                </a:lnTo>
                <a:lnTo>
                  <a:pt x="1141729" y="153670"/>
                </a:lnTo>
                <a:lnTo>
                  <a:pt x="1134170" y="202549"/>
                </a:lnTo>
                <a:lnTo>
                  <a:pt x="1112956" y="244175"/>
                </a:lnTo>
                <a:lnTo>
                  <a:pt x="1080282" y="276473"/>
                </a:lnTo>
                <a:lnTo>
                  <a:pt x="1038341" y="297373"/>
                </a:lnTo>
                <a:lnTo>
                  <a:pt x="989329" y="304800"/>
                </a:lnTo>
                <a:lnTo>
                  <a:pt x="940937" y="297373"/>
                </a:lnTo>
                <a:lnTo>
                  <a:pt x="899373" y="276473"/>
                </a:lnTo>
                <a:lnTo>
                  <a:pt x="866891" y="244175"/>
                </a:lnTo>
                <a:lnTo>
                  <a:pt x="845748" y="202549"/>
                </a:lnTo>
                <a:lnTo>
                  <a:pt x="838200" y="153670"/>
                </a:lnTo>
                <a:lnTo>
                  <a:pt x="845748" y="104658"/>
                </a:lnTo>
                <a:lnTo>
                  <a:pt x="866891" y="62717"/>
                </a:lnTo>
                <a:lnTo>
                  <a:pt x="899373" y="30043"/>
                </a:lnTo>
                <a:lnTo>
                  <a:pt x="940937" y="8829"/>
                </a:lnTo>
                <a:lnTo>
                  <a:pt x="989329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228600" y="685800"/>
                </a:moveTo>
                <a:lnTo>
                  <a:pt x="838200" y="2286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xmlns="" id="{24AA317D-A953-4550-AEC1-606431D03F7F}"/>
              </a:ext>
            </a:extLst>
          </p:cNvPr>
          <p:cNvSpPr/>
          <p:nvPr/>
        </p:nvSpPr>
        <p:spPr>
          <a:xfrm>
            <a:off x="5277134" y="3347216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69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69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69" y="302260"/>
                </a:lnTo>
                <a:lnTo>
                  <a:pt x="104038" y="294833"/>
                </a:lnTo>
                <a:lnTo>
                  <a:pt x="61721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1" y="28691"/>
                </a:lnTo>
                <a:lnTo>
                  <a:pt x="104038" y="7548"/>
                </a:lnTo>
                <a:lnTo>
                  <a:pt x="153669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69" y="303530"/>
                </a:moveTo>
                <a:lnTo>
                  <a:pt x="306069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228600"/>
                </a:moveTo>
                <a:lnTo>
                  <a:pt x="914400" y="6858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xmlns="" id="{A5750430-308A-48FA-90DE-08C275D11C6B}"/>
              </a:ext>
            </a:extLst>
          </p:cNvPr>
          <p:cNvSpPr/>
          <p:nvPr/>
        </p:nvSpPr>
        <p:spPr>
          <a:xfrm>
            <a:off x="6724933" y="3347216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70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70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70" y="302260"/>
                </a:lnTo>
                <a:lnTo>
                  <a:pt x="104038" y="294833"/>
                </a:lnTo>
                <a:lnTo>
                  <a:pt x="61722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2" y="28691"/>
                </a:lnTo>
                <a:lnTo>
                  <a:pt x="104038" y="7548"/>
                </a:lnTo>
                <a:lnTo>
                  <a:pt x="153670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70" y="303530"/>
                </a:moveTo>
                <a:lnTo>
                  <a:pt x="306070" y="30353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152400"/>
                </a:moveTo>
                <a:lnTo>
                  <a:pt x="838200" y="152400"/>
                </a:lnTo>
              </a:path>
              <a:path w="1143000" h="990600">
                <a:moveTo>
                  <a:pt x="151129" y="685800"/>
                </a:moveTo>
                <a:lnTo>
                  <a:pt x="200141" y="693359"/>
                </a:lnTo>
                <a:lnTo>
                  <a:pt x="242082" y="714573"/>
                </a:lnTo>
                <a:lnTo>
                  <a:pt x="274756" y="747247"/>
                </a:lnTo>
                <a:lnTo>
                  <a:pt x="295970" y="789188"/>
                </a:lnTo>
                <a:lnTo>
                  <a:pt x="303529" y="838200"/>
                </a:lnTo>
                <a:lnTo>
                  <a:pt x="295970" y="887211"/>
                </a:lnTo>
                <a:lnTo>
                  <a:pt x="274756" y="929152"/>
                </a:lnTo>
                <a:lnTo>
                  <a:pt x="242082" y="961826"/>
                </a:lnTo>
                <a:lnTo>
                  <a:pt x="200141" y="983040"/>
                </a:lnTo>
                <a:lnTo>
                  <a:pt x="151129" y="990600"/>
                </a:lnTo>
                <a:lnTo>
                  <a:pt x="102737" y="983040"/>
                </a:lnTo>
                <a:lnTo>
                  <a:pt x="61173" y="961826"/>
                </a:lnTo>
                <a:lnTo>
                  <a:pt x="28691" y="929152"/>
                </a:lnTo>
                <a:lnTo>
                  <a:pt x="7548" y="887211"/>
                </a:lnTo>
                <a:lnTo>
                  <a:pt x="0" y="838200"/>
                </a:lnTo>
                <a:lnTo>
                  <a:pt x="7548" y="789188"/>
                </a:lnTo>
                <a:lnTo>
                  <a:pt x="28691" y="747247"/>
                </a:lnTo>
                <a:lnTo>
                  <a:pt x="61173" y="714573"/>
                </a:lnTo>
                <a:lnTo>
                  <a:pt x="102737" y="693359"/>
                </a:lnTo>
                <a:lnTo>
                  <a:pt x="151129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304800" y="838200"/>
                </a:moveTo>
                <a:lnTo>
                  <a:pt x="838200" y="838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xmlns="" id="{D6A5DD29-4E14-46E7-89DD-10F1D484331A}"/>
              </a:ext>
            </a:extLst>
          </p:cNvPr>
          <p:cNvSpPr txBox="1"/>
          <p:nvPr/>
        </p:nvSpPr>
        <p:spPr>
          <a:xfrm>
            <a:off x="2645693" y="4448305"/>
            <a:ext cx="4420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Four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spanning trees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graph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84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82C4B-11AF-4471-8BF7-31D8B9ED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73027" cy="4572000"/>
          </a:xfrm>
        </p:spPr>
        <p:txBody>
          <a:bodyPr>
            <a:normAutofit/>
          </a:bodyPr>
          <a:lstStyle/>
          <a:p>
            <a:r>
              <a:rPr lang="en-US" dirty="0"/>
              <a:t>A minimum spanning tree has (V – 1) edges where V is the number of vertices in the given graph.</a:t>
            </a:r>
          </a:p>
          <a:p>
            <a:endParaRPr lang="en-US" dirty="0"/>
          </a:p>
          <a:p>
            <a:r>
              <a:rPr lang="en-US" dirty="0"/>
              <a:t>There are mainly two methods used to find minimum spanning out of a connected weighted graph :-</a:t>
            </a:r>
          </a:p>
          <a:p>
            <a:endParaRPr lang="en-US" sz="3600" dirty="0"/>
          </a:p>
          <a:p>
            <a:pPr lvl="1">
              <a:buFont typeface="Wingdings" pitchFamily="2" charset="2"/>
              <a:buChar char="Ø"/>
            </a:pPr>
            <a:r>
              <a:rPr lang="en-US" sz="3600" dirty="0"/>
              <a:t>  </a:t>
            </a:r>
            <a:r>
              <a:rPr lang="en-US" sz="3600" b="1" dirty="0"/>
              <a:t>Prim’s     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b="1" dirty="0"/>
              <a:t>  Kruskal’s 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03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18288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smtClean="0">
                <a:solidFill>
                  <a:prstClr val="black"/>
                </a:solidFill>
                <a:latin typeface="Verdana"/>
                <a:cs typeface="Verdana"/>
              </a:rPr>
              <a:t>Prim’s Algorithm</a:t>
            </a:r>
            <a:endParaRPr sz="36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105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1875DA-0587-48AD-9942-0C82C6F9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830854" cy="4724400"/>
          </a:xfrm>
        </p:spPr>
        <p:txBody>
          <a:bodyPr/>
          <a:lstStyle/>
          <a:p>
            <a:r>
              <a:rPr lang="en-US" dirty="0"/>
              <a:t>Prim’s algorithm is also a Greedy algorithm. </a:t>
            </a:r>
          </a:p>
          <a:p>
            <a:r>
              <a:rPr lang="en-US" dirty="0"/>
              <a:t>It starts with an empty spanning tree. The idea is to maintain two sets of vertices. </a:t>
            </a:r>
          </a:p>
          <a:p>
            <a:r>
              <a:rPr lang="en-US" dirty="0"/>
              <a:t>The first set contains the vertices already included in the MST, the other set contains the vertices not yet included.</a:t>
            </a:r>
          </a:p>
          <a:p>
            <a:r>
              <a:rPr lang="en-US" dirty="0"/>
              <a:t> At every step, it considers all the edges that connect the two sets, and picks the minimum weight edge from these edges. </a:t>
            </a:r>
          </a:p>
          <a:p>
            <a:r>
              <a:rPr lang="en-US" dirty="0"/>
              <a:t>After picking the edge, it moves the other endpoint of the edge to the set containing MST.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34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C9DA1C-7014-4D3A-9B9E-8E1C8E4F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6711654" cy="869959"/>
          </a:xfrm>
        </p:spPr>
        <p:txBody>
          <a:bodyPr/>
          <a:lstStyle/>
          <a:p>
            <a:r>
              <a:rPr lang="en-US" dirty="0"/>
              <a:t>Find the MST for the following graph using prims algorithm.</a:t>
            </a:r>
          </a:p>
        </p:txBody>
      </p:sp>
      <p:pic>
        <p:nvPicPr>
          <p:cNvPr id="3074" name="Picture 2" descr="MST Graph">
            <a:extLst>
              <a:ext uri="{FF2B5EF4-FFF2-40B4-BE49-F238E27FC236}">
                <a16:creationId xmlns:a16="http://schemas.microsoft.com/office/drawing/2014/main" xmlns="" id="{0F1EE1F4-548C-4955-A354-50F511C7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800599" cy="29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7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EAFB1-146D-44D8-B2C1-420AE524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46" y="1383312"/>
            <a:ext cx="6798734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5BF38-29F7-418C-9B39-FA437058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263" y="2456342"/>
            <a:ext cx="6711654" cy="461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1 - Remove all loops and parallel edges</a:t>
            </a:r>
          </a:p>
          <a:p>
            <a:endParaRPr lang="en-IN" dirty="0"/>
          </a:p>
        </p:txBody>
      </p:sp>
      <p:pic>
        <p:nvPicPr>
          <p:cNvPr id="4098" name="Picture 2" descr="MST Graph with loops">
            <a:extLst>
              <a:ext uri="{FF2B5EF4-FFF2-40B4-BE49-F238E27FC236}">
                <a16:creationId xmlns:a16="http://schemas.microsoft.com/office/drawing/2014/main" xmlns="" id="{2A75A6A1-DE14-4247-ACDB-EA66EC430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5156"/>
            <a:ext cx="4087290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ST Graph without loops">
            <a:extLst>
              <a:ext uri="{FF2B5EF4-FFF2-40B4-BE49-F238E27FC236}">
                <a16:creationId xmlns:a16="http://schemas.microsoft.com/office/drawing/2014/main" xmlns="" id="{6C66833E-9A22-478B-97E3-2D18A49A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55157"/>
            <a:ext cx="3581400" cy="23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123FF121-4C47-41B6-BE20-EDB596F02899}"/>
              </a:ext>
            </a:extLst>
          </p:cNvPr>
          <p:cNvSpPr/>
          <p:nvPr/>
        </p:nvSpPr>
        <p:spPr>
          <a:xfrm>
            <a:off x="4472213" y="4114800"/>
            <a:ext cx="685800" cy="38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6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1C8EC-4A11-4EB2-831F-C179EAC9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447800"/>
            <a:ext cx="6798734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DCEEF-2B80-4C97-B355-35EEEBA1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827" y="2751667"/>
            <a:ext cx="6711654" cy="2797191"/>
          </a:xfrm>
        </p:spPr>
        <p:txBody>
          <a:bodyPr>
            <a:normAutofit/>
          </a:bodyPr>
          <a:lstStyle/>
          <a:p>
            <a:r>
              <a:rPr lang="en-US" dirty="0"/>
              <a:t>Step 2 – </a:t>
            </a:r>
          </a:p>
          <a:p>
            <a:r>
              <a:rPr lang="en-US" dirty="0"/>
              <a:t>Choose any arbitrary node as root node</a:t>
            </a:r>
          </a:p>
          <a:p>
            <a:r>
              <a:rPr lang="en-US" dirty="0"/>
              <a:t>In this case, we choose </a:t>
            </a:r>
            <a:r>
              <a:rPr lang="en-US" b="1" dirty="0"/>
              <a:t>S</a:t>
            </a:r>
            <a:r>
              <a:rPr lang="en-US" dirty="0"/>
              <a:t> node as the root node of Prim's spanning tree. </a:t>
            </a:r>
          </a:p>
          <a:p>
            <a:r>
              <a:rPr lang="en-US" dirty="0"/>
              <a:t>This node is arbitrarily chosen, so any node can be the root node. </a:t>
            </a:r>
          </a:p>
        </p:txBody>
      </p:sp>
    </p:spTree>
    <p:extLst>
      <p:ext uri="{BB962C8B-B14F-4D97-AF65-F5344CB8AC3E}">
        <p14:creationId xmlns:p14="http://schemas.microsoft.com/office/powerpoint/2010/main" val="291536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7526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Verdana"/>
                <a:cs typeface="Verdana"/>
              </a:rPr>
              <a:t>Elementary Graph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Algorithms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6ACA6-A1E8-4C72-A301-341ECBAC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0" y="369585"/>
            <a:ext cx="6798734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E785D-49B8-4D5A-853A-6E01A9F9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881" y="1469366"/>
            <a:ext cx="6711654" cy="995075"/>
          </a:xfrm>
        </p:spPr>
        <p:txBody>
          <a:bodyPr>
            <a:normAutofit/>
          </a:bodyPr>
          <a:lstStyle/>
          <a:p>
            <a:r>
              <a:rPr lang="en-US" dirty="0"/>
              <a:t>Step 3 - Check outgoing edges and select the one with less cost</a:t>
            </a:r>
          </a:p>
          <a:p>
            <a:endParaRPr lang="en-IN" dirty="0"/>
          </a:p>
        </p:txBody>
      </p:sp>
      <p:pic>
        <p:nvPicPr>
          <p:cNvPr id="5126" name="Picture 6" descr="MST Graph Step 1">
            <a:extLst>
              <a:ext uri="{FF2B5EF4-FFF2-40B4-BE49-F238E27FC236}">
                <a16:creationId xmlns:a16="http://schemas.microsoft.com/office/drawing/2014/main" xmlns="" id="{FA3B844A-9A90-4C18-843A-AE87207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1" y="2350785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ST Graph Step 2">
            <a:extLst>
              <a:ext uri="{FF2B5EF4-FFF2-40B4-BE49-F238E27FC236}">
                <a16:creationId xmlns:a16="http://schemas.microsoft.com/office/drawing/2014/main" xmlns="" id="{1C682405-3103-45CC-9F30-67363645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50785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ST Graph Step 3">
            <a:extLst>
              <a:ext uri="{FF2B5EF4-FFF2-40B4-BE49-F238E27FC236}">
                <a16:creationId xmlns:a16="http://schemas.microsoft.com/office/drawing/2014/main" xmlns="" id="{2A4D95BF-0BB7-46AC-B78F-366FD289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26002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ST Prim's Algorithm">
            <a:extLst>
              <a:ext uri="{FF2B5EF4-FFF2-40B4-BE49-F238E27FC236}">
                <a16:creationId xmlns:a16="http://schemas.microsoft.com/office/drawing/2014/main" xmlns="" id="{515A374C-2D12-4756-8ABA-51B3AC09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1" y="4726002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5D8B4A13-DB46-4A0A-84B0-F35B3BA762CC}"/>
              </a:ext>
            </a:extLst>
          </p:cNvPr>
          <p:cNvSpPr/>
          <p:nvPr/>
        </p:nvSpPr>
        <p:spPr>
          <a:xfrm>
            <a:off x="3886200" y="28194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0AEF18BF-71B4-41E8-84FC-3E4522F68D64}"/>
              </a:ext>
            </a:extLst>
          </p:cNvPr>
          <p:cNvSpPr/>
          <p:nvPr/>
        </p:nvSpPr>
        <p:spPr>
          <a:xfrm>
            <a:off x="6705600" y="4086080"/>
            <a:ext cx="609600" cy="562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6C1974E-F3B8-4F5C-9C94-5332E41CD4B9}"/>
              </a:ext>
            </a:extLst>
          </p:cNvPr>
          <p:cNvSpPr/>
          <p:nvPr/>
        </p:nvSpPr>
        <p:spPr>
          <a:xfrm rot="10800000">
            <a:off x="3886200" y="5410200"/>
            <a:ext cx="1143000" cy="381000"/>
          </a:xfrm>
          <a:prstGeom prst="rightArrow">
            <a:avLst>
              <a:gd name="adj1" fmla="val 50000"/>
              <a:gd name="adj2" fmla="val 65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4739" y="18288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err="1" smtClean="0">
                <a:solidFill>
                  <a:prstClr val="black"/>
                </a:solidFill>
                <a:latin typeface="Verdana"/>
                <a:cs typeface="Verdana"/>
              </a:rPr>
              <a:t>Kruskal’s</a:t>
            </a:r>
            <a:r>
              <a:rPr lang="en-US" sz="3600" spc="-5" dirty="0" smtClean="0">
                <a:solidFill>
                  <a:prstClr val="black"/>
                </a:solidFill>
                <a:latin typeface="Verdana"/>
                <a:cs typeface="Verdana"/>
              </a:rPr>
              <a:t> Algorithm</a:t>
            </a:r>
            <a:endParaRPr sz="36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4534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FC58D-97BD-497C-ADA4-B47D7BD4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6711654" cy="3357275"/>
          </a:xfrm>
        </p:spPr>
        <p:txBody>
          <a:bodyPr/>
          <a:lstStyle/>
          <a:p>
            <a:r>
              <a:rPr lang="en-US" dirty="0"/>
              <a:t>Kruskal’s algorithm is also a Greedy algorithm.</a:t>
            </a:r>
          </a:p>
          <a:p>
            <a:r>
              <a:rPr lang="en-US" dirty="0"/>
              <a:t>The Greedy Choice is to pick the smallest weighted edge that does not cause a cycle in the MST constructed.</a:t>
            </a:r>
          </a:p>
          <a:p>
            <a:endParaRPr lang="en-US" dirty="0"/>
          </a:p>
          <a:p>
            <a:r>
              <a:rPr lang="en-US" dirty="0"/>
              <a:t>Let us go through steps for finding MST using Kruskal’s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34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C4F39-2812-4264-B344-7BFBDA7C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0951CA-1CD3-49FF-8249-9EC62AA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 all the edges in non-decreasing order of their weight.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Pick the smallest edge. Check if it forms a cycle with the spanning tree formed so far. If cycle is not formed, include this edge. Else, discard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step#2 until there are (V-1) edges in the spanning tree ( MST 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2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E395F-2361-4A32-ABCC-69E0A67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EFEE1-76EA-4462-A11F-F4C43902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74706"/>
            <a:ext cx="6711654" cy="918875"/>
          </a:xfrm>
        </p:spPr>
        <p:txBody>
          <a:bodyPr/>
          <a:lstStyle/>
          <a:p>
            <a:r>
              <a:rPr lang="en-US" dirty="0"/>
              <a:t>Find the MST for the following graph using Kruskal’s algorithm</a:t>
            </a:r>
            <a:endParaRPr lang="en-IN" dirty="0"/>
          </a:p>
        </p:txBody>
      </p:sp>
      <p:pic>
        <p:nvPicPr>
          <p:cNvPr id="6146" name="Picture 2" descr="MST Graph">
            <a:extLst>
              <a:ext uri="{FF2B5EF4-FFF2-40B4-BE49-F238E27FC236}">
                <a16:creationId xmlns:a16="http://schemas.microsoft.com/office/drawing/2014/main" xmlns="" id="{CBE7B7B0-6FA4-42DB-9830-591AE545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74021"/>
            <a:ext cx="4191000" cy="272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69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42863-F8D8-4462-8BAF-1D4BD417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D6135-DFBE-4FF6-86F3-96719D06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91" y="1853248"/>
            <a:ext cx="7630500" cy="842675"/>
          </a:xfrm>
        </p:spPr>
        <p:txBody>
          <a:bodyPr/>
          <a:lstStyle/>
          <a:p>
            <a:r>
              <a:rPr lang="en-US" dirty="0"/>
              <a:t>Step 1 - Remove all loops and Parallel Edges</a:t>
            </a:r>
          </a:p>
          <a:p>
            <a:endParaRPr lang="en-IN" dirty="0"/>
          </a:p>
        </p:txBody>
      </p:sp>
      <p:pic>
        <p:nvPicPr>
          <p:cNvPr id="7170" name="Picture 2" descr="MST Graph with loops">
            <a:extLst>
              <a:ext uri="{FF2B5EF4-FFF2-40B4-BE49-F238E27FC236}">
                <a16:creationId xmlns:a16="http://schemas.microsoft.com/office/drawing/2014/main" xmlns="" id="{BAC48F6F-4BC7-4C20-BD67-2C877BDE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2895600"/>
            <a:ext cx="33337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ST Graph without loops">
            <a:extLst>
              <a:ext uri="{FF2B5EF4-FFF2-40B4-BE49-F238E27FC236}">
                <a16:creationId xmlns:a16="http://schemas.microsoft.com/office/drawing/2014/main" xmlns="" id="{591F36CF-C0AB-4327-BB31-94C06475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95600"/>
            <a:ext cx="33337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BD9ADAD3-A41D-45CE-BB6E-339EA8CA4DB9}"/>
              </a:ext>
            </a:extLst>
          </p:cNvPr>
          <p:cNvSpPr/>
          <p:nvPr/>
        </p:nvSpPr>
        <p:spPr>
          <a:xfrm>
            <a:off x="4191000" y="3733800"/>
            <a:ext cx="990600" cy="36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6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4E1F2-A016-493C-A134-4F632E85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97" y="1045216"/>
            <a:ext cx="6798734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67691C-2BC0-485D-8DB1-33265DE2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2478964"/>
            <a:ext cx="6711654" cy="918875"/>
          </a:xfrm>
        </p:spPr>
        <p:txBody>
          <a:bodyPr/>
          <a:lstStyle/>
          <a:p>
            <a:r>
              <a:rPr lang="en-US" dirty="0"/>
              <a:t>Step 2 - Arrange all edges in their increasing order of weight</a:t>
            </a:r>
          </a:p>
          <a:p>
            <a:endParaRPr lang="en-IN" dirty="0"/>
          </a:p>
        </p:txBody>
      </p:sp>
      <p:pic>
        <p:nvPicPr>
          <p:cNvPr id="8194" name="Picture 2" descr="MST ascending weightage">
            <a:extLst>
              <a:ext uri="{FF2B5EF4-FFF2-40B4-BE49-F238E27FC236}">
                <a16:creationId xmlns:a16="http://schemas.microsoft.com/office/drawing/2014/main" xmlns="" id="{6D940214-ACAB-4BAF-8BD3-68AC3190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64" y="3657600"/>
            <a:ext cx="6248400" cy="104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90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1E907-94C8-4A32-BCF3-2C973BFA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0796"/>
            <a:ext cx="6798734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907DF-2ACC-434A-B1A5-CA949E68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71600"/>
            <a:ext cx="6711654" cy="1071275"/>
          </a:xfrm>
        </p:spPr>
        <p:txBody>
          <a:bodyPr/>
          <a:lstStyle/>
          <a:p>
            <a:r>
              <a:rPr lang="en-US" dirty="0"/>
              <a:t>Step 3 - Add the edge which has the least weightage</a:t>
            </a:r>
          </a:p>
          <a:p>
            <a:endParaRPr lang="en-IN" dirty="0"/>
          </a:p>
        </p:txBody>
      </p:sp>
      <p:pic>
        <p:nvPicPr>
          <p:cNvPr id="9218" name="Picture 2" descr="MST Graph step one">
            <a:extLst>
              <a:ext uri="{FF2B5EF4-FFF2-40B4-BE49-F238E27FC236}">
                <a16:creationId xmlns:a16="http://schemas.microsoft.com/office/drawing/2014/main" xmlns="" id="{E4A1EE2E-E642-4DED-BC8E-17F1B141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1" y="2197728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ST Graph step two">
            <a:extLst>
              <a:ext uri="{FF2B5EF4-FFF2-40B4-BE49-F238E27FC236}">
                <a16:creationId xmlns:a16="http://schemas.microsoft.com/office/drawing/2014/main" xmlns="" id="{9BA0C3D9-9B91-4310-99C5-C664F3867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68" y="2197729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MST Graph step three">
            <a:extLst>
              <a:ext uri="{FF2B5EF4-FFF2-40B4-BE49-F238E27FC236}">
                <a16:creationId xmlns:a16="http://schemas.microsoft.com/office/drawing/2014/main" xmlns="" id="{ADE4701A-4818-4A0D-8959-B0D18937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0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ST Kruskals Algorithm">
            <a:extLst>
              <a:ext uri="{FF2B5EF4-FFF2-40B4-BE49-F238E27FC236}">
                <a16:creationId xmlns:a16="http://schemas.microsoft.com/office/drawing/2014/main" xmlns="" id="{3D044EDB-5DFA-4B1F-BDFB-880FAF7B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1999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7C7B932B-D5B3-4DDD-BEF1-43D9EBD3CA1E}"/>
              </a:ext>
            </a:extLst>
          </p:cNvPr>
          <p:cNvSpPr/>
          <p:nvPr/>
        </p:nvSpPr>
        <p:spPr>
          <a:xfrm rot="10800000">
            <a:off x="3614512" y="5075442"/>
            <a:ext cx="1143000" cy="381000"/>
          </a:xfrm>
          <a:prstGeom prst="rightArrow">
            <a:avLst>
              <a:gd name="adj1" fmla="val 50000"/>
              <a:gd name="adj2" fmla="val 65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43BC1B42-9714-40D6-8E3B-AA6316AFF4FE}"/>
              </a:ext>
            </a:extLst>
          </p:cNvPr>
          <p:cNvSpPr/>
          <p:nvPr/>
        </p:nvSpPr>
        <p:spPr>
          <a:xfrm>
            <a:off x="3717171" y="2752157"/>
            <a:ext cx="990600" cy="42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2986FD6A-D33C-4CD7-8ECF-27B1F0305EBA}"/>
              </a:ext>
            </a:extLst>
          </p:cNvPr>
          <p:cNvSpPr/>
          <p:nvPr/>
        </p:nvSpPr>
        <p:spPr>
          <a:xfrm>
            <a:off x="6238875" y="3880092"/>
            <a:ext cx="609600" cy="562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66C978-8F7E-4DB0-AA38-CACFAACBA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048000"/>
            <a:ext cx="8534400" cy="153874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Single-Source Shortest Path</a:t>
            </a:r>
            <a:endParaRPr lang="en-IN" sz="3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8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01B0F-F935-4794-A194-3F0D7D27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86000"/>
            <a:ext cx="8763000" cy="419548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single</a:t>
            </a:r>
            <a:r>
              <a:rPr lang="en-US" dirty="0"/>
              <a:t>-</a:t>
            </a:r>
            <a:r>
              <a:rPr lang="en-US" b="1" dirty="0"/>
              <a:t>source shortest path</a:t>
            </a:r>
            <a:r>
              <a:rPr lang="en-US" dirty="0"/>
              <a:t> problem, in which we have to find </a:t>
            </a:r>
            <a:r>
              <a:rPr lang="en-US" b="1" dirty="0"/>
              <a:t>shortest paths</a:t>
            </a:r>
            <a:r>
              <a:rPr lang="en-US" dirty="0"/>
              <a:t> from a </a:t>
            </a:r>
            <a:r>
              <a:rPr lang="en-US" b="1" dirty="0"/>
              <a:t>source</a:t>
            </a:r>
            <a:r>
              <a:rPr lang="en-US" dirty="0"/>
              <a:t> vertex v to all other vertices in the graph. </a:t>
            </a:r>
          </a:p>
          <a:p>
            <a:r>
              <a:rPr lang="en-US" dirty="0"/>
              <a:t>The </a:t>
            </a:r>
            <a:r>
              <a:rPr lang="en-US" b="1" dirty="0"/>
              <a:t>single</a:t>
            </a:r>
            <a:r>
              <a:rPr lang="en-US" dirty="0"/>
              <a:t>-destination </a:t>
            </a:r>
            <a:r>
              <a:rPr lang="en-US" b="1" dirty="0"/>
              <a:t>shortest path</a:t>
            </a:r>
            <a:r>
              <a:rPr lang="en-US" dirty="0"/>
              <a:t> problem, in which we have to find </a:t>
            </a:r>
            <a:r>
              <a:rPr lang="en-US" b="1" dirty="0"/>
              <a:t>shortest paths</a:t>
            </a:r>
            <a:r>
              <a:rPr lang="en-US" dirty="0"/>
              <a:t> from all vertices in the directed graph to a </a:t>
            </a:r>
            <a:r>
              <a:rPr lang="en-US" b="1" dirty="0"/>
              <a:t>single</a:t>
            </a:r>
            <a:r>
              <a:rPr lang="en-US" dirty="0"/>
              <a:t> destination vertex v.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2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70078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Graph</a:t>
            </a:r>
            <a:r>
              <a:rPr sz="4800" spc="-50" dirty="0"/>
              <a:t> </a:t>
            </a:r>
            <a:r>
              <a:rPr sz="4800"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1600"/>
            <a:ext cx="7868284" cy="3896995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Given </a:t>
            </a:r>
            <a:r>
              <a:rPr sz="3200" dirty="0">
                <a:latin typeface="Arial"/>
                <a:cs typeface="Arial"/>
              </a:rPr>
              <a:t>a graph G = (V,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E)</a:t>
            </a: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graph may be </a:t>
            </a:r>
            <a:r>
              <a:rPr sz="3200" spc="-5" dirty="0">
                <a:latin typeface="Arial"/>
                <a:cs typeface="Arial"/>
              </a:rPr>
              <a:t>directed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undirected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ts val="3779"/>
              </a:lnSpc>
              <a:spcBef>
                <a:spcPts val="2135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There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common ways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represent  graphs </a:t>
            </a: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algorithms: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2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Adjacency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lists.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Adjacency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matrix.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D65C8-B9AA-4C18-A27C-3648E80F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2" y="381000"/>
            <a:ext cx="7973490" cy="140053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SINGLE  SOURCE  SHORTEST  PATH-DIJKS</a:t>
            </a:r>
            <a:r>
              <a:rPr lang="en-US" sz="3600" b="1" spc="5" dirty="0">
                <a:solidFill>
                  <a:schemeClr val="tx1"/>
                </a:solidFill>
              </a:rPr>
              <a:t>T</a:t>
            </a:r>
            <a:r>
              <a:rPr lang="en-US" sz="3600" b="1" dirty="0">
                <a:solidFill>
                  <a:schemeClr val="tx1"/>
                </a:solidFill>
              </a:rPr>
              <a:t>RA</a:t>
            </a:r>
            <a:r>
              <a:rPr lang="en-US" sz="3600" b="1" spc="-135" dirty="0">
                <a:solidFill>
                  <a:schemeClr val="tx1"/>
                </a:solidFill>
              </a:rPr>
              <a:t>’</a:t>
            </a:r>
            <a:r>
              <a:rPr lang="en-US" sz="3600" b="1" dirty="0">
                <a:solidFill>
                  <a:schemeClr val="tx1"/>
                </a:solidFill>
              </a:rPr>
              <a:t>S</a:t>
            </a:r>
            <a:r>
              <a:rPr lang="en-US" sz="3600" b="1" spc="-204" dirty="0">
                <a:solidFill>
                  <a:schemeClr val="tx1"/>
                </a:solidFill>
              </a:rPr>
              <a:t>   </a:t>
            </a:r>
            <a:r>
              <a:rPr lang="en-US" sz="3600" b="1" dirty="0">
                <a:solidFill>
                  <a:schemeClr val="tx1"/>
                </a:solidFill>
              </a:rPr>
              <a:t>ALGORITHM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030DA8-A01A-4D66-9531-9B3B3260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414"/>
            <a:ext cx="7973490" cy="4195481"/>
          </a:xfrm>
        </p:spPr>
        <p:txBody>
          <a:bodyPr/>
          <a:lstStyle/>
          <a:p>
            <a:r>
              <a:rPr lang="en-US" dirty="0"/>
              <a:t>We generate a</a:t>
            </a:r>
            <a:r>
              <a:rPr lang="en-US" i="1" dirty="0"/>
              <a:t> SPT (shortest path tree)</a:t>
            </a:r>
            <a:r>
              <a:rPr lang="en-US" dirty="0"/>
              <a:t> with given source as root. </a:t>
            </a:r>
          </a:p>
          <a:p>
            <a:r>
              <a:rPr lang="en-US" dirty="0"/>
              <a:t>We maintain two sets, one set contains vertices included in shortest path tree, other set includes vertices not yet included in shortest path tree.</a:t>
            </a:r>
          </a:p>
          <a:p>
            <a:r>
              <a:rPr lang="en-US" dirty="0"/>
              <a:t> At every step of the algorithm, we find a vertex which is in the other set (set of not yet included) and has a minimum distance from the 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533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8CF2B-38E4-468A-B281-41F1090F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310" y="423003"/>
            <a:ext cx="7055380" cy="72171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800FA2-4BF7-402E-93FC-52BA3D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8577"/>
            <a:ext cx="8288122" cy="1198284"/>
          </a:xfrm>
        </p:spPr>
        <p:txBody>
          <a:bodyPr>
            <a:normAutofit/>
          </a:bodyPr>
          <a:lstStyle/>
          <a:p>
            <a:r>
              <a:rPr lang="en-US" dirty="0"/>
              <a:t>Let us consider vertex </a:t>
            </a:r>
            <a:r>
              <a:rPr lang="en-US" b="1" i="1" dirty="0"/>
              <a:t>1</a:t>
            </a:r>
            <a:r>
              <a:rPr lang="en-US" dirty="0"/>
              <a:t> and </a:t>
            </a:r>
            <a:r>
              <a:rPr lang="en-US" b="1" i="1" dirty="0"/>
              <a:t>9</a:t>
            </a:r>
            <a:r>
              <a:rPr lang="en-US" dirty="0"/>
              <a:t> as the start and destination vertex respectively. Initially, all the vertices except the start vertex are marked by ∞ and the start vertex is marked by </a:t>
            </a:r>
            <a:r>
              <a:rPr lang="en-US" b="1" i="1" dirty="0"/>
              <a:t>0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2" descr="Path">
            <a:extLst>
              <a:ext uri="{FF2B5EF4-FFF2-40B4-BE49-F238E27FC236}">
                <a16:creationId xmlns:a16="http://schemas.microsoft.com/office/drawing/2014/main" xmlns="" id="{87BC69CB-0D0A-4064-A2B9-8C97FDFB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52435"/>
            <a:ext cx="5638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9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BECE9-2871-4F17-9B1E-03DC1797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6519"/>
            <a:ext cx="7055380" cy="766482"/>
          </a:xfrm>
        </p:spPr>
        <p:txBody>
          <a:bodyPr/>
          <a:lstStyle/>
          <a:p>
            <a:r>
              <a:rPr lang="en-US" b="1" spc="-204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F1AE6-B6F4-408F-98EA-D4A669D3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72" y="972833"/>
            <a:ext cx="8153400" cy="14005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Hence, the minimum distance of vertex </a:t>
            </a:r>
            <a:r>
              <a:rPr lang="en-US" b="1" i="1" dirty="0"/>
              <a:t>9</a:t>
            </a:r>
            <a:r>
              <a:rPr lang="en-US" dirty="0"/>
              <a:t> from vertex </a:t>
            </a:r>
            <a:r>
              <a:rPr lang="en-US" b="1" i="1" dirty="0"/>
              <a:t>1</a:t>
            </a:r>
            <a:r>
              <a:rPr lang="en-US" dirty="0"/>
              <a:t> is </a:t>
            </a:r>
            <a:r>
              <a:rPr lang="en-US" b="1" i="1" dirty="0"/>
              <a:t>20</a:t>
            </a:r>
            <a:r>
              <a:rPr lang="en-US" dirty="0"/>
              <a:t>. And the path is  :  1→ 3→ 7→ 8→ 6→ 9</a:t>
            </a:r>
          </a:p>
          <a:p>
            <a:r>
              <a:rPr lang="en-US" dirty="0"/>
              <a:t>This path is determined based on predecessor information.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C455213-838F-4837-A220-80C4B38E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54010"/>
              </p:ext>
            </p:extLst>
          </p:nvPr>
        </p:nvGraphicFramePr>
        <p:xfrm>
          <a:off x="495300" y="2369065"/>
          <a:ext cx="8153400" cy="4231144"/>
        </p:xfrm>
        <a:graphic>
          <a:graphicData uri="http://schemas.openxmlformats.org/drawingml/2006/table">
            <a:tbl>
              <a:tblPr/>
              <a:tblGrid>
                <a:gridCol w="815340">
                  <a:extLst>
                    <a:ext uri="{9D8B030D-6E8A-4147-A177-3AD203B41FA5}">
                      <a16:colId xmlns:a16="http://schemas.microsoft.com/office/drawing/2014/main" xmlns="" val="252180425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8483944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13015043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4285581989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181149563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55655006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413532734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277612479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241699979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2970282549"/>
                    </a:ext>
                  </a:extLst>
                </a:gridCol>
              </a:tblGrid>
              <a:tr h="878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Vertex</a:t>
                      </a:r>
                    </a:p>
                  </a:txBody>
                  <a:tcPr marL="56699" marR="56699" marT="56699" marB="566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Initial</a:t>
                      </a:r>
                    </a:p>
                  </a:txBody>
                  <a:tcPr marL="56699" marR="56699" marT="56699" marB="566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Step1 V</a:t>
                      </a:r>
                      <a:r>
                        <a:rPr lang="en-IN" sz="17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Step2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Step3 V</a:t>
                      </a:r>
                      <a:r>
                        <a:rPr lang="en-IN" sz="17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Step4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Step5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Step6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Step7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Step8 V</a:t>
                      </a:r>
                      <a:r>
                        <a:rPr lang="en-IN" sz="1700" baseline="-25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5440886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9194317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5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9133269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8025270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7551297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5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54924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8322513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378014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8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2328762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20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937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96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7526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smtClean="0">
                <a:solidFill>
                  <a:prstClr val="black"/>
                </a:solidFill>
                <a:latin typeface="Verdana"/>
                <a:cs typeface="Verdana"/>
              </a:rPr>
              <a:t>All Pair Shortest Algorithm</a:t>
            </a:r>
            <a:endParaRPr sz="36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21334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76519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336"/>
            <a:ext cx="8153400" cy="2209799"/>
          </a:xfrm>
        </p:spPr>
        <p:txBody>
          <a:bodyPr>
            <a:noAutofit/>
          </a:bodyPr>
          <a:lstStyle/>
          <a:p>
            <a:r>
              <a:rPr lang="en-US" dirty="0"/>
              <a:t>The all pair shortest path algorithm is also known as Floyd-</a:t>
            </a:r>
            <a:r>
              <a:rPr lang="en-US" dirty="0" err="1"/>
              <a:t>Warshall</a:t>
            </a:r>
            <a:r>
              <a:rPr lang="en-US" dirty="0"/>
              <a:t> algorithm is used to find all pair shortest path problem from a given weighted graph.</a:t>
            </a:r>
          </a:p>
          <a:p>
            <a:r>
              <a:rPr lang="en-US" dirty="0"/>
              <a:t> As a result of this algorithm, it will generate a matrix, which will represent the minimum distance from any node to all other nodes in the graph.</a:t>
            </a:r>
            <a:br>
              <a:rPr lang="en-US" dirty="0"/>
            </a:b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01B61691-F8F7-40A1-9558-066D150F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25" y="3962400"/>
            <a:ext cx="6264749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68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2" y="304800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</a:t>
            </a:r>
            <a:r>
              <a:rPr lang="en-IN" sz="2800" dirty="0" smtClean="0"/>
              <a:t>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41" y="1676400"/>
            <a:ext cx="8832918" cy="4800599"/>
          </a:xfrm>
        </p:spPr>
        <p:txBody>
          <a:bodyPr>
            <a:noAutofit/>
          </a:bodyPr>
          <a:lstStyle/>
          <a:p>
            <a:r>
              <a:rPr lang="en-US" sz="2400" dirty="0"/>
              <a:t>In all pair shortest path, when a weighted graph is represented by its weight matrix W then objective is to find the distance between every pair of nodes.</a:t>
            </a:r>
          </a:p>
          <a:p>
            <a:r>
              <a:rPr lang="en-US" sz="2400" dirty="0"/>
              <a:t>We will apply dynamic programming to solve the all pairs shortest path.</a:t>
            </a:r>
          </a:p>
          <a:p>
            <a:r>
              <a:rPr lang="en-US" sz="2400" dirty="0"/>
              <a:t>In all pair shortest path algorithm, we first decomposed the given problem into sub problems.</a:t>
            </a:r>
          </a:p>
          <a:p>
            <a:r>
              <a:rPr lang="en-US" sz="2400" dirty="0"/>
              <a:t>In this principle of optimally is used for solving the problem.</a:t>
            </a:r>
          </a:p>
          <a:p>
            <a:r>
              <a:rPr lang="en-US" sz="2400" dirty="0"/>
              <a:t>It means any sub path of shortest path is a shortest path between the end nodes.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848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2" y="304800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1"/>
            <a:ext cx="8153400" cy="838199"/>
          </a:xfrm>
        </p:spPr>
        <p:txBody>
          <a:bodyPr>
            <a:noAutofit/>
          </a:bodyPr>
          <a:lstStyle/>
          <a:p>
            <a:r>
              <a:rPr lang="en-US" dirty="0"/>
              <a:t>Compute all pair shortest path for following figure .</a:t>
            </a:r>
            <a:endParaRPr lang="en-IN" dirty="0"/>
          </a:p>
        </p:txBody>
      </p:sp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xmlns="" id="{DCD3FA27-28BF-49B2-A660-B46E01F3E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3657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9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2" y="304800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1"/>
            <a:ext cx="8153400" cy="8381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 descr="enter image description here">
            <a:extLst>
              <a:ext uri="{FF2B5EF4-FFF2-40B4-BE49-F238E27FC236}">
                <a16:creationId xmlns:a16="http://schemas.microsoft.com/office/drawing/2014/main" xmlns="" id="{4BF0FBFF-9367-4130-9E26-3BA6F8C9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7924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E7B36F-61C4-4E06-A79E-EAC6AA42484E}"/>
              </a:ext>
            </a:extLst>
          </p:cNvPr>
          <p:cNvSpPr txBox="1"/>
          <p:nvPr/>
        </p:nvSpPr>
        <p:spPr>
          <a:xfrm>
            <a:off x="320914" y="1752601"/>
            <a:ext cx="774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41433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645" y="405296"/>
            <a:ext cx="49504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</a:t>
            </a:r>
            <a:r>
              <a:rPr spc="-55" dirty="0"/>
              <a:t> </a:t>
            </a:r>
            <a:r>
              <a:rPr spc="-5" dirty="0"/>
              <a:t>Lists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9740" y="784860"/>
            <a:ext cx="7777480" cy="3580467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Array Adj of |V| </a:t>
            </a:r>
            <a:r>
              <a:rPr sz="3200" spc="-5" dirty="0">
                <a:latin typeface="Arial"/>
                <a:cs typeface="Arial"/>
              </a:rPr>
              <a:t>lists, </a:t>
            </a:r>
            <a:r>
              <a:rPr sz="3200" dirty="0">
                <a:latin typeface="Arial"/>
                <a:cs typeface="Arial"/>
              </a:rPr>
              <a:t>one per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vertex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Vertex </a:t>
            </a:r>
            <a:r>
              <a:rPr sz="3200" spc="-550" dirty="0">
                <a:latin typeface="Arial"/>
                <a:cs typeface="Arial"/>
              </a:rPr>
              <a:t>u</a:t>
            </a:r>
            <a:r>
              <a:rPr sz="3200" spc="-550" dirty="0">
                <a:latin typeface="AoyagiKouzanFontT"/>
                <a:cs typeface="AoyagiKouzanFontT"/>
              </a:rPr>
              <a:t>’</a:t>
            </a:r>
            <a:r>
              <a:rPr sz="3200" spc="-550" dirty="0">
                <a:latin typeface="Arial"/>
                <a:cs typeface="Arial"/>
              </a:rPr>
              <a:t>s </a:t>
            </a:r>
            <a:r>
              <a:rPr sz="3200" dirty="0">
                <a:latin typeface="Arial"/>
                <a:cs typeface="Arial"/>
              </a:rPr>
              <a:t>list has all </a:t>
            </a:r>
            <a:r>
              <a:rPr sz="3200" spc="-5" dirty="0">
                <a:latin typeface="Arial"/>
                <a:cs typeface="Arial"/>
              </a:rPr>
              <a:t>vertices </a:t>
            </a:r>
            <a:r>
              <a:rPr sz="3200" dirty="0">
                <a:latin typeface="Arial"/>
                <a:cs typeface="Arial"/>
              </a:rPr>
              <a:t>v such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endParaRPr sz="32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625"/>
              </a:spcBef>
            </a:pPr>
            <a:r>
              <a:rPr sz="3250" spc="10" dirty="0">
                <a:latin typeface="Times New Roman"/>
                <a:cs typeface="Times New Roman"/>
              </a:rPr>
              <a:t>(</a:t>
            </a:r>
            <a:r>
              <a:rPr sz="3250" i="1" spc="10" dirty="0">
                <a:latin typeface="Times New Roman"/>
                <a:cs typeface="Times New Roman"/>
              </a:rPr>
              <a:t>u</a:t>
            </a:r>
            <a:r>
              <a:rPr sz="3250" spc="10" dirty="0">
                <a:latin typeface="Times New Roman"/>
                <a:cs typeface="Times New Roman"/>
              </a:rPr>
              <a:t>,</a:t>
            </a:r>
            <a:r>
              <a:rPr sz="3250" spc="-470" dirty="0">
                <a:latin typeface="Times New Roman"/>
                <a:cs typeface="Times New Roman"/>
              </a:rPr>
              <a:t> </a:t>
            </a:r>
            <a:r>
              <a:rPr sz="3250" i="1" spc="25" dirty="0">
                <a:latin typeface="Times New Roman"/>
                <a:cs typeface="Times New Roman"/>
              </a:rPr>
              <a:t>v</a:t>
            </a:r>
            <a:r>
              <a:rPr sz="3250" spc="25" dirty="0">
                <a:latin typeface="Times New Roman"/>
                <a:cs typeface="Times New Roman"/>
              </a:rPr>
              <a:t>)</a:t>
            </a:r>
            <a:r>
              <a:rPr sz="3250" spc="-425" dirty="0">
                <a:latin typeface="Times New Roman"/>
                <a:cs typeface="Times New Roman"/>
              </a:rPr>
              <a:t> </a:t>
            </a:r>
            <a:r>
              <a:rPr sz="3250" spc="-25" dirty="0">
                <a:latin typeface="Symbol"/>
                <a:cs typeface="Symbol"/>
              </a:rPr>
              <a:t></a:t>
            </a:r>
            <a:r>
              <a:rPr sz="3250" spc="-300" dirty="0">
                <a:latin typeface="Times New Roman"/>
                <a:cs typeface="Times New Roman"/>
              </a:rPr>
              <a:t> </a:t>
            </a:r>
            <a:r>
              <a:rPr sz="3250" i="1" spc="-25" dirty="0" smtClean="0">
                <a:latin typeface="Times New Roman"/>
                <a:cs typeface="Times New Roman"/>
              </a:rPr>
              <a:t>E</a:t>
            </a:r>
            <a:endParaRPr lang="en-US" sz="3250" i="1" spc="-25" dirty="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625"/>
              </a:spcBef>
            </a:pPr>
            <a:r>
              <a:rPr lang="en-US" sz="3250" i="1" spc="-25" dirty="0" smtClean="0">
                <a:latin typeface="Times New Roman"/>
                <a:cs typeface="Times New Roman"/>
              </a:rPr>
              <a:t>                   </a:t>
            </a:r>
            <a:r>
              <a:rPr lang="en-US" sz="3600" spc="-5" dirty="0" smtClean="0"/>
              <a:t>Adjacency</a:t>
            </a:r>
            <a:r>
              <a:rPr lang="en-US" sz="3600" spc="-55" dirty="0" smtClean="0"/>
              <a:t> </a:t>
            </a:r>
            <a:r>
              <a:rPr lang="en-US" sz="3600" spc="-5" dirty="0" smtClean="0"/>
              <a:t>Matrix</a:t>
            </a: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35"/>
              </a:spcBef>
              <a:buClr>
                <a:srgbClr val="608194"/>
              </a:buClr>
              <a:buSzPct val="89062"/>
              <a:tabLst>
                <a:tab pos="354965" algn="l"/>
                <a:tab pos="355600" algn="l"/>
              </a:tabLst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473388" y="3670613"/>
            <a:ext cx="4496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80365" algn="l"/>
                <a:tab pos="381000" algn="l"/>
              </a:tabLst>
            </a:pPr>
            <a:r>
              <a:rPr sz="3200" dirty="0">
                <a:latin typeface="Arial"/>
                <a:cs typeface="Arial"/>
              </a:rPr>
              <a:t>|V| x |V| </a:t>
            </a:r>
            <a:r>
              <a:rPr sz="3200" spc="-5" dirty="0">
                <a:latin typeface="Arial"/>
                <a:cs typeface="Arial"/>
              </a:rPr>
              <a:t>matrix </a:t>
            </a:r>
            <a:r>
              <a:rPr sz="3200" dirty="0">
                <a:latin typeface="Arial"/>
                <a:cs typeface="Arial"/>
              </a:rPr>
              <a:t>A =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(a</a:t>
            </a:r>
            <a:r>
              <a:rPr sz="3150" baseline="-21164" dirty="0">
                <a:latin typeface="Arial"/>
                <a:cs typeface="Arial"/>
              </a:rPr>
              <a:t>ij</a:t>
            </a:r>
            <a:r>
              <a:rPr sz="3200" dirty="0">
                <a:latin typeface="Arial"/>
                <a:cs typeface="Arial"/>
              </a:rPr>
              <a:t>)</a:t>
            </a:r>
          </a:p>
        </p:txBody>
      </p:sp>
      <p:sp>
        <p:nvSpPr>
          <p:cNvPr id="29" name="object 4"/>
          <p:cNvSpPr txBox="1"/>
          <p:nvPr/>
        </p:nvSpPr>
        <p:spPr>
          <a:xfrm>
            <a:off x="1614398" y="4937980"/>
            <a:ext cx="432434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100" i="1" baseline="13888" dirty="0">
                <a:latin typeface="Times New Roman"/>
                <a:cs typeface="Times New Roman"/>
              </a:rPr>
              <a:t>a</a:t>
            </a:r>
            <a:r>
              <a:rPr sz="1950" i="1" dirty="0">
                <a:latin typeface="Times New Roman"/>
                <a:cs typeface="Times New Roman"/>
              </a:rPr>
              <a:t>ij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30" name="object 5"/>
          <p:cNvSpPr txBox="1"/>
          <p:nvPr/>
        </p:nvSpPr>
        <p:spPr>
          <a:xfrm>
            <a:off x="2781314" y="4744891"/>
            <a:ext cx="4216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7" baseline="-4901" dirty="0">
                <a:latin typeface="Times New Roman"/>
                <a:cs typeface="Times New Roman"/>
              </a:rPr>
              <a:t>1</a:t>
            </a:r>
            <a:r>
              <a:rPr lang="en-IN" sz="5100" spc="-7" baseline="-4901" dirty="0">
                <a:latin typeface="Times New Roman"/>
                <a:cs typeface="Times New Roman"/>
              </a:rPr>
              <a:t>   </a:t>
            </a:r>
            <a:endParaRPr sz="5100" baseline="-4901" dirty="0">
              <a:latin typeface="Times New Roman"/>
              <a:cs typeface="Times New Roman"/>
            </a:endParaRPr>
          </a:p>
        </p:txBody>
      </p:sp>
      <p:sp>
        <p:nvSpPr>
          <p:cNvPr id="31" name="object 6"/>
          <p:cNvSpPr txBox="1"/>
          <p:nvPr/>
        </p:nvSpPr>
        <p:spPr>
          <a:xfrm>
            <a:off x="2240256" y="4999805"/>
            <a:ext cx="962698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100"/>
              </a:spcBef>
            </a:pPr>
            <a:r>
              <a:rPr sz="5100" spc="-7" baseline="-1633" dirty="0">
                <a:latin typeface="Symbol"/>
                <a:cs typeface="Symbol"/>
              </a:rPr>
              <a:t></a:t>
            </a:r>
            <a:r>
              <a:rPr sz="5100" spc="-494" baseline="-1633" dirty="0">
                <a:latin typeface="Times New Roman"/>
                <a:cs typeface="Times New Roman"/>
              </a:rPr>
              <a:t> </a:t>
            </a:r>
            <a:endParaRPr lang="en-US" sz="5100" spc="-494" baseline="-1633" dirty="0" smtClean="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  <a:spcBef>
                <a:spcPts val="100"/>
              </a:spcBef>
            </a:pPr>
            <a:r>
              <a:rPr lang="en-US" sz="5100" spc="-494" baseline="-1633" dirty="0">
                <a:latin typeface="Times New Roman"/>
                <a:cs typeface="Times New Roman"/>
              </a:rPr>
              <a:t> </a:t>
            </a:r>
            <a:r>
              <a:rPr lang="en-US" sz="5100" spc="-494" baseline="-1633" dirty="0" smtClean="0">
                <a:latin typeface="Times New Roman"/>
                <a:cs typeface="Times New Roman"/>
              </a:rPr>
              <a:t>       </a:t>
            </a:r>
            <a:r>
              <a:rPr sz="3400" spc="-5" dirty="0" smtClean="0">
                <a:latin typeface="Times New Roman"/>
                <a:cs typeface="Times New Roman"/>
              </a:rPr>
              <a:t>0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32" name="object 7"/>
          <p:cNvSpPr txBox="1"/>
          <p:nvPr/>
        </p:nvSpPr>
        <p:spPr>
          <a:xfrm>
            <a:off x="2838082" y="4740815"/>
            <a:ext cx="2725287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400" i="1" spc="-5" dirty="0">
                <a:latin typeface="Times New Roman"/>
                <a:cs typeface="Times New Roman"/>
              </a:rPr>
              <a:t>     </a:t>
            </a:r>
            <a:r>
              <a:rPr sz="3400" i="1" spc="-5" dirty="0">
                <a:latin typeface="Times New Roman"/>
                <a:cs typeface="Times New Roman"/>
              </a:rPr>
              <a:t>if</a:t>
            </a:r>
            <a:r>
              <a:rPr sz="3400" i="1" spc="-140" dirty="0">
                <a:latin typeface="Times New Roman"/>
                <a:cs typeface="Times New Roman"/>
              </a:rPr>
              <a:t> </a:t>
            </a:r>
            <a:r>
              <a:rPr sz="3400" spc="-45" dirty="0">
                <a:latin typeface="Times New Roman"/>
                <a:cs typeface="Times New Roman"/>
              </a:rPr>
              <a:t>(</a:t>
            </a:r>
            <a:r>
              <a:rPr sz="3400" i="1" spc="-45" dirty="0">
                <a:latin typeface="Times New Roman"/>
                <a:cs typeface="Times New Roman"/>
              </a:rPr>
              <a:t>i</a:t>
            </a:r>
            <a:r>
              <a:rPr sz="3400" spc="-45" dirty="0">
                <a:latin typeface="Times New Roman"/>
                <a:cs typeface="Times New Roman"/>
              </a:rPr>
              <a:t>,</a:t>
            </a:r>
            <a:r>
              <a:rPr sz="3400" spc="-160" dirty="0">
                <a:latin typeface="Times New Roman"/>
                <a:cs typeface="Times New Roman"/>
              </a:rPr>
              <a:t> </a:t>
            </a:r>
            <a:r>
              <a:rPr sz="3400" i="1" spc="70" dirty="0">
                <a:latin typeface="Times New Roman"/>
                <a:cs typeface="Times New Roman"/>
              </a:rPr>
              <a:t>j</a:t>
            </a:r>
            <a:r>
              <a:rPr sz="3400" spc="70" dirty="0">
                <a:latin typeface="Times New Roman"/>
                <a:cs typeface="Times New Roman"/>
              </a:rPr>
              <a:t>)</a:t>
            </a:r>
            <a:r>
              <a:rPr sz="3400" spc="-29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Symbol"/>
                <a:cs typeface="Symbol"/>
              </a:rPr>
              <a:t>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i="1" spc="-5" dirty="0">
                <a:latin typeface="Times New Roman"/>
                <a:cs typeface="Times New Roman"/>
              </a:rPr>
              <a:t>E</a:t>
            </a:r>
            <a:r>
              <a:rPr sz="3400" i="1" spc="-395" dirty="0">
                <a:latin typeface="Times New Roman"/>
                <a:cs typeface="Times New Roman"/>
              </a:rPr>
              <a:t> </a:t>
            </a:r>
            <a:endParaRPr sz="5100" baseline="4901" dirty="0">
              <a:latin typeface="Symbol"/>
              <a:cs typeface="Symbol"/>
            </a:endParaRPr>
          </a:p>
        </p:txBody>
      </p:sp>
      <p:sp>
        <p:nvSpPr>
          <p:cNvPr id="33" name="object 8"/>
          <p:cNvSpPr txBox="1"/>
          <p:nvPr/>
        </p:nvSpPr>
        <p:spPr>
          <a:xfrm>
            <a:off x="2792497" y="4999805"/>
            <a:ext cx="2347361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300"/>
              </a:lnSpc>
              <a:spcBef>
                <a:spcPts val="100"/>
              </a:spcBef>
            </a:pPr>
            <a:endParaRPr lang="en-IN" sz="3400" i="1" spc="-1725" dirty="0">
              <a:latin typeface="Symbol"/>
              <a:cs typeface="Times New Roman"/>
            </a:endParaRPr>
          </a:p>
          <a:p>
            <a:pPr marR="5080" algn="r">
              <a:lnSpc>
                <a:spcPts val="3300"/>
              </a:lnSpc>
              <a:spcBef>
                <a:spcPts val="100"/>
              </a:spcBef>
            </a:pPr>
            <a:r>
              <a:rPr sz="3400" i="1" spc="-5" dirty="0">
                <a:latin typeface="Times New Roman"/>
                <a:cs typeface="Times New Roman"/>
              </a:rPr>
              <a:t>otherwise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18288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smtClean="0">
                <a:solidFill>
                  <a:prstClr val="black"/>
                </a:solidFill>
                <a:latin typeface="Verdana"/>
                <a:cs typeface="Verdana"/>
              </a:rPr>
              <a:t>Breadth First Search</a:t>
            </a:r>
            <a:endParaRPr sz="36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5490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740" y="1023620"/>
            <a:ext cx="8328659" cy="529888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99109" indent="-342900">
              <a:lnSpc>
                <a:spcPts val="3800"/>
              </a:lnSpc>
              <a:spcBef>
                <a:spcPts val="2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Input: Graph </a:t>
            </a:r>
            <a:r>
              <a:rPr sz="3200" dirty="0">
                <a:latin typeface="Arial"/>
                <a:cs typeface="Arial"/>
              </a:rPr>
              <a:t>G = (V, E), </a:t>
            </a:r>
            <a:r>
              <a:rPr sz="3200" spc="-5" dirty="0">
                <a:latin typeface="Arial"/>
                <a:cs typeface="Arial"/>
              </a:rPr>
              <a:t>either directed </a:t>
            </a:r>
            <a:r>
              <a:rPr sz="3200" dirty="0">
                <a:latin typeface="Arial"/>
                <a:cs typeface="Arial"/>
              </a:rPr>
              <a:t>or  </a:t>
            </a:r>
            <a:r>
              <a:rPr sz="3200" spc="-5" dirty="0">
                <a:latin typeface="Arial"/>
                <a:cs typeface="Arial"/>
              </a:rPr>
              <a:t>undirected, </a:t>
            </a:r>
            <a:r>
              <a:rPr sz="3200" dirty="0">
                <a:latin typeface="Arial"/>
                <a:cs typeface="Arial"/>
              </a:rPr>
              <a:t>and source </a:t>
            </a:r>
            <a:r>
              <a:rPr sz="3200" spc="-5" dirty="0">
                <a:latin typeface="Arial"/>
                <a:cs typeface="Arial"/>
              </a:rPr>
              <a:t>vertex </a:t>
            </a:r>
            <a:r>
              <a:rPr sz="3200" dirty="0">
                <a:latin typeface="Arial"/>
                <a:cs typeface="Arial"/>
              </a:rPr>
              <a:t>s is in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V.</a:t>
            </a: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Output:</a:t>
            </a:r>
          </a:p>
          <a:p>
            <a:pPr marL="749300" marR="5080" lvl="1" indent="-279400">
              <a:lnSpc>
                <a:spcPct val="100000"/>
              </a:lnSpc>
              <a:spcBef>
                <a:spcPts val="13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d[v]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distance </a:t>
            </a:r>
            <a:r>
              <a:rPr sz="2800" dirty="0">
                <a:latin typeface="Arial"/>
                <a:cs typeface="Arial"/>
              </a:rPr>
              <a:t>(smallest # of edges)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v, 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v 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V.</a:t>
            </a:r>
          </a:p>
          <a:p>
            <a:pPr marL="749300" marR="233045" lvl="1" indent="-279400">
              <a:lnSpc>
                <a:spcPct val="100000"/>
              </a:lnSpc>
              <a:spcBef>
                <a:spcPts val="137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π[v] </a:t>
            </a:r>
            <a:r>
              <a:rPr sz="2800" dirty="0">
                <a:latin typeface="Arial"/>
                <a:cs typeface="Arial"/>
              </a:rPr>
              <a:t>= u such </a:t>
            </a:r>
            <a:r>
              <a:rPr sz="2800" spc="-5" dirty="0">
                <a:latin typeface="Arial"/>
                <a:cs typeface="Arial"/>
              </a:rPr>
              <a:t>that (u,v) </a:t>
            </a:r>
            <a:r>
              <a:rPr sz="2800" dirty="0">
                <a:latin typeface="Arial"/>
                <a:cs typeface="Arial"/>
              </a:rPr>
              <a:t>is last edge on </a:t>
            </a:r>
            <a:r>
              <a:rPr sz="2800" spc="-5" dirty="0">
                <a:latin typeface="Arial"/>
                <a:cs typeface="Arial"/>
              </a:rPr>
              <a:t>shortest  path </a:t>
            </a:r>
            <a:r>
              <a:rPr sz="2800" dirty="0">
                <a:latin typeface="Arial"/>
                <a:cs typeface="Arial"/>
              </a:rPr>
              <a:t>s-&gt;v</a:t>
            </a: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 is </a:t>
            </a:r>
            <a:r>
              <a:rPr sz="3200" spc="-555" dirty="0">
                <a:latin typeface="Arial"/>
                <a:cs typeface="Arial"/>
              </a:rPr>
              <a:t>v</a:t>
            </a:r>
            <a:r>
              <a:rPr sz="3200" spc="-555" dirty="0">
                <a:latin typeface="AoyagiKouzanFontT"/>
                <a:cs typeface="AoyagiKouzanFontT"/>
              </a:rPr>
              <a:t>’</a:t>
            </a:r>
            <a:r>
              <a:rPr lang="en-IN" sz="3200" spc="-555" dirty="0">
                <a:latin typeface="AoyagiKouzanFontT"/>
                <a:cs typeface="AoyagiKouzanFontT"/>
              </a:rPr>
              <a:t>    ‘</a:t>
            </a:r>
            <a:r>
              <a:rPr sz="3200" spc="-555" dirty="0">
                <a:latin typeface="Arial"/>
                <a:cs typeface="Arial"/>
              </a:rPr>
              <a:t>s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lang="en-IN" sz="3200" spc="-355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predecessor</a:t>
            </a:r>
          </a:p>
          <a:p>
            <a:pPr marL="355600" indent="-342900">
              <a:lnSpc>
                <a:spcPct val="100000"/>
              </a:lnSpc>
              <a:spcBef>
                <a:spcPts val="19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Set of edges </a:t>
            </a:r>
            <a:r>
              <a:rPr sz="3200" spc="-5" dirty="0">
                <a:latin typeface="Arial"/>
                <a:cs typeface="Arial"/>
              </a:rPr>
              <a:t>{(π[v],v): </a:t>
            </a:r>
            <a:r>
              <a:rPr sz="3200" dirty="0">
                <a:latin typeface="Arial"/>
                <a:cs typeface="Arial"/>
              </a:rPr>
              <a:t>v ≠ s} </a:t>
            </a:r>
            <a:r>
              <a:rPr sz="3200" spc="-5" dirty="0">
                <a:latin typeface="Arial"/>
                <a:cs typeface="Arial"/>
              </a:rPr>
              <a:t>forms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tree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740" y="834353"/>
            <a:ext cx="8260080" cy="4864152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9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Idea: </a:t>
            </a:r>
            <a:r>
              <a:rPr sz="3200" dirty="0">
                <a:latin typeface="Arial"/>
                <a:cs typeface="Arial"/>
              </a:rPr>
              <a:t>Send a wave out </a:t>
            </a:r>
            <a:r>
              <a:rPr sz="3200" spc="-5" dirty="0">
                <a:latin typeface="Arial"/>
                <a:cs typeface="Arial"/>
              </a:rPr>
              <a:t>from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s.</a:t>
            </a:r>
          </a:p>
          <a:p>
            <a:pPr marL="755650" lvl="1" indent="-285750">
              <a:lnSpc>
                <a:spcPct val="100000"/>
              </a:lnSpc>
              <a:spcBef>
                <a:spcPts val="130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First hits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vertices </a:t>
            </a:r>
            <a:r>
              <a:rPr sz="2800" dirty="0">
                <a:latin typeface="Arial"/>
                <a:cs typeface="Arial"/>
              </a:rPr>
              <a:t>1 edge </a:t>
            </a:r>
            <a:r>
              <a:rPr sz="2800" spc="-5" dirty="0">
                <a:latin typeface="Arial"/>
                <a:cs typeface="Arial"/>
              </a:rPr>
              <a:t>from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1305"/>
              </a:spcBef>
              <a:buClr>
                <a:srgbClr val="608194"/>
              </a:buClr>
              <a:buSzPct val="75000"/>
              <a:tabLst>
                <a:tab pos="755015" algn="l"/>
                <a:tab pos="755650" algn="l"/>
              </a:tabLst>
            </a:pP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From there, hits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vertices </a:t>
            </a:r>
            <a:r>
              <a:rPr sz="2800" dirty="0">
                <a:latin typeface="Arial"/>
                <a:cs typeface="Arial"/>
              </a:rPr>
              <a:t>2 edges </a:t>
            </a:r>
            <a:r>
              <a:rPr sz="2800" spc="-5" dirty="0">
                <a:latin typeface="Arial"/>
                <a:cs typeface="Arial"/>
              </a:rPr>
              <a:t>from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s.</a:t>
            </a:r>
          </a:p>
          <a:p>
            <a:pPr marL="469900" lvl="1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tabLst>
                <a:tab pos="755015" algn="l"/>
                <a:tab pos="755650" algn="l"/>
              </a:tabLst>
            </a:pP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Use </a:t>
            </a:r>
            <a:r>
              <a:rPr sz="3200" spc="-5" dirty="0">
                <a:latin typeface="Arial"/>
                <a:cs typeface="Arial"/>
              </a:rPr>
              <a:t>FIFO </a:t>
            </a:r>
            <a:r>
              <a:rPr sz="3200" dirty="0">
                <a:latin typeface="Arial"/>
                <a:cs typeface="Arial"/>
              </a:rPr>
              <a:t>queue Q </a:t>
            </a:r>
            <a:r>
              <a:rPr sz="3200" spc="-5" dirty="0">
                <a:latin typeface="Arial"/>
                <a:cs typeface="Arial"/>
              </a:rPr>
              <a:t>to maintain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wavefront.</a:t>
            </a:r>
            <a:endParaRPr sz="3200" dirty="0">
              <a:latin typeface="Arial"/>
              <a:cs typeface="Arial"/>
            </a:endParaRPr>
          </a:p>
          <a:p>
            <a:pPr marL="749300" marR="5080" lvl="1" indent="-279400">
              <a:lnSpc>
                <a:spcPct val="100000"/>
              </a:lnSpc>
              <a:spcBef>
                <a:spcPts val="13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v is in Q if and only if wave has hit v but has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  come out of v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375308"/>
            <a:ext cx="3959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BFS </a:t>
            </a:r>
            <a:r>
              <a:rPr spc="-5" dirty="0"/>
              <a:t>Example</a:t>
            </a:r>
          </a:p>
        </p:txBody>
      </p:sp>
      <p:pic>
        <p:nvPicPr>
          <p:cNvPr id="1028" name="Picture 4" descr="Breadth First Traversal">
            <a:extLst>
              <a:ext uri="{FF2B5EF4-FFF2-40B4-BE49-F238E27FC236}">
                <a16:creationId xmlns:a16="http://schemas.microsoft.com/office/drawing/2014/main" xmlns="" id="{578ED415-5C7E-4CAE-AE2B-8FECFF61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305050"/>
            <a:ext cx="2762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5987F84-46FB-446A-A9C4-5CD5FB759817}"/>
              </a:ext>
            </a:extLst>
          </p:cNvPr>
          <p:cNvSpPr txBox="1"/>
          <p:nvPr/>
        </p:nvSpPr>
        <p:spPr>
          <a:xfrm>
            <a:off x="1790700" y="5638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BFS algorithm traverses from S to A to B to C to D to E to F to 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957" y="18288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smtClean="0">
                <a:solidFill>
                  <a:prstClr val="black"/>
                </a:solidFill>
                <a:latin typeface="Verdana"/>
                <a:cs typeface="Verdana"/>
              </a:rPr>
              <a:t>Depth First Search</a:t>
            </a:r>
            <a:endParaRPr sz="36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8418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</TotalTime>
  <Words>882</Words>
  <Application>Microsoft Office PowerPoint</Application>
  <PresentationFormat>On-screen Show (4:3)</PresentationFormat>
  <Paragraphs>219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AoyagiKouzanFontT</vt:lpstr>
      <vt:lpstr>Arial</vt:lpstr>
      <vt:lpstr>Garamond</vt:lpstr>
      <vt:lpstr>Symbol</vt:lpstr>
      <vt:lpstr>Times New Roman</vt:lpstr>
      <vt:lpstr>Verdana</vt:lpstr>
      <vt:lpstr>Wingdings</vt:lpstr>
      <vt:lpstr>Organic</vt:lpstr>
      <vt:lpstr>DESIGN  AND  ANALYSIS  OF ALGORITHMS</vt:lpstr>
      <vt:lpstr>PowerPoint Presentation</vt:lpstr>
      <vt:lpstr>Graph Representation</vt:lpstr>
      <vt:lpstr>Adjacency Lists</vt:lpstr>
      <vt:lpstr>PowerPoint Presentation</vt:lpstr>
      <vt:lpstr>PowerPoint Presentation</vt:lpstr>
      <vt:lpstr>PowerPoint Presentation</vt:lpstr>
      <vt:lpstr>BFS Example</vt:lpstr>
      <vt:lpstr>PowerPoint Presentation</vt:lpstr>
      <vt:lpstr>PowerPoint Presentation</vt:lpstr>
      <vt:lpstr>DFS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ALGORITHM </vt:lpstr>
      <vt:lpstr> ALGORITHM</vt:lpstr>
      <vt:lpstr> ALGORITHM</vt:lpstr>
      <vt:lpstr>PowerPoint Presentation</vt:lpstr>
      <vt:lpstr>PowerPoint Presentation</vt:lpstr>
      <vt:lpstr> ALGORITHM </vt:lpstr>
      <vt:lpstr>ALGORITHM</vt:lpstr>
      <vt:lpstr> ALGORITHM</vt:lpstr>
      <vt:lpstr> ALGORITHM </vt:lpstr>
      <vt:lpstr> ALGORITHM</vt:lpstr>
      <vt:lpstr>PowerPoint Presentation</vt:lpstr>
      <vt:lpstr>PowerPoint Presentation</vt:lpstr>
      <vt:lpstr>SINGLE  SOURCE  SHORTEST  PATH-DIJKSTRA’S   ALGORITHM</vt:lpstr>
      <vt:lpstr>ALGORITHM</vt:lpstr>
      <vt:lpstr> ALGORITHM</vt:lpstr>
      <vt:lpstr>PowerPoint Presentation</vt:lpstr>
      <vt:lpstr>ALL PAIR SHORTEST PATH(FLOYD-WARSHALL’S ALGORITHM)</vt:lpstr>
      <vt:lpstr>ALL PAIR SHORTEST PATH(FLOYD-WARSHALL’S ALGORITHM)</vt:lpstr>
      <vt:lpstr>ALL PAIR SHORTEST PATH(FLOYD-WARSHALL’S ALGORITHM)</vt:lpstr>
      <vt:lpstr>ALL PAIR SHORTEST PATH(FLOYD-WARSHALL’S ALGORITHM)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Japman Singh</dc:creator>
  <cp:lastModifiedBy>Japman Singh</cp:lastModifiedBy>
  <cp:revision>20</cp:revision>
  <dcterms:created xsi:type="dcterms:W3CDTF">2020-04-26T19:38:17Z</dcterms:created>
  <dcterms:modified xsi:type="dcterms:W3CDTF">2020-04-27T16:07:18Z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2020-04-26T00:00:00Z</vt:filetime>
  </property>
</Properties>
</file>