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DBEA-FB1D-40A8-9DA8-A78F889A850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C261-D2AB-4FE0-87C7-82EF0441EAF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DBEA-FB1D-40A8-9DA8-A78F889A850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C261-D2AB-4FE0-87C7-82EF0441E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DBEA-FB1D-40A8-9DA8-A78F889A850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C261-D2AB-4FE0-87C7-82EF0441E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DBEA-FB1D-40A8-9DA8-A78F889A850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C261-D2AB-4FE0-87C7-82EF0441E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DBEA-FB1D-40A8-9DA8-A78F889A850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C261-D2AB-4FE0-87C7-82EF0441EAF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DBEA-FB1D-40A8-9DA8-A78F889A850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C261-D2AB-4FE0-87C7-82EF0441E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DBEA-FB1D-40A8-9DA8-A78F889A850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C261-D2AB-4FE0-87C7-82EF0441E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DBEA-FB1D-40A8-9DA8-A78F889A850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C261-D2AB-4FE0-87C7-82EF0441E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DBEA-FB1D-40A8-9DA8-A78F889A850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C261-D2AB-4FE0-87C7-82EF0441E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DBEA-FB1D-40A8-9DA8-A78F889A850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C261-D2AB-4FE0-87C7-82EF0441E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DBEA-FB1D-40A8-9DA8-A78F889A850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5DCC261-D2AB-4FE0-87C7-82EF0441EAF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07DDBEA-FB1D-40A8-9DA8-A78F889A850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5DCC261-D2AB-4FE0-87C7-82EF0441EAF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625436"/>
            <a:ext cx="7277100" cy="35814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4000" b="1" dirty="0" smtClean="0">
                <a:latin typeface="Arial" charset="0"/>
              </a:rPr>
              <a:t>BRANCH </a:t>
            </a:r>
            <a:r>
              <a:rPr lang="en-US" sz="4000" b="1" dirty="0" smtClean="0">
                <a:latin typeface="Arial" charset="0"/>
              </a:rPr>
              <a:t> AND  BOUND</a:t>
            </a:r>
            <a:endParaRPr lang="en-US" sz="4000" b="1" dirty="0" smtClean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sz="4000" b="1" dirty="0">
              <a:latin typeface="Arial" charset="0"/>
            </a:endParaRPr>
          </a:p>
          <a:p>
            <a:pPr algn="l">
              <a:lnSpc>
                <a:spcPct val="90000"/>
              </a:lnSpc>
            </a:pPr>
            <a:endParaRPr lang="en-US" sz="1800" b="1" dirty="0" smtClean="0">
              <a:solidFill>
                <a:schemeClr val="bg2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algn="l">
              <a:lnSpc>
                <a:spcPct val="90000"/>
              </a:lnSpc>
            </a:pPr>
            <a:r>
              <a:rPr lang="en-US" sz="20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Arial" charset="0"/>
              </a:rPr>
              <a:t>by </a:t>
            </a:r>
            <a:r>
              <a:rPr lang="en-US" sz="2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Arial" charset="0"/>
              </a:rPr>
              <a:t>- </a:t>
            </a:r>
            <a:r>
              <a:rPr lang="en-US" sz="2000" b="1" dirty="0">
                <a:latin typeface="Arial" charset="0"/>
              </a:rPr>
              <a:t>  </a:t>
            </a:r>
          </a:p>
          <a:p>
            <a:pPr algn="l">
              <a:lnSpc>
                <a:spcPct val="90000"/>
              </a:lnSpc>
            </a:pPr>
            <a:endParaRPr lang="en-US" sz="2000" b="1" dirty="0">
              <a:latin typeface="Arial" charset="0"/>
            </a:endParaRPr>
          </a:p>
          <a:p>
            <a:pPr algn="l">
              <a:lnSpc>
                <a:spcPct val="90000"/>
              </a:lnSpc>
            </a:pPr>
            <a:r>
              <a:rPr lang="en-US" sz="2000" b="1" i="1" dirty="0">
                <a:solidFill>
                  <a:srgbClr val="002060"/>
                </a:solidFill>
                <a:latin typeface="Arial" charset="0"/>
              </a:rPr>
              <a:t>  KARTIK   SHAURYA             </a:t>
            </a:r>
            <a:r>
              <a:rPr lang="en-US" sz="2000" b="1" dirty="0">
                <a:solidFill>
                  <a:srgbClr val="002060"/>
                </a:solidFill>
                <a:latin typeface="Arial" charset="0"/>
              </a:rPr>
              <a:t>(181210026)</a:t>
            </a:r>
            <a:r>
              <a:rPr lang="en-US" sz="2000" b="1" dirty="0">
                <a:latin typeface="Arial" charset="0"/>
              </a:rPr>
              <a:t> </a:t>
            </a:r>
          </a:p>
          <a:p>
            <a:pPr algn="l">
              <a:lnSpc>
                <a:spcPct val="90000"/>
              </a:lnSpc>
            </a:pPr>
            <a:r>
              <a:rPr lang="en-US" sz="2000" b="1" i="1" dirty="0">
                <a:solidFill>
                  <a:srgbClr val="002060"/>
                </a:solidFill>
                <a:latin typeface="Arial" charset="0"/>
              </a:rPr>
              <a:t>  HIMANSHU   SRIVASTAVA  </a:t>
            </a:r>
            <a:r>
              <a:rPr lang="en-US" sz="2000" b="1" dirty="0">
                <a:solidFill>
                  <a:srgbClr val="002060"/>
                </a:solidFill>
                <a:latin typeface="Arial" charset="0"/>
              </a:rPr>
              <a:t>(181220031)</a:t>
            </a:r>
            <a:r>
              <a:rPr lang="en-US" sz="2000" b="1" i="1" dirty="0">
                <a:solidFill>
                  <a:srgbClr val="002060"/>
                </a:solidFill>
                <a:latin typeface="Arial" charset="0"/>
              </a:rPr>
              <a:t>  - </a:t>
            </a:r>
            <a:r>
              <a:rPr lang="en-US" sz="2000" u="sng" dirty="0">
                <a:solidFill>
                  <a:srgbClr val="FFFF00"/>
                </a:solidFill>
                <a:latin typeface="Arial" charset="0"/>
              </a:rPr>
              <a:t>last roll no.</a:t>
            </a:r>
          </a:p>
          <a:p>
            <a:pPr algn="l">
              <a:lnSpc>
                <a:spcPct val="90000"/>
              </a:lnSpc>
            </a:pPr>
            <a:endParaRPr lang="en-US" sz="1800" dirty="0" smtClean="0"/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685800" y="2590800"/>
            <a:ext cx="7924800" cy="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685800" y="3962400"/>
            <a:ext cx="7924800" cy="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0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4000" b="1" u="sng" dirty="0" smtClean="0"/>
              <a:t>SOLUTION APPROACH</a:t>
            </a:r>
            <a:endParaRPr lang="en-US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Now before we place queen i on row j, we first check whether row j is used (use an array to store row info). 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we check whether slash code ( j + i ) or backslash code ( j – i + 7 ) are used (keep two arrays that will tell us which diagonals are occupied). 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yes, then we have to try a different location for queen i. 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not, then we mark the row and the two diagonals as used and recurse on queen i + 1.</a:t>
            </a:r>
          </a:p>
        </p:txBody>
      </p:sp>
    </p:spTree>
    <p:extLst>
      <p:ext uri="{BB962C8B-B14F-4D97-AF65-F5344CB8AC3E}">
        <p14:creationId xmlns:p14="http://schemas.microsoft.com/office/powerpoint/2010/main" val="3068571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SOLUTION  APPROACH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recursive call returns and before we try another position for queen i,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need to reset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three things -:</a:t>
            </a:r>
          </a:p>
          <a:p>
            <a:pPr>
              <a:buFont typeface="Wingdings" pitchFamily="2" charset="2"/>
              <a:buChar char="Ø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row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slash code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backslash code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92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INTRODUCTION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Branch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and bound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is an algorithm design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paradigm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which is generally used for solving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combinatorial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optimization problems.</a:t>
            </a:r>
          </a:p>
        </p:txBody>
      </p:sp>
    </p:spTree>
    <p:extLst>
      <p:ext uri="{BB962C8B-B14F-4D97-AF65-F5344CB8AC3E}">
        <p14:creationId xmlns:p14="http://schemas.microsoft.com/office/powerpoint/2010/main" val="99025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problems are typically exponential in terms of time complexity and may require exploring all possible permutations in worst case.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Branch and Bound Algorithm technique solves these problems relatively quickly.</a:t>
            </a:r>
          </a:p>
        </p:txBody>
      </p:sp>
    </p:spTree>
    <p:extLst>
      <p:ext uri="{BB962C8B-B14F-4D97-AF65-F5344CB8AC3E}">
        <p14:creationId xmlns:p14="http://schemas.microsoft.com/office/powerpoint/2010/main" val="326870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PROBLEM STATEMENT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763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 smtClean="0"/>
              <a:t>” </a:t>
            </a:r>
            <a:r>
              <a:rPr lang="en-US" b="1" dirty="0" smtClean="0"/>
              <a:t>N QUEENS PUZZLE</a:t>
            </a:r>
            <a:r>
              <a:rPr lang="en-US" dirty="0"/>
              <a:t> </a:t>
            </a:r>
            <a:r>
              <a:rPr lang="en-US" dirty="0" smtClean="0"/>
              <a:t>” is </a:t>
            </a:r>
            <a:r>
              <a:rPr lang="en-US" dirty="0"/>
              <a:t>the problem of placing </a:t>
            </a:r>
            <a:r>
              <a:rPr lang="en-US" dirty="0" smtClean="0"/>
              <a:t>N</a:t>
            </a:r>
            <a:r>
              <a:rPr lang="en-US" dirty="0"/>
              <a:t> </a:t>
            </a:r>
            <a:r>
              <a:rPr lang="en-US" dirty="0" smtClean="0"/>
              <a:t>chess queens</a:t>
            </a:r>
            <a:r>
              <a:rPr lang="en-US" dirty="0"/>
              <a:t> on an N×N chessboard i</a:t>
            </a:r>
            <a:r>
              <a:rPr lang="en-US" dirty="0" smtClean="0"/>
              <a:t>n such a way </a:t>
            </a:r>
            <a:r>
              <a:rPr lang="en-US" dirty="0"/>
              <a:t>that no two queens threaten each other.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Thus</a:t>
            </a:r>
            <a:r>
              <a:rPr lang="en-US" dirty="0"/>
              <a:t>, a solution requires that no two queens share the same row, column, or diagonal.</a:t>
            </a:r>
          </a:p>
        </p:txBody>
      </p:sp>
    </p:spTree>
    <p:extLst>
      <p:ext uri="{BB962C8B-B14F-4D97-AF65-F5344CB8AC3E}">
        <p14:creationId xmlns:p14="http://schemas.microsoft.com/office/powerpoint/2010/main" val="1830089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SOLUTION APPROACH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Basically, we have to ensure 4 things -: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two queens share a column.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two queens share a row.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two queens share a top-right to left-bottom diagonal.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two queens share a top-left to bottom-right diagonal.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483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SOLUTION APPROACH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Number 1 is automatic because of the way we store the solution.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number 2, 3 and 4, we can perform updates in O(1) time.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idea is to keep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three Boolean arrays that tell us which rows and which diagonals are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occupied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66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SOLUTION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Let’s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create two N x N matrix one for / diagonal and other one for \ diagonal. Let’s call them slashCode and backslashCode respectively.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trick is to fill them in such a way that two queens sharing a same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/­ diagonal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will have the same value in matrix slashCode, and if they share same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\­ diagonal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they will have the same value in backslashCode matrix.</a:t>
            </a:r>
          </a:p>
        </p:txBody>
      </p:sp>
    </p:spTree>
    <p:extLst>
      <p:ext uri="{BB962C8B-B14F-4D97-AF65-F5344CB8AC3E}">
        <p14:creationId xmlns:p14="http://schemas.microsoft.com/office/powerpoint/2010/main" val="2731113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SOLUTION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For </a:t>
            </a:r>
            <a:r>
              <a:rPr lang="en-US" dirty="0"/>
              <a:t>an N x N matrix, fill slashCode and backslashCode matrix </a:t>
            </a:r>
            <a:r>
              <a:rPr lang="en-US" dirty="0" smtClean="0"/>
              <a:t>using </a:t>
            </a:r>
            <a:r>
              <a:rPr lang="en-US" dirty="0"/>
              <a:t>formula </a:t>
            </a:r>
            <a:r>
              <a:rPr lang="en-US" dirty="0" smtClean="0"/>
              <a:t>- :</a:t>
            </a:r>
            <a:endParaRPr lang="en-US" dirty="0"/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slashCode [row</a:t>
            </a:r>
            <a:r>
              <a:rPr lang="en-US" dirty="0"/>
              <a:t>][col] = row </a:t>
            </a:r>
            <a:r>
              <a:rPr lang="en-US" dirty="0" smtClean="0"/>
              <a:t>+ </a:t>
            </a:r>
            <a:r>
              <a:rPr lang="en-US" dirty="0"/>
              <a:t>col</a:t>
            </a:r>
            <a:br>
              <a:rPr lang="en-US" dirty="0"/>
            </a:br>
            <a:endParaRPr lang="en-US" dirty="0" smtClean="0"/>
          </a:p>
          <a:p>
            <a:pPr fontAlgn="base"/>
            <a:r>
              <a:rPr lang="en-US" dirty="0" smtClean="0"/>
              <a:t>backslashCode [</a:t>
            </a:r>
            <a:r>
              <a:rPr lang="en-US" dirty="0"/>
              <a:t>row][col] = row </a:t>
            </a:r>
            <a:r>
              <a:rPr lang="en-US" dirty="0" smtClean="0"/>
              <a:t>- </a:t>
            </a:r>
            <a:r>
              <a:rPr lang="en-US" dirty="0"/>
              <a:t>col + (N-1)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67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SOLUTION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sz="2400" b="1" dirty="0" smtClean="0"/>
              <a:t>For N = 8   </a:t>
            </a:r>
            <a:r>
              <a:rPr lang="en-US" sz="2400" dirty="0"/>
              <a:t>The ‘N – 1’ in the backslash code is there to ensure that the codes are never negative because we will be using the codes as indices in an array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1029" name="Picture 5" descr="C:\Users\Himanshu Srivastava\Pictures\ches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62745"/>
            <a:ext cx="36576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Himanshu Srivastava\Pictures\ches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429000"/>
            <a:ext cx="36576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504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85</TotalTime>
  <Words>419</Words>
  <Application>Microsoft Office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PowerPoint Presentation</vt:lpstr>
      <vt:lpstr>INTRODUCTION</vt:lpstr>
      <vt:lpstr>INTRODUCTION</vt:lpstr>
      <vt:lpstr>PROBLEM STATEMENT</vt:lpstr>
      <vt:lpstr>SOLUTION APPROACH</vt:lpstr>
      <vt:lpstr>SOLUTION APPROACH</vt:lpstr>
      <vt:lpstr>SOLUTION APPROACH</vt:lpstr>
      <vt:lpstr>SOLUTION APPROACH</vt:lpstr>
      <vt:lpstr>SOLUTION APPROACH</vt:lpstr>
      <vt:lpstr>SOLUTION APPROACH</vt:lpstr>
      <vt:lpstr>SOLUTION  APPROACH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Srivastava</dc:creator>
  <cp:lastModifiedBy>Himanshu Srivastava</cp:lastModifiedBy>
  <cp:revision>10</cp:revision>
  <dcterms:created xsi:type="dcterms:W3CDTF">2020-04-13T04:41:56Z</dcterms:created>
  <dcterms:modified xsi:type="dcterms:W3CDTF">2020-04-17T08:38:34Z</dcterms:modified>
</cp:coreProperties>
</file>