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147475B-235D-F240-973D-F8352E96E4DC}"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6E97E-C3E5-DC40-ACB3-CBE2F4AD1538}" type="slidenum">
              <a:rPr lang="en-US" smtClean="0"/>
              <a:t>‹#›</a:t>
            </a:fld>
            <a:endParaRPr lang="en-US"/>
          </a:p>
        </p:txBody>
      </p:sp>
    </p:spTree>
    <p:extLst>
      <p:ext uri="{BB962C8B-B14F-4D97-AF65-F5344CB8AC3E}">
        <p14:creationId xmlns:p14="http://schemas.microsoft.com/office/powerpoint/2010/main" val="3105427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47475B-235D-F240-973D-F8352E96E4DC}"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6E97E-C3E5-DC40-ACB3-CBE2F4AD1538}" type="slidenum">
              <a:rPr lang="en-US" smtClean="0"/>
              <a:t>‹#›</a:t>
            </a:fld>
            <a:endParaRPr lang="en-US"/>
          </a:p>
        </p:txBody>
      </p:sp>
    </p:spTree>
    <p:extLst>
      <p:ext uri="{BB962C8B-B14F-4D97-AF65-F5344CB8AC3E}">
        <p14:creationId xmlns:p14="http://schemas.microsoft.com/office/powerpoint/2010/main" val="949151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47475B-235D-F240-973D-F8352E96E4DC}"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6E97E-C3E5-DC40-ACB3-CBE2F4AD153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26288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47475B-235D-F240-973D-F8352E96E4DC}"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6E97E-C3E5-DC40-ACB3-CBE2F4AD1538}" type="slidenum">
              <a:rPr lang="en-US" smtClean="0"/>
              <a:t>‹#›</a:t>
            </a:fld>
            <a:endParaRPr lang="en-US"/>
          </a:p>
        </p:txBody>
      </p:sp>
    </p:spTree>
    <p:extLst>
      <p:ext uri="{BB962C8B-B14F-4D97-AF65-F5344CB8AC3E}">
        <p14:creationId xmlns:p14="http://schemas.microsoft.com/office/powerpoint/2010/main" val="3408003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47475B-235D-F240-973D-F8352E96E4DC}"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6E97E-C3E5-DC40-ACB3-CBE2F4AD153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2554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47475B-235D-F240-973D-F8352E96E4DC}"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6E97E-C3E5-DC40-ACB3-CBE2F4AD1538}" type="slidenum">
              <a:rPr lang="en-US" smtClean="0"/>
              <a:t>‹#›</a:t>
            </a:fld>
            <a:endParaRPr lang="en-US"/>
          </a:p>
        </p:txBody>
      </p:sp>
    </p:spTree>
    <p:extLst>
      <p:ext uri="{BB962C8B-B14F-4D97-AF65-F5344CB8AC3E}">
        <p14:creationId xmlns:p14="http://schemas.microsoft.com/office/powerpoint/2010/main" val="3190055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47475B-235D-F240-973D-F8352E96E4DC}"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6E97E-C3E5-DC40-ACB3-CBE2F4AD1538}" type="slidenum">
              <a:rPr lang="en-US" smtClean="0"/>
              <a:t>‹#›</a:t>
            </a:fld>
            <a:endParaRPr lang="en-US"/>
          </a:p>
        </p:txBody>
      </p:sp>
    </p:spTree>
    <p:extLst>
      <p:ext uri="{BB962C8B-B14F-4D97-AF65-F5344CB8AC3E}">
        <p14:creationId xmlns:p14="http://schemas.microsoft.com/office/powerpoint/2010/main" val="321967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47475B-235D-F240-973D-F8352E96E4DC}"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6E97E-C3E5-DC40-ACB3-CBE2F4AD1538}" type="slidenum">
              <a:rPr lang="en-US" smtClean="0"/>
              <a:t>‹#›</a:t>
            </a:fld>
            <a:endParaRPr lang="en-US"/>
          </a:p>
        </p:txBody>
      </p:sp>
    </p:spTree>
    <p:extLst>
      <p:ext uri="{BB962C8B-B14F-4D97-AF65-F5344CB8AC3E}">
        <p14:creationId xmlns:p14="http://schemas.microsoft.com/office/powerpoint/2010/main" val="812523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47475B-235D-F240-973D-F8352E96E4DC}"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6E97E-C3E5-DC40-ACB3-CBE2F4AD1538}" type="slidenum">
              <a:rPr lang="en-US" smtClean="0"/>
              <a:t>‹#›</a:t>
            </a:fld>
            <a:endParaRPr lang="en-US"/>
          </a:p>
        </p:txBody>
      </p:sp>
    </p:spTree>
    <p:extLst>
      <p:ext uri="{BB962C8B-B14F-4D97-AF65-F5344CB8AC3E}">
        <p14:creationId xmlns:p14="http://schemas.microsoft.com/office/powerpoint/2010/main" val="1776448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47475B-235D-F240-973D-F8352E96E4DC}"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6E97E-C3E5-DC40-ACB3-CBE2F4AD1538}" type="slidenum">
              <a:rPr lang="en-US" smtClean="0"/>
              <a:t>‹#›</a:t>
            </a:fld>
            <a:endParaRPr lang="en-US"/>
          </a:p>
        </p:txBody>
      </p:sp>
    </p:spTree>
    <p:extLst>
      <p:ext uri="{BB962C8B-B14F-4D97-AF65-F5344CB8AC3E}">
        <p14:creationId xmlns:p14="http://schemas.microsoft.com/office/powerpoint/2010/main" val="4008411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47475B-235D-F240-973D-F8352E96E4DC}"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6E97E-C3E5-DC40-ACB3-CBE2F4AD1538}" type="slidenum">
              <a:rPr lang="en-US" smtClean="0"/>
              <a:t>‹#›</a:t>
            </a:fld>
            <a:endParaRPr lang="en-US"/>
          </a:p>
        </p:txBody>
      </p:sp>
    </p:spTree>
    <p:extLst>
      <p:ext uri="{BB962C8B-B14F-4D97-AF65-F5344CB8AC3E}">
        <p14:creationId xmlns:p14="http://schemas.microsoft.com/office/powerpoint/2010/main" val="181494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47475B-235D-F240-973D-F8352E96E4DC}" type="datetimeFigureOut">
              <a:rPr lang="en-US" smtClean="0"/>
              <a:t>4/27/2020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46E97E-C3E5-DC40-ACB3-CBE2F4AD1538}" type="slidenum">
              <a:rPr lang="en-US" smtClean="0"/>
              <a:t>‹#›</a:t>
            </a:fld>
            <a:endParaRPr lang="en-US"/>
          </a:p>
        </p:txBody>
      </p:sp>
    </p:spTree>
    <p:extLst>
      <p:ext uri="{BB962C8B-B14F-4D97-AF65-F5344CB8AC3E}">
        <p14:creationId xmlns:p14="http://schemas.microsoft.com/office/powerpoint/2010/main" val="4072806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147475B-235D-F240-973D-F8352E96E4DC}" type="datetimeFigureOut">
              <a:rPr lang="en-US" smtClean="0"/>
              <a:t>4/27/2020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46E97E-C3E5-DC40-ACB3-CBE2F4AD1538}" type="slidenum">
              <a:rPr lang="en-US" smtClean="0"/>
              <a:t>‹#›</a:t>
            </a:fld>
            <a:endParaRPr lang="en-US"/>
          </a:p>
        </p:txBody>
      </p:sp>
    </p:spTree>
    <p:extLst>
      <p:ext uri="{BB962C8B-B14F-4D97-AF65-F5344CB8AC3E}">
        <p14:creationId xmlns:p14="http://schemas.microsoft.com/office/powerpoint/2010/main" val="1301329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47475B-235D-F240-973D-F8352E96E4DC}" type="datetimeFigureOut">
              <a:rPr lang="en-US" smtClean="0"/>
              <a:t>4/27/2020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46E97E-C3E5-DC40-ACB3-CBE2F4AD1538}" type="slidenum">
              <a:rPr lang="en-US" smtClean="0"/>
              <a:t>‹#›</a:t>
            </a:fld>
            <a:endParaRPr lang="en-US"/>
          </a:p>
        </p:txBody>
      </p:sp>
    </p:spTree>
    <p:extLst>
      <p:ext uri="{BB962C8B-B14F-4D97-AF65-F5344CB8AC3E}">
        <p14:creationId xmlns:p14="http://schemas.microsoft.com/office/powerpoint/2010/main" val="114648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47475B-235D-F240-973D-F8352E96E4DC}"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6E97E-C3E5-DC40-ACB3-CBE2F4AD1538}" type="slidenum">
              <a:rPr lang="en-US" smtClean="0"/>
              <a:t>‹#›</a:t>
            </a:fld>
            <a:endParaRPr lang="en-US"/>
          </a:p>
        </p:txBody>
      </p:sp>
    </p:spTree>
    <p:extLst>
      <p:ext uri="{BB962C8B-B14F-4D97-AF65-F5344CB8AC3E}">
        <p14:creationId xmlns:p14="http://schemas.microsoft.com/office/powerpoint/2010/main" val="772227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147475B-235D-F240-973D-F8352E96E4DC}"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6E97E-C3E5-DC40-ACB3-CBE2F4AD1538}" type="slidenum">
              <a:rPr lang="en-US" smtClean="0"/>
              <a:t>‹#›</a:t>
            </a:fld>
            <a:endParaRPr lang="en-US"/>
          </a:p>
        </p:txBody>
      </p:sp>
    </p:spTree>
    <p:extLst>
      <p:ext uri="{BB962C8B-B14F-4D97-AF65-F5344CB8AC3E}">
        <p14:creationId xmlns:p14="http://schemas.microsoft.com/office/powerpoint/2010/main" val="1772499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47475B-235D-F240-973D-F8352E96E4DC}" type="datetimeFigureOut">
              <a:rPr lang="en-US" smtClean="0"/>
              <a:t>4/27/2020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846E97E-C3E5-DC40-ACB3-CBE2F4AD1538}" type="slidenum">
              <a:rPr lang="en-US" smtClean="0"/>
              <a:t>‹#›</a:t>
            </a:fld>
            <a:endParaRPr lang="en-US"/>
          </a:p>
        </p:txBody>
      </p:sp>
    </p:spTree>
    <p:extLst>
      <p:ext uri="{BB962C8B-B14F-4D97-AF65-F5344CB8AC3E}">
        <p14:creationId xmlns:p14="http://schemas.microsoft.com/office/powerpoint/2010/main" val="2211668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9.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9.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6A566-E350-6F48-9C3A-C45B391DC976}"/>
              </a:ext>
            </a:extLst>
          </p:cNvPr>
          <p:cNvSpPr>
            <a:spLocks noGrp="1"/>
          </p:cNvSpPr>
          <p:nvPr>
            <p:ph type="ctrTitle"/>
          </p:nvPr>
        </p:nvSpPr>
        <p:spPr/>
        <p:txBody>
          <a:bodyPr/>
          <a:lstStyle/>
          <a:p>
            <a:r>
              <a:rPr lang="en-US"/>
              <a:t>Design Algorithm and Analysis Assignment</a:t>
            </a:r>
          </a:p>
        </p:txBody>
      </p:sp>
      <p:sp>
        <p:nvSpPr>
          <p:cNvPr id="3" name="Subtitle 2">
            <a:extLst>
              <a:ext uri="{FF2B5EF4-FFF2-40B4-BE49-F238E27FC236}">
                <a16:creationId xmlns:a16="http://schemas.microsoft.com/office/drawing/2014/main" id="{2BAE8E34-9263-734D-B1CC-5559308EFAF6}"/>
              </a:ext>
            </a:extLst>
          </p:cNvPr>
          <p:cNvSpPr>
            <a:spLocks noGrp="1"/>
          </p:cNvSpPr>
          <p:nvPr>
            <p:ph type="subTitle" idx="1"/>
          </p:nvPr>
        </p:nvSpPr>
        <p:spPr/>
        <p:txBody>
          <a:bodyPr>
            <a:normAutofit fontScale="62500" lnSpcReduction="20000"/>
          </a:bodyPr>
          <a:lstStyle/>
          <a:p>
            <a:r>
              <a:rPr lang="en-US"/>
              <a:t>Name: Venkata Sai Akhil Penugonda </a:t>
            </a:r>
          </a:p>
          <a:p>
            <a:r>
              <a:rPr lang="en-US"/>
              <a:t>Roll Number: 181210057</a:t>
            </a:r>
          </a:p>
          <a:p>
            <a:r>
              <a:rPr lang="en-US"/>
              <a:t>Branch : C.S.E</a:t>
            </a:r>
          </a:p>
          <a:p>
            <a:r>
              <a:rPr lang="en-US"/>
              <a:t>Topic : Graph Algorithms </a:t>
            </a:r>
          </a:p>
        </p:txBody>
      </p:sp>
    </p:spTree>
    <p:extLst>
      <p:ext uri="{BB962C8B-B14F-4D97-AF65-F5344CB8AC3E}">
        <p14:creationId xmlns:p14="http://schemas.microsoft.com/office/powerpoint/2010/main" val="64358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0D479F-F98A-D244-B19A-BFB4CC929B18}"/>
              </a:ext>
            </a:extLst>
          </p:cNvPr>
          <p:cNvSpPr>
            <a:spLocks noGrp="1"/>
          </p:cNvSpPr>
          <p:nvPr>
            <p:ph idx="1"/>
          </p:nvPr>
        </p:nvSpPr>
        <p:spPr>
          <a:xfrm>
            <a:off x="680357" y="796153"/>
            <a:ext cx="6428066" cy="5265693"/>
          </a:xfrm>
        </p:spPr>
        <p:txBody>
          <a:bodyPr>
            <a:normAutofit fontScale="55000" lnSpcReduction="20000"/>
          </a:bodyPr>
          <a:lstStyle/>
          <a:p>
            <a:r>
              <a:rPr lang="en-GB" sz="4400" b="0" i="0" dirty="0">
                <a:solidFill>
                  <a:srgbClr val="000000"/>
                </a:solidFill>
                <a:effectLst/>
                <a:latin typeface="Microsoft Yi Baiti" panose="03000500000000000000" pitchFamily="66" charset="0"/>
                <a:ea typeface="Microsoft Yi Baiti" panose="03000500000000000000" pitchFamily="66" charset="0"/>
              </a:rPr>
              <a:t>Now, the tree S-7-A is treated as one node and we check for all edges going out from it. We select the one which has the lowest cost and include it in the tree.</a:t>
            </a:r>
          </a:p>
          <a:p>
            <a:r>
              <a:rPr lang="en-GB" sz="4400" b="0" i="0" dirty="0">
                <a:solidFill>
                  <a:srgbClr val="000000"/>
                </a:solidFill>
                <a:effectLst/>
                <a:latin typeface="Microsoft Yi Baiti" panose="03000500000000000000" pitchFamily="66" charset="0"/>
                <a:ea typeface="Microsoft Yi Baiti" panose="03000500000000000000" pitchFamily="66" charset="0"/>
              </a:rPr>
              <a:t>After this step, S-7-A-3-C tree is formed. Now we'll again treat it as a node and will check all the edges again. However, we will choose only the least cost edge. In this case, C-3-D is the new edge, which is less than other edges' cost 8, 6, 4, etc.</a:t>
            </a:r>
          </a:p>
          <a:p>
            <a:r>
              <a:rPr lang="en-GB" sz="4400" b="0" i="0" dirty="0">
                <a:solidFill>
                  <a:srgbClr val="000000"/>
                </a:solidFill>
                <a:effectLst/>
                <a:latin typeface="Microsoft Yi Baiti" panose="03000500000000000000" pitchFamily="66" charset="0"/>
                <a:ea typeface="Microsoft Yi Baiti" panose="03000500000000000000" pitchFamily="66" charset="0"/>
              </a:rPr>
              <a:t>After adding node </a:t>
            </a:r>
            <a:r>
              <a:rPr lang="en-GB" sz="4400" b="1" i="0" dirty="0">
                <a:solidFill>
                  <a:srgbClr val="000000"/>
                </a:solidFill>
                <a:effectLst/>
                <a:latin typeface="Microsoft Yi Baiti" panose="03000500000000000000" pitchFamily="66" charset="0"/>
                <a:ea typeface="Microsoft Yi Baiti" panose="03000500000000000000" pitchFamily="66" charset="0"/>
              </a:rPr>
              <a:t>D</a:t>
            </a:r>
            <a:r>
              <a:rPr lang="en-GB" sz="4400" b="0" i="0" dirty="0">
                <a:solidFill>
                  <a:srgbClr val="000000"/>
                </a:solidFill>
                <a:effectLst/>
                <a:latin typeface="Microsoft Yi Baiti" panose="03000500000000000000" pitchFamily="66" charset="0"/>
                <a:ea typeface="Microsoft Yi Baiti" panose="03000500000000000000" pitchFamily="66" charset="0"/>
              </a:rPr>
              <a:t> to the spanning tree, we now have two edges going out of it having the same cost, i.e. D-2-T and D-2-B. Thus, we can add either one. But the next step will again yield edge 2 as the least cost. Hence, we are showing a spanning tree with both edges included.</a:t>
            </a:r>
            <a:r>
              <a:rPr lang="en-GB" sz="2000" dirty="0">
                <a:latin typeface="Microsoft Yi Baiti" panose="03000500000000000000" pitchFamily="66" charset="0"/>
                <a:ea typeface="Microsoft Yi Baiti" panose="03000500000000000000" pitchFamily="66" charset="0"/>
              </a:rPr>
              <a:t/>
            </a:r>
            <a:br>
              <a:rPr lang="en-GB" sz="2000" dirty="0">
                <a:latin typeface="Microsoft Yi Baiti" panose="03000500000000000000" pitchFamily="66" charset="0"/>
                <a:ea typeface="Microsoft Yi Baiti" panose="03000500000000000000" pitchFamily="66" charset="0"/>
              </a:rPr>
            </a:br>
            <a:r>
              <a:rPr lang="en-GB" sz="3000" dirty="0">
                <a:latin typeface="Microsoft Yi Baiti" panose="03000500000000000000" pitchFamily="66" charset="0"/>
                <a:ea typeface="Microsoft Yi Baiti" panose="03000500000000000000" pitchFamily="66" charset="0"/>
              </a:rPr>
              <a:t/>
            </a:r>
            <a:br>
              <a:rPr lang="en-GB" sz="3000" dirty="0">
                <a:latin typeface="Microsoft Yi Baiti" panose="03000500000000000000" pitchFamily="66" charset="0"/>
                <a:ea typeface="Microsoft Yi Baiti" panose="03000500000000000000" pitchFamily="66" charset="0"/>
              </a:rPr>
            </a:br>
            <a:r>
              <a:rPr lang="en-GB" dirty="0">
                <a:latin typeface="Microsoft Yi Baiti" panose="03000500000000000000" pitchFamily="66" charset="0"/>
                <a:ea typeface="Microsoft Yi Baiti" panose="03000500000000000000" pitchFamily="66" charset="0"/>
              </a:rPr>
              <a:t/>
            </a:r>
            <a:br>
              <a:rPr lang="en-GB" dirty="0">
                <a:latin typeface="Microsoft Yi Baiti" panose="03000500000000000000" pitchFamily="66" charset="0"/>
                <a:ea typeface="Microsoft Yi Baiti" panose="03000500000000000000" pitchFamily="66" charset="0"/>
              </a:rPr>
            </a:br>
            <a:endParaRPr lang="en-US" dirty="0">
              <a:latin typeface="Microsoft Yi Baiti" panose="03000500000000000000" pitchFamily="66" charset="0"/>
              <a:ea typeface="Microsoft Yi Baiti" panose="03000500000000000000" pitchFamily="66" charset="0"/>
            </a:endParaRPr>
          </a:p>
        </p:txBody>
      </p:sp>
      <p:pic>
        <p:nvPicPr>
          <p:cNvPr id="4" name="Picture 3">
            <a:extLst>
              <a:ext uri="{FF2B5EF4-FFF2-40B4-BE49-F238E27FC236}">
                <a16:creationId xmlns:a16="http://schemas.microsoft.com/office/drawing/2014/main" id="{59FE4BB1-D319-CC46-AF2C-3F9B15BC080B}"/>
              </a:ext>
            </a:extLst>
          </p:cNvPr>
          <p:cNvPicPr>
            <a:picLocks noChangeAspect="1"/>
          </p:cNvPicPr>
          <p:nvPr/>
        </p:nvPicPr>
        <p:blipFill>
          <a:blip r:embed="rId2"/>
          <a:stretch>
            <a:fillRect/>
          </a:stretch>
        </p:blipFill>
        <p:spPr>
          <a:xfrm>
            <a:off x="7089538" y="492092"/>
            <a:ext cx="2346861" cy="1330779"/>
          </a:xfrm>
          <a:prstGeom prst="rect">
            <a:avLst/>
          </a:prstGeom>
        </p:spPr>
      </p:pic>
      <p:pic>
        <p:nvPicPr>
          <p:cNvPr id="5" name="Picture 4">
            <a:extLst>
              <a:ext uri="{FF2B5EF4-FFF2-40B4-BE49-F238E27FC236}">
                <a16:creationId xmlns:a16="http://schemas.microsoft.com/office/drawing/2014/main" id="{C9797468-02A6-FA42-8029-3F1790AA6129}"/>
              </a:ext>
            </a:extLst>
          </p:cNvPr>
          <p:cNvPicPr>
            <a:picLocks noChangeAspect="1"/>
          </p:cNvPicPr>
          <p:nvPr/>
        </p:nvPicPr>
        <p:blipFill>
          <a:blip r:embed="rId3"/>
          <a:stretch>
            <a:fillRect/>
          </a:stretch>
        </p:blipFill>
        <p:spPr>
          <a:xfrm>
            <a:off x="7327359" y="2029814"/>
            <a:ext cx="2527841" cy="1399185"/>
          </a:xfrm>
          <a:prstGeom prst="rect">
            <a:avLst/>
          </a:prstGeom>
        </p:spPr>
      </p:pic>
      <p:pic>
        <p:nvPicPr>
          <p:cNvPr id="6" name="Picture 5">
            <a:extLst>
              <a:ext uri="{FF2B5EF4-FFF2-40B4-BE49-F238E27FC236}">
                <a16:creationId xmlns:a16="http://schemas.microsoft.com/office/drawing/2014/main" id="{23CDD6C3-959E-3E45-9020-D8FBD20DB96D}"/>
              </a:ext>
            </a:extLst>
          </p:cNvPr>
          <p:cNvPicPr>
            <a:picLocks noChangeAspect="1"/>
          </p:cNvPicPr>
          <p:nvPr/>
        </p:nvPicPr>
        <p:blipFill>
          <a:blip r:embed="rId4"/>
          <a:stretch>
            <a:fillRect/>
          </a:stretch>
        </p:blipFill>
        <p:spPr>
          <a:xfrm>
            <a:off x="6962147" y="3842884"/>
            <a:ext cx="2745271" cy="1347336"/>
          </a:xfrm>
          <a:prstGeom prst="rect">
            <a:avLst/>
          </a:prstGeom>
        </p:spPr>
      </p:pic>
      <p:pic>
        <p:nvPicPr>
          <p:cNvPr id="7" name="Picture 6">
            <a:extLst>
              <a:ext uri="{FF2B5EF4-FFF2-40B4-BE49-F238E27FC236}">
                <a16:creationId xmlns:a16="http://schemas.microsoft.com/office/drawing/2014/main" id="{CFA87E0A-BC41-DB4D-8B53-E09C3BD5FE82}"/>
              </a:ext>
            </a:extLst>
          </p:cNvPr>
          <p:cNvPicPr>
            <a:picLocks noChangeAspect="1"/>
          </p:cNvPicPr>
          <p:nvPr/>
        </p:nvPicPr>
        <p:blipFill>
          <a:blip r:embed="rId5"/>
          <a:stretch>
            <a:fillRect/>
          </a:stretch>
        </p:blipFill>
        <p:spPr>
          <a:xfrm>
            <a:off x="5715397" y="5396457"/>
            <a:ext cx="3333750" cy="1330778"/>
          </a:xfrm>
          <a:prstGeom prst="rect">
            <a:avLst/>
          </a:prstGeom>
        </p:spPr>
      </p:pic>
    </p:spTree>
    <p:extLst>
      <p:ext uri="{BB962C8B-B14F-4D97-AF65-F5344CB8AC3E}">
        <p14:creationId xmlns:p14="http://schemas.microsoft.com/office/powerpoint/2010/main" val="925920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21C9-4B2C-B149-9A9F-139A1E5F129A}"/>
              </a:ext>
            </a:extLst>
          </p:cNvPr>
          <p:cNvSpPr>
            <a:spLocks noGrp="1"/>
          </p:cNvSpPr>
          <p:nvPr>
            <p:ph type="title"/>
          </p:nvPr>
        </p:nvSpPr>
        <p:spPr>
          <a:xfrm>
            <a:off x="1725" y="778934"/>
            <a:ext cx="4707465" cy="1278466"/>
          </a:xfrm>
        </p:spPr>
        <p:txBody>
          <a:bodyPr>
            <a:noAutofit/>
          </a:bodyPr>
          <a:lstStyle/>
          <a:p>
            <a:pPr algn="ctr"/>
            <a:r>
              <a:rPr lang="en-US" sz="3600" dirty="0"/>
              <a:t>Kruskal’s Algorithm with Example </a:t>
            </a:r>
          </a:p>
        </p:txBody>
      </p:sp>
      <p:sp>
        <p:nvSpPr>
          <p:cNvPr id="3" name="Content Placeholder 2">
            <a:extLst>
              <a:ext uri="{FF2B5EF4-FFF2-40B4-BE49-F238E27FC236}">
                <a16:creationId xmlns:a16="http://schemas.microsoft.com/office/drawing/2014/main" id="{37AC0AAC-F0E5-8F46-9F05-76ABC44115CB}"/>
              </a:ext>
            </a:extLst>
          </p:cNvPr>
          <p:cNvSpPr>
            <a:spLocks noGrp="1"/>
          </p:cNvSpPr>
          <p:nvPr>
            <p:ph idx="1"/>
          </p:nvPr>
        </p:nvSpPr>
        <p:spPr>
          <a:xfrm>
            <a:off x="4379151" y="821497"/>
            <a:ext cx="5328267" cy="3911145"/>
          </a:xfrm>
        </p:spPr>
        <p:txBody>
          <a:bodyPr>
            <a:noAutofit/>
          </a:bodyPr>
          <a:lstStyle/>
          <a:p>
            <a:pPr marL="0" indent="0">
              <a:buNone/>
            </a:pPr>
            <a:r>
              <a:rPr lang="en-US" sz="2800" b="0" i="0" dirty="0">
                <a:effectLst/>
                <a:latin typeface="Microsoft Yi Baiti" panose="03000500000000000000" pitchFamily="66" charset="0"/>
                <a:ea typeface="Microsoft Yi Baiti" panose="03000500000000000000" pitchFamily="66" charset="0"/>
              </a:rPr>
              <a:t> </a:t>
            </a:r>
          </a:p>
          <a:p>
            <a:pPr marL="0" indent="0">
              <a:buNone/>
            </a:pPr>
            <a:r>
              <a:rPr lang="en-GB" sz="2800" b="0" i="0" dirty="0">
                <a:effectLst/>
                <a:latin typeface="Microsoft Yi Baiti" panose="03000500000000000000" pitchFamily="66" charset="0"/>
                <a:ea typeface="Microsoft Yi Baiti" panose="03000500000000000000" pitchFamily="66" charset="0"/>
              </a:rPr>
              <a:t>Step 1 - Remove all loops and Parallel Edges</a:t>
            </a:r>
          </a:p>
          <a:p>
            <a:r>
              <a:rPr lang="en-GB" sz="2800" b="0" i="0" dirty="0">
                <a:solidFill>
                  <a:srgbClr val="000000"/>
                </a:solidFill>
                <a:effectLst/>
                <a:latin typeface="Microsoft Yi Baiti" panose="03000500000000000000" pitchFamily="66" charset="0"/>
                <a:ea typeface="Microsoft Yi Baiti" panose="03000500000000000000" pitchFamily="66" charset="0"/>
              </a:rPr>
              <a:t>Remove all loops and parallel edges from the given graph.</a:t>
            </a:r>
          </a:p>
          <a:p>
            <a:r>
              <a:rPr lang="en-GB" sz="2800" b="0" i="0" dirty="0">
                <a:solidFill>
                  <a:srgbClr val="000000"/>
                </a:solidFill>
                <a:effectLst/>
                <a:latin typeface="Microsoft Yi Baiti" panose="03000500000000000000" pitchFamily="66" charset="0"/>
                <a:ea typeface="Microsoft Yi Baiti" panose="03000500000000000000" pitchFamily="66" charset="0"/>
              </a:rPr>
              <a:t>In case of parallel edges, keep the one which has the least cost associated and remove all others.</a:t>
            </a:r>
          </a:p>
          <a:p>
            <a:pPr marL="0" indent="0">
              <a:buNone/>
            </a:pPr>
            <a:r>
              <a:rPr lang="en-GB" sz="2800" dirty="0">
                <a:latin typeface="Microsoft Yi Baiti" panose="03000500000000000000" pitchFamily="66" charset="0"/>
                <a:ea typeface="Microsoft Yi Baiti" panose="03000500000000000000" pitchFamily="66" charset="0"/>
              </a:rPr>
              <a:t/>
            </a:r>
            <a:br>
              <a:rPr lang="en-GB" sz="2800" dirty="0">
                <a:latin typeface="Microsoft Yi Baiti" panose="03000500000000000000" pitchFamily="66" charset="0"/>
                <a:ea typeface="Microsoft Yi Baiti" panose="03000500000000000000" pitchFamily="66" charset="0"/>
              </a:rPr>
            </a:br>
            <a:endParaRPr lang="en-US" sz="2800" dirty="0">
              <a:latin typeface="Microsoft Yi Baiti" panose="03000500000000000000" pitchFamily="66" charset="0"/>
              <a:ea typeface="Microsoft Yi Baiti" panose="03000500000000000000" pitchFamily="66" charset="0"/>
            </a:endParaRPr>
          </a:p>
        </p:txBody>
      </p:sp>
      <p:pic>
        <p:nvPicPr>
          <p:cNvPr id="8" name="Picture 7">
            <a:extLst>
              <a:ext uri="{FF2B5EF4-FFF2-40B4-BE49-F238E27FC236}">
                <a16:creationId xmlns:a16="http://schemas.microsoft.com/office/drawing/2014/main" id="{0752DD39-AF16-EB4F-9523-2497B959706C}"/>
              </a:ext>
            </a:extLst>
          </p:cNvPr>
          <p:cNvPicPr>
            <a:picLocks noChangeAspect="1"/>
          </p:cNvPicPr>
          <p:nvPr/>
        </p:nvPicPr>
        <p:blipFill>
          <a:blip r:embed="rId2"/>
          <a:stretch>
            <a:fillRect/>
          </a:stretch>
        </p:blipFill>
        <p:spPr>
          <a:xfrm>
            <a:off x="1045401" y="2057400"/>
            <a:ext cx="3333750" cy="2257425"/>
          </a:xfrm>
          <a:prstGeom prst="rect">
            <a:avLst/>
          </a:prstGeom>
        </p:spPr>
      </p:pic>
      <p:pic>
        <p:nvPicPr>
          <p:cNvPr id="9" name="Picture 8">
            <a:extLst>
              <a:ext uri="{FF2B5EF4-FFF2-40B4-BE49-F238E27FC236}">
                <a16:creationId xmlns:a16="http://schemas.microsoft.com/office/drawing/2014/main" id="{F83FCBFA-D3E8-9144-A287-E312F39C08DE}"/>
              </a:ext>
            </a:extLst>
          </p:cNvPr>
          <p:cNvPicPr>
            <a:picLocks noChangeAspect="1"/>
          </p:cNvPicPr>
          <p:nvPr/>
        </p:nvPicPr>
        <p:blipFill>
          <a:blip r:embed="rId3"/>
          <a:stretch>
            <a:fillRect/>
          </a:stretch>
        </p:blipFill>
        <p:spPr>
          <a:xfrm>
            <a:off x="1620926" y="4573872"/>
            <a:ext cx="3333750" cy="2257425"/>
          </a:xfrm>
          <a:prstGeom prst="rect">
            <a:avLst/>
          </a:prstGeom>
        </p:spPr>
      </p:pic>
      <p:pic>
        <p:nvPicPr>
          <p:cNvPr id="10" name="Picture 9">
            <a:extLst>
              <a:ext uri="{FF2B5EF4-FFF2-40B4-BE49-F238E27FC236}">
                <a16:creationId xmlns:a16="http://schemas.microsoft.com/office/drawing/2014/main" id="{4C5BC57A-0717-114D-96F7-2F5D8FE4DA24}"/>
              </a:ext>
            </a:extLst>
          </p:cNvPr>
          <p:cNvPicPr>
            <a:picLocks noChangeAspect="1"/>
          </p:cNvPicPr>
          <p:nvPr/>
        </p:nvPicPr>
        <p:blipFill>
          <a:blip r:embed="rId4"/>
          <a:stretch>
            <a:fillRect/>
          </a:stretch>
        </p:blipFill>
        <p:spPr>
          <a:xfrm>
            <a:off x="6488157" y="4898570"/>
            <a:ext cx="3333750" cy="1608031"/>
          </a:xfrm>
          <a:prstGeom prst="rect">
            <a:avLst/>
          </a:prstGeom>
        </p:spPr>
      </p:pic>
      <p:sp>
        <p:nvSpPr>
          <p:cNvPr id="12" name="TextBox 11">
            <a:extLst>
              <a:ext uri="{FF2B5EF4-FFF2-40B4-BE49-F238E27FC236}">
                <a16:creationId xmlns:a16="http://schemas.microsoft.com/office/drawing/2014/main" id="{3C5ECC32-CFF0-9A48-AEE9-52D3535F93E1}"/>
              </a:ext>
            </a:extLst>
          </p:cNvPr>
          <p:cNvSpPr txBox="1"/>
          <p:nvPr/>
        </p:nvSpPr>
        <p:spPr>
          <a:xfrm>
            <a:off x="1568903" y="4259683"/>
            <a:ext cx="1573110" cy="369332"/>
          </a:xfrm>
          <a:prstGeom prst="rect">
            <a:avLst/>
          </a:prstGeom>
          <a:noFill/>
        </p:spPr>
        <p:txBody>
          <a:bodyPr wrap="square" rtlCol="0">
            <a:spAutoFit/>
          </a:bodyPr>
          <a:lstStyle/>
          <a:p>
            <a:pPr algn="ctr"/>
            <a:r>
              <a:rPr lang="en-US"/>
              <a:t>Example</a:t>
            </a:r>
          </a:p>
        </p:txBody>
      </p:sp>
      <p:sp>
        <p:nvSpPr>
          <p:cNvPr id="13" name="TextBox 12">
            <a:extLst>
              <a:ext uri="{FF2B5EF4-FFF2-40B4-BE49-F238E27FC236}">
                <a16:creationId xmlns:a16="http://schemas.microsoft.com/office/drawing/2014/main" id="{ACDFD8D6-8335-344F-84F8-C2C96AB82F26}"/>
              </a:ext>
            </a:extLst>
          </p:cNvPr>
          <p:cNvSpPr txBox="1"/>
          <p:nvPr/>
        </p:nvSpPr>
        <p:spPr>
          <a:xfrm>
            <a:off x="4921273" y="5517919"/>
            <a:ext cx="1828800" cy="369332"/>
          </a:xfrm>
          <a:prstGeom prst="rect">
            <a:avLst/>
          </a:prstGeom>
          <a:noFill/>
        </p:spPr>
        <p:txBody>
          <a:bodyPr wrap="square" rtlCol="0">
            <a:spAutoFit/>
          </a:bodyPr>
          <a:lstStyle/>
          <a:p>
            <a:pPr algn="l"/>
            <a:r>
              <a:rPr lang="en-US"/>
              <a:t>-------------&gt;</a:t>
            </a:r>
          </a:p>
        </p:txBody>
      </p:sp>
    </p:spTree>
    <p:extLst>
      <p:ext uri="{BB962C8B-B14F-4D97-AF65-F5344CB8AC3E}">
        <p14:creationId xmlns:p14="http://schemas.microsoft.com/office/powerpoint/2010/main" val="2032856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5E67922-D913-D84E-BA5D-557AE68FA7D0}"/>
              </a:ext>
            </a:extLst>
          </p:cNvPr>
          <p:cNvSpPr>
            <a:spLocks noGrp="1"/>
          </p:cNvSpPr>
          <p:nvPr>
            <p:ph type="title"/>
          </p:nvPr>
        </p:nvSpPr>
        <p:spPr/>
        <p:txBody>
          <a:bodyPr>
            <a:normAutofit fontScale="90000"/>
          </a:bodyPr>
          <a:lstStyle/>
          <a:p>
            <a:r>
              <a:rPr lang="en-GB" sz="2800" b="0" i="0" dirty="0">
                <a:effectLst/>
                <a:latin typeface="Microsoft Yi Baiti" panose="03000500000000000000" pitchFamily="66" charset="0"/>
                <a:ea typeface="Microsoft Yi Baiti" panose="03000500000000000000" pitchFamily="66" charset="0"/>
              </a:rPr>
              <a:t>Step 2 - Arrange all edges in their increasing order of weight</a:t>
            </a:r>
            <a:br>
              <a:rPr lang="en-GB" sz="2800" b="0" i="0" dirty="0">
                <a:effectLst/>
                <a:latin typeface="Microsoft Yi Baiti" panose="03000500000000000000" pitchFamily="66" charset="0"/>
                <a:ea typeface="Microsoft Yi Baiti" panose="03000500000000000000" pitchFamily="66" charset="0"/>
              </a:rPr>
            </a:br>
            <a:r>
              <a:rPr lang="en-GB" sz="2800" b="0" i="0" dirty="0">
                <a:solidFill>
                  <a:srgbClr val="000000"/>
                </a:solidFill>
                <a:effectLst/>
                <a:latin typeface="Microsoft Yi Baiti" panose="03000500000000000000" pitchFamily="66" charset="0"/>
                <a:ea typeface="Microsoft Yi Baiti" panose="03000500000000000000" pitchFamily="66" charset="0"/>
              </a:rPr>
              <a:t>The next step is to create a set of edges and weight, and arrange them in an ascending order of weightage (cost).</a:t>
            </a:r>
            <a:endParaRPr lang="en-US" sz="2800" dirty="0">
              <a:latin typeface="Microsoft Yi Baiti" panose="03000500000000000000" pitchFamily="66" charset="0"/>
              <a:ea typeface="Microsoft Yi Baiti" panose="03000500000000000000" pitchFamily="66" charset="0"/>
            </a:endParaRPr>
          </a:p>
        </p:txBody>
      </p:sp>
      <p:sp>
        <p:nvSpPr>
          <p:cNvPr id="3" name="Content Placeholder 2">
            <a:extLst>
              <a:ext uri="{FF2B5EF4-FFF2-40B4-BE49-F238E27FC236}">
                <a16:creationId xmlns:a16="http://schemas.microsoft.com/office/drawing/2014/main" id="{D10B895D-0219-5E47-B0D0-5DD580BC2A79}"/>
              </a:ext>
            </a:extLst>
          </p:cNvPr>
          <p:cNvSpPr>
            <a:spLocks noGrp="1"/>
          </p:cNvSpPr>
          <p:nvPr>
            <p:ph idx="1"/>
          </p:nvPr>
        </p:nvSpPr>
        <p:spPr>
          <a:xfrm>
            <a:off x="838200" y="3428999"/>
            <a:ext cx="10515600" cy="2747963"/>
          </a:xfrm>
        </p:spPr>
        <p:txBody>
          <a:bodyPr>
            <a:normAutofit/>
          </a:bodyPr>
          <a:lstStyle/>
          <a:p>
            <a:pPr marL="0" indent="0">
              <a:buNone/>
            </a:pPr>
            <a:r>
              <a:rPr lang="en-GB" sz="2400" b="0" i="0" dirty="0">
                <a:solidFill>
                  <a:schemeClr val="accent1">
                    <a:lumMod val="75000"/>
                  </a:schemeClr>
                </a:solidFill>
                <a:effectLst/>
                <a:latin typeface="Microsoft Yi Baiti" panose="03000500000000000000" pitchFamily="66" charset="0"/>
                <a:ea typeface="Microsoft Yi Baiti" panose="03000500000000000000" pitchFamily="66" charset="0"/>
              </a:rPr>
              <a:t>Step 3 - Add the edge which has the least weightage</a:t>
            </a:r>
          </a:p>
          <a:p>
            <a:r>
              <a:rPr lang="en-GB" b="0" i="0" dirty="0">
                <a:solidFill>
                  <a:srgbClr val="000000"/>
                </a:solidFill>
                <a:effectLst/>
                <a:latin typeface="Microsoft Yi Baiti" panose="03000500000000000000" pitchFamily="66" charset="0"/>
                <a:ea typeface="Microsoft Yi Baiti" panose="03000500000000000000" pitchFamily="66" charset="0"/>
              </a:rPr>
              <a:t>Now we start adding edges to the graph beginning from the one which has the least weight. Throughout, we shall keep checking that the spanning properties remain intact. In case, by adding one edge, the spanning tree property does not hold then we shall consider not to include the edge in the graph.</a:t>
            </a:r>
          </a:p>
          <a:p>
            <a:endParaRPr lang="en-US" dirty="0">
              <a:latin typeface="Microsoft Yi Baiti" panose="03000500000000000000" pitchFamily="66" charset="0"/>
              <a:ea typeface="Microsoft Yi Baiti" panose="03000500000000000000" pitchFamily="66" charset="0"/>
            </a:endParaRPr>
          </a:p>
        </p:txBody>
      </p:sp>
      <p:pic>
        <p:nvPicPr>
          <p:cNvPr id="5" name="Picture 4">
            <a:extLst>
              <a:ext uri="{FF2B5EF4-FFF2-40B4-BE49-F238E27FC236}">
                <a16:creationId xmlns:a16="http://schemas.microsoft.com/office/drawing/2014/main" id="{4E4E6ACE-004B-924C-A6D1-C078A685640E}"/>
              </a:ext>
            </a:extLst>
          </p:cNvPr>
          <p:cNvPicPr>
            <a:picLocks noChangeAspect="1"/>
          </p:cNvPicPr>
          <p:nvPr/>
        </p:nvPicPr>
        <p:blipFill>
          <a:blip r:embed="rId2"/>
          <a:stretch>
            <a:fillRect/>
          </a:stretch>
        </p:blipFill>
        <p:spPr>
          <a:xfrm>
            <a:off x="2976613" y="2219945"/>
            <a:ext cx="5827874" cy="919509"/>
          </a:xfrm>
          <a:prstGeom prst="rect">
            <a:avLst/>
          </a:prstGeom>
        </p:spPr>
      </p:pic>
    </p:spTree>
    <p:extLst>
      <p:ext uri="{BB962C8B-B14F-4D97-AF65-F5344CB8AC3E}">
        <p14:creationId xmlns:p14="http://schemas.microsoft.com/office/powerpoint/2010/main" val="2077000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6B832BD-A2A6-5F4B-AFED-2EFC0C4EC583}"/>
              </a:ext>
            </a:extLst>
          </p:cNvPr>
          <p:cNvSpPr>
            <a:spLocks noGrp="1"/>
          </p:cNvSpPr>
          <p:nvPr>
            <p:ph type="body" sz="half" idx="2"/>
          </p:nvPr>
        </p:nvSpPr>
        <p:spPr>
          <a:xfrm>
            <a:off x="463536" y="285687"/>
            <a:ext cx="6562698" cy="6258111"/>
          </a:xfrm>
        </p:spPr>
        <p:txBody>
          <a:bodyPr>
            <a:noAutofit/>
          </a:bodyPr>
          <a:lstStyle/>
          <a:p>
            <a:pPr marL="285750" indent="-285750">
              <a:buFont typeface="Arial" panose="020B0604020202020204" pitchFamily="34" charset="0"/>
              <a:buChar char="•"/>
            </a:pPr>
            <a:r>
              <a:rPr lang="en-GB" sz="2800" b="0" i="0">
                <a:solidFill>
                  <a:srgbClr val="000000"/>
                </a:solidFill>
                <a:effectLst/>
                <a:latin typeface="Microsoft Yi Baiti" panose="03000500000000000000" pitchFamily="66" charset="0"/>
                <a:ea typeface="Microsoft Yi Baiti" panose="03000500000000000000" pitchFamily="66" charset="0"/>
              </a:rPr>
              <a:t>The least cost is 2 and edges involved are B,D and D,T. We add them. Adding them does not violate spanning tree properties, so we continue to our next edge selection.</a:t>
            </a:r>
          </a:p>
          <a:p>
            <a:pPr marL="285750" indent="-285750">
              <a:buFont typeface="Arial" panose="020B0604020202020204" pitchFamily="34" charset="0"/>
              <a:buChar char="•"/>
            </a:pPr>
            <a:r>
              <a:rPr lang="en-GB" sz="2800" b="0" i="0">
                <a:solidFill>
                  <a:srgbClr val="000000"/>
                </a:solidFill>
                <a:effectLst/>
                <a:latin typeface="Microsoft Yi Baiti" panose="03000500000000000000" pitchFamily="66" charset="0"/>
                <a:ea typeface="Microsoft Yi Baiti" panose="03000500000000000000" pitchFamily="66" charset="0"/>
              </a:rPr>
              <a:t>Next cost is 3, and associated edges are A,C and C,D. We add them again </a:t>
            </a:r>
            <a:endParaRPr lang="en-US" sz="2800" b="0" i="0">
              <a:solidFill>
                <a:srgbClr val="000000"/>
              </a:solidFill>
              <a:effectLst/>
              <a:latin typeface="Microsoft Yi Baiti" panose="03000500000000000000" pitchFamily="66" charset="0"/>
              <a:ea typeface="Microsoft Yi Baiti" panose="03000500000000000000" pitchFamily="66" charset="0"/>
            </a:endParaRPr>
          </a:p>
          <a:p>
            <a:pPr marL="285750" indent="-285750">
              <a:buFont typeface="Arial" panose="020B0604020202020204" pitchFamily="34" charset="0"/>
              <a:buChar char="•"/>
            </a:pPr>
            <a:r>
              <a:rPr lang="en-GB" sz="2800" b="0" i="0">
                <a:solidFill>
                  <a:srgbClr val="000000"/>
                </a:solidFill>
                <a:effectLst/>
                <a:latin typeface="Microsoft Yi Baiti" panose="03000500000000000000" pitchFamily="66" charset="0"/>
                <a:ea typeface="Microsoft Yi Baiti" panose="03000500000000000000" pitchFamily="66" charset="0"/>
              </a:rPr>
              <a:t>Next cost in the table is 4, and we observe that adding it will create a circuit in the graph. −</a:t>
            </a:r>
            <a:endParaRPr lang="en-US" sz="2800" b="0" i="0">
              <a:solidFill>
                <a:srgbClr val="000000"/>
              </a:solidFill>
              <a:effectLst/>
              <a:latin typeface="Microsoft Yi Baiti" panose="03000500000000000000" pitchFamily="66" charset="0"/>
              <a:ea typeface="Microsoft Yi Baiti" panose="03000500000000000000" pitchFamily="66" charset="0"/>
            </a:endParaRPr>
          </a:p>
          <a:p>
            <a:r>
              <a:rPr lang="en-GB" sz="2800" b="0" i="0">
                <a:solidFill>
                  <a:srgbClr val="000000"/>
                </a:solidFill>
                <a:effectLst/>
                <a:latin typeface="Microsoft Yi Baiti" panose="03000500000000000000" pitchFamily="66" charset="0"/>
                <a:ea typeface="Microsoft Yi Baiti" panose="03000500000000000000" pitchFamily="66" charset="0"/>
              </a:rPr>
              <a:t>We ignore it. In the process we shall ignore/avoid all edges that create a circuit.</a:t>
            </a:r>
          </a:p>
          <a:p>
            <a:r>
              <a:rPr lang="en-GB" sz="2800">
                <a:latin typeface="Microsoft Yi Baiti" panose="03000500000000000000" pitchFamily="66" charset="0"/>
                <a:ea typeface="Microsoft Yi Baiti" panose="03000500000000000000" pitchFamily="66" charset="0"/>
              </a:rPr>
              <a:t/>
            </a:r>
            <a:br>
              <a:rPr lang="en-GB" sz="2800">
                <a:latin typeface="Microsoft Yi Baiti" panose="03000500000000000000" pitchFamily="66" charset="0"/>
                <a:ea typeface="Microsoft Yi Baiti" panose="03000500000000000000" pitchFamily="66" charset="0"/>
              </a:rPr>
            </a:br>
            <a:endParaRPr lang="en-GB" sz="2800" b="0" i="0">
              <a:solidFill>
                <a:srgbClr val="000000"/>
              </a:solidFill>
              <a:effectLst/>
              <a:latin typeface="Microsoft Yi Baiti" panose="03000500000000000000" pitchFamily="66" charset="0"/>
              <a:ea typeface="Microsoft Yi Baiti" panose="03000500000000000000" pitchFamily="66" charset="0"/>
            </a:endParaRPr>
          </a:p>
          <a:p>
            <a:r>
              <a:rPr lang="en-GB" sz="2800">
                <a:latin typeface="Microsoft Yi Baiti" panose="03000500000000000000" pitchFamily="66" charset="0"/>
                <a:ea typeface="Microsoft Yi Baiti" panose="03000500000000000000" pitchFamily="66" charset="0"/>
              </a:rPr>
              <a:t/>
            </a:r>
            <a:br>
              <a:rPr lang="en-GB" sz="2800">
                <a:latin typeface="Microsoft Yi Baiti" panose="03000500000000000000" pitchFamily="66" charset="0"/>
                <a:ea typeface="Microsoft Yi Baiti" panose="03000500000000000000" pitchFamily="66" charset="0"/>
              </a:rPr>
            </a:br>
            <a:endParaRPr lang="en-US" sz="2800">
              <a:latin typeface="Microsoft Yi Baiti" panose="03000500000000000000" pitchFamily="66" charset="0"/>
              <a:ea typeface="Microsoft Yi Baiti" panose="03000500000000000000" pitchFamily="66" charset="0"/>
            </a:endParaRPr>
          </a:p>
        </p:txBody>
      </p:sp>
      <p:pic>
        <p:nvPicPr>
          <p:cNvPr id="9" name="Picture 8">
            <a:extLst>
              <a:ext uri="{FF2B5EF4-FFF2-40B4-BE49-F238E27FC236}">
                <a16:creationId xmlns:a16="http://schemas.microsoft.com/office/drawing/2014/main" id="{DF9D1E31-696C-F24E-B811-CFC7E1068C7A}"/>
              </a:ext>
            </a:extLst>
          </p:cNvPr>
          <p:cNvPicPr>
            <a:picLocks noChangeAspect="1"/>
          </p:cNvPicPr>
          <p:nvPr/>
        </p:nvPicPr>
        <p:blipFill>
          <a:blip r:embed="rId2"/>
          <a:stretch>
            <a:fillRect/>
          </a:stretch>
        </p:blipFill>
        <p:spPr>
          <a:xfrm>
            <a:off x="7026234" y="775331"/>
            <a:ext cx="3088449" cy="1438335"/>
          </a:xfrm>
          <a:prstGeom prst="rect">
            <a:avLst/>
          </a:prstGeom>
        </p:spPr>
      </p:pic>
      <p:pic>
        <p:nvPicPr>
          <p:cNvPr id="10" name="Picture 9">
            <a:extLst>
              <a:ext uri="{FF2B5EF4-FFF2-40B4-BE49-F238E27FC236}">
                <a16:creationId xmlns:a16="http://schemas.microsoft.com/office/drawing/2014/main" id="{9224500F-86B8-164C-B32C-F20EFE30B14E}"/>
              </a:ext>
            </a:extLst>
          </p:cNvPr>
          <p:cNvPicPr>
            <a:picLocks noChangeAspect="1"/>
          </p:cNvPicPr>
          <p:nvPr/>
        </p:nvPicPr>
        <p:blipFill>
          <a:blip r:embed="rId3"/>
          <a:stretch>
            <a:fillRect/>
          </a:stretch>
        </p:blipFill>
        <p:spPr>
          <a:xfrm>
            <a:off x="7107897" y="2566259"/>
            <a:ext cx="3333750" cy="1552575"/>
          </a:xfrm>
          <a:prstGeom prst="rect">
            <a:avLst/>
          </a:prstGeom>
        </p:spPr>
      </p:pic>
      <p:pic>
        <p:nvPicPr>
          <p:cNvPr id="11" name="Picture 10">
            <a:extLst>
              <a:ext uri="{FF2B5EF4-FFF2-40B4-BE49-F238E27FC236}">
                <a16:creationId xmlns:a16="http://schemas.microsoft.com/office/drawing/2014/main" id="{5E39ECA6-DB97-2B47-9F7E-AB05920280A5}"/>
              </a:ext>
            </a:extLst>
          </p:cNvPr>
          <p:cNvPicPr>
            <a:picLocks noChangeAspect="1"/>
          </p:cNvPicPr>
          <p:nvPr/>
        </p:nvPicPr>
        <p:blipFill>
          <a:blip r:embed="rId4"/>
          <a:stretch>
            <a:fillRect/>
          </a:stretch>
        </p:blipFill>
        <p:spPr>
          <a:xfrm>
            <a:off x="6550397" y="4740893"/>
            <a:ext cx="3333750" cy="1552575"/>
          </a:xfrm>
          <a:prstGeom prst="rect">
            <a:avLst/>
          </a:prstGeom>
        </p:spPr>
      </p:pic>
    </p:spTree>
    <p:extLst>
      <p:ext uri="{BB962C8B-B14F-4D97-AF65-F5344CB8AC3E}">
        <p14:creationId xmlns:p14="http://schemas.microsoft.com/office/powerpoint/2010/main" val="1725292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45DF6E5-5B02-B040-9D81-08CA4709B3D0}"/>
              </a:ext>
            </a:extLst>
          </p:cNvPr>
          <p:cNvSpPr>
            <a:spLocks noGrp="1"/>
          </p:cNvSpPr>
          <p:nvPr>
            <p:ph type="body" sz="half" idx="2"/>
          </p:nvPr>
        </p:nvSpPr>
        <p:spPr>
          <a:xfrm>
            <a:off x="839788" y="531915"/>
            <a:ext cx="6396738" cy="5813961"/>
          </a:xfrm>
        </p:spPr>
        <p:txBody>
          <a:bodyPr>
            <a:normAutofit/>
          </a:bodyPr>
          <a:lstStyle/>
          <a:p>
            <a:pPr marL="457200" indent="-457200">
              <a:buFont typeface="Arial" panose="020B0604020202020204" pitchFamily="34" charset="0"/>
              <a:buChar char="•"/>
            </a:pPr>
            <a:r>
              <a:rPr lang="en-GB" sz="2800" b="0" i="0" dirty="0">
                <a:solidFill>
                  <a:srgbClr val="000000"/>
                </a:solidFill>
                <a:effectLst/>
                <a:latin typeface="Microsoft Yi Baiti" panose="03000500000000000000" pitchFamily="66" charset="0"/>
                <a:ea typeface="Microsoft Yi Baiti" panose="03000500000000000000" pitchFamily="66" charset="0"/>
              </a:rPr>
              <a:t>We observe that edges with cost 5 and 6 also create circuits. We ignore them and move on.</a:t>
            </a:r>
          </a:p>
          <a:p>
            <a:pPr marL="457200" indent="-457200">
              <a:buFont typeface="Arial" panose="020B0604020202020204" pitchFamily="34" charset="0"/>
              <a:buChar char="•"/>
            </a:pPr>
            <a:r>
              <a:rPr lang="en-GB" sz="2800" b="0" i="0" dirty="0">
                <a:solidFill>
                  <a:srgbClr val="000000"/>
                </a:solidFill>
                <a:effectLst/>
                <a:latin typeface="Microsoft Yi Baiti" panose="03000500000000000000" pitchFamily="66" charset="0"/>
                <a:ea typeface="Microsoft Yi Baiti" panose="03000500000000000000" pitchFamily="66" charset="0"/>
              </a:rPr>
              <a:t>Now we are left with only one node to be added. Between the two least cost edges available 7 and 8, we shall add the edge with cost 7.</a:t>
            </a:r>
          </a:p>
          <a:p>
            <a:pPr marL="457200" indent="-457200">
              <a:buFont typeface="Arial" panose="020B0604020202020204" pitchFamily="34" charset="0"/>
              <a:buChar char="•"/>
            </a:pPr>
            <a:r>
              <a:rPr lang="en-GB" sz="2800" b="0" i="0" dirty="0">
                <a:solidFill>
                  <a:srgbClr val="000000"/>
                </a:solidFill>
                <a:effectLst/>
                <a:latin typeface="Microsoft Yi Baiti" panose="03000500000000000000" pitchFamily="66" charset="0"/>
                <a:ea typeface="Microsoft Yi Baiti" panose="03000500000000000000" pitchFamily="66" charset="0"/>
              </a:rPr>
              <a:t>By adding edge S,A we have included all the nodes of the graph and we now have minimum cost spanning tree.</a:t>
            </a:r>
          </a:p>
          <a:p>
            <a:endParaRPr lang="en-US" sz="2800" dirty="0">
              <a:latin typeface="Microsoft Yi Baiti" panose="03000500000000000000" pitchFamily="66" charset="0"/>
              <a:ea typeface="Microsoft Yi Baiti" panose="03000500000000000000" pitchFamily="66" charset="0"/>
            </a:endParaRPr>
          </a:p>
        </p:txBody>
      </p:sp>
      <p:pic>
        <p:nvPicPr>
          <p:cNvPr id="5" name="Picture 4">
            <a:extLst>
              <a:ext uri="{FF2B5EF4-FFF2-40B4-BE49-F238E27FC236}">
                <a16:creationId xmlns:a16="http://schemas.microsoft.com/office/drawing/2014/main" id="{DDBFC3D3-E27E-DC4D-BB20-C4BC5D91728E}"/>
              </a:ext>
            </a:extLst>
          </p:cNvPr>
          <p:cNvPicPr>
            <a:picLocks noChangeAspect="1"/>
          </p:cNvPicPr>
          <p:nvPr/>
        </p:nvPicPr>
        <p:blipFill>
          <a:blip r:embed="rId2"/>
          <a:stretch>
            <a:fillRect/>
          </a:stretch>
        </p:blipFill>
        <p:spPr>
          <a:xfrm>
            <a:off x="7325734" y="2870920"/>
            <a:ext cx="3333750" cy="1552575"/>
          </a:xfrm>
          <a:prstGeom prst="rect">
            <a:avLst/>
          </a:prstGeom>
        </p:spPr>
      </p:pic>
      <p:pic>
        <p:nvPicPr>
          <p:cNvPr id="6" name="Picture 5">
            <a:extLst>
              <a:ext uri="{FF2B5EF4-FFF2-40B4-BE49-F238E27FC236}">
                <a16:creationId xmlns:a16="http://schemas.microsoft.com/office/drawing/2014/main" id="{9F9461A2-D95C-DC46-A238-F2C163F9438C}"/>
              </a:ext>
            </a:extLst>
          </p:cNvPr>
          <p:cNvPicPr>
            <a:picLocks noChangeAspect="1"/>
          </p:cNvPicPr>
          <p:nvPr/>
        </p:nvPicPr>
        <p:blipFill>
          <a:blip r:embed="rId3"/>
          <a:stretch>
            <a:fillRect/>
          </a:stretch>
        </p:blipFill>
        <p:spPr>
          <a:xfrm>
            <a:off x="5658859" y="4934441"/>
            <a:ext cx="3333750" cy="1552575"/>
          </a:xfrm>
          <a:prstGeom prst="rect">
            <a:avLst/>
          </a:prstGeom>
        </p:spPr>
      </p:pic>
      <p:pic>
        <p:nvPicPr>
          <p:cNvPr id="8" name="Picture 7">
            <a:extLst>
              <a:ext uri="{FF2B5EF4-FFF2-40B4-BE49-F238E27FC236}">
                <a16:creationId xmlns:a16="http://schemas.microsoft.com/office/drawing/2014/main" id="{BB6268A1-EF9D-7849-9A39-9B20AEE4A392}"/>
              </a:ext>
            </a:extLst>
          </p:cNvPr>
          <p:cNvPicPr>
            <a:picLocks noChangeAspect="1"/>
          </p:cNvPicPr>
          <p:nvPr/>
        </p:nvPicPr>
        <p:blipFill>
          <a:blip r:embed="rId4"/>
          <a:stretch>
            <a:fillRect/>
          </a:stretch>
        </p:blipFill>
        <p:spPr>
          <a:xfrm>
            <a:off x="7084291" y="807399"/>
            <a:ext cx="2819390" cy="1552575"/>
          </a:xfrm>
          <a:prstGeom prst="rect">
            <a:avLst/>
          </a:prstGeom>
        </p:spPr>
      </p:pic>
    </p:spTree>
    <p:extLst>
      <p:ext uri="{BB962C8B-B14F-4D97-AF65-F5344CB8AC3E}">
        <p14:creationId xmlns:p14="http://schemas.microsoft.com/office/powerpoint/2010/main" val="1236295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FCB8F-798A-374A-B43D-F026A76E9FF4}"/>
              </a:ext>
            </a:extLst>
          </p:cNvPr>
          <p:cNvSpPr>
            <a:spLocks noGrp="1"/>
          </p:cNvSpPr>
          <p:nvPr>
            <p:ph type="title"/>
          </p:nvPr>
        </p:nvSpPr>
        <p:spPr>
          <a:xfrm>
            <a:off x="394855" y="835027"/>
            <a:ext cx="10515600" cy="901410"/>
          </a:xfrm>
        </p:spPr>
        <p:txBody>
          <a:bodyPr>
            <a:normAutofit/>
          </a:bodyPr>
          <a:lstStyle/>
          <a:p>
            <a:pPr algn="ctr"/>
            <a:r>
              <a:rPr lang="en-US" sz="4400" b="1" dirty="0">
                <a:latin typeface="Microsoft Yi Baiti" panose="03000500000000000000" pitchFamily="66" charset="0"/>
                <a:ea typeface="Microsoft Yi Baiti" panose="03000500000000000000" pitchFamily="66" charset="0"/>
              </a:rPr>
              <a:t>Single Source Shortest Path</a:t>
            </a:r>
          </a:p>
        </p:txBody>
      </p:sp>
      <p:sp>
        <p:nvSpPr>
          <p:cNvPr id="3" name="Picture Placeholder 2">
            <a:extLst>
              <a:ext uri="{FF2B5EF4-FFF2-40B4-BE49-F238E27FC236}">
                <a16:creationId xmlns:a16="http://schemas.microsoft.com/office/drawing/2014/main" id="{2EE21DAE-F71D-7A42-9D17-FA064E384625}"/>
              </a:ext>
            </a:extLst>
          </p:cNvPr>
          <p:cNvSpPr>
            <a:spLocks noGrp="1"/>
          </p:cNvSpPr>
          <p:nvPr>
            <p:ph idx="1"/>
          </p:nvPr>
        </p:nvSpPr>
        <p:spPr/>
        <p:txBody>
          <a:bodyPr>
            <a:normAutofit/>
          </a:bodyPr>
          <a:lstStyle/>
          <a:p>
            <a:r>
              <a:rPr lang="en-GB" sz="2800" b="0" i="0" dirty="0">
                <a:solidFill>
                  <a:srgbClr val="3C4043"/>
                </a:solidFill>
                <a:effectLst/>
                <a:latin typeface="Microsoft Yi Baiti" panose="03000500000000000000" pitchFamily="66" charset="0"/>
                <a:ea typeface="Microsoft Yi Baiti" panose="03000500000000000000" pitchFamily="66" charset="0"/>
              </a:rPr>
              <a:t>The </a:t>
            </a:r>
            <a:r>
              <a:rPr lang="en-GB" sz="2800" i="0" dirty="0">
                <a:solidFill>
                  <a:srgbClr val="3C4043"/>
                </a:solidFill>
                <a:effectLst/>
                <a:latin typeface="Microsoft Yi Baiti" panose="03000500000000000000" pitchFamily="66" charset="0"/>
                <a:ea typeface="Microsoft Yi Baiti" panose="03000500000000000000" pitchFamily="66" charset="0"/>
              </a:rPr>
              <a:t>single-source</a:t>
            </a:r>
            <a:r>
              <a:rPr lang="en-GB" sz="2800" b="1" i="0" dirty="0">
                <a:solidFill>
                  <a:srgbClr val="3C4043"/>
                </a:solidFill>
                <a:effectLst/>
                <a:latin typeface="Microsoft Yi Baiti" panose="03000500000000000000" pitchFamily="66" charset="0"/>
                <a:ea typeface="Microsoft Yi Baiti" panose="03000500000000000000" pitchFamily="66" charset="0"/>
              </a:rPr>
              <a:t> </a:t>
            </a:r>
            <a:r>
              <a:rPr lang="en-GB" sz="2800" i="0" dirty="0">
                <a:solidFill>
                  <a:srgbClr val="3C4043"/>
                </a:solidFill>
                <a:effectLst/>
                <a:latin typeface="Microsoft Yi Baiti" panose="03000500000000000000" pitchFamily="66" charset="0"/>
                <a:ea typeface="Microsoft Yi Baiti" panose="03000500000000000000" pitchFamily="66" charset="0"/>
              </a:rPr>
              <a:t>shortest</a:t>
            </a:r>
            <a:r>
              <a:rPr lang="en-GB" sz="2800" b="1" i="0" dirty="0">
                <a:solidFill>
                  <a:srgbClr val="3C4043"/>
                </a:solidFill>
                <a:effectLst/>
                <a:latin typeface="Microsoft Yi Baiti" panose="03000500000000000000" pitchFamily="66" charset="0"/>
                <a:ea typeface="Microsoft Yi Baiti" panose="03000500000000000000" pitchFamily="66" charset="0"/>
              </a:rPr>
              <a:t> </a:t>
            </a:r>
            <a:r>
              <a:rPr lang="en-GB" sz="2800" i="0" dirty="0">
                <a:solidFill>
                  <a:srgbClr val="3C4043"/>
                </a:solidFill>
                <a:effectLst/>
                <a:latin typeface="Microsoft Yi Baiti" panose="03000500000000000000" pitchFamily="66" charset="0"/>
                <a:ea typeface="Microsoft Yi Baiti" panose="03000500000000000000" pitchFamily="66" charset="0"/>
              </a:rPr>
              <a:t>path</a:t>
            </a:r>
            <a:r>
              <a:rPr lang="en-GB" sz="2800" b="0" i="0" dirty="0">
                <a:solidFill>
                  <a:srgbClr val="3C4043"/>
                </a:solidFill>
                <a:effectLst/>
                <a:latin typeface="Microsoft Yi Baiti" panose="03000500000000000000" pitchFamily="66" charset="0"/>
                <a:ea typeface="Microsoft Yi Baiti" panose="03000500000000000000" pitchFamily="66" charset="0"/>
              </a:rPr>
              <a:t> problem, in which we have to find </a:t>
            </a:r>
            <a:r>
              <a:rPr lang="en-GB" sz="2800" i="0" dirty="0">
                <a:solidFill>
                  <a:srgbClr val="3C4043"/>
                </a:solidFill>
                <a:effectLst/>
                <a:latin typeface="Microsoft Yi Baiti" panose="03000500000000000000" pitchFamily="66" charset="0"/>
                <a:ea typeface="Microsoft Yi Baiti" panose="03000500000000000000" pitchFamily="66" charset="0"/>
              </a:rPr>
              <a:t>shortest</a:t>
            </a:r>
            <a:r>
              <a:rPr lang="en-GB" sz="2800" b="1" i="0" dirty="0">
                <a:solidFill>
                  <a:srgbClr val="3C4043"/>
                </a:solidFill>
                <a:effectLst/>
                <a:latin typeface="Microsoft Yi Baiti" panose="03000500000000000000" pitchFamily="66" charset="0"/>
                <a:ea typeface="Microsoft Yi Baiti" panose="03000500000000000000" pitchFamily="66" charset="0"/>
              </a:rPr>
              <a:t> </a:t>
            </a:r>
            <a:r>
              <a:rPr lang="en-GB" sz="2800" i="0" dirty="0">
                <a:solidFill>
                  <a:srgbClr val="3C4043"/>
                </a:solidFill>
                <a:effectLst/>
                <a:latin typeface="Microsoft Yi Baiti" panose="03000500000000000000" pitchFamily="66" charset="0"/>
                <a:ea typeface="Microsoft Yi Baiti" panose="03000500000000000000" pitchFamily="66" charset="0"/>
              </a:rPr>
              <a:t>paths</a:t>
            </a:r>
            <a:r>
              <a:rPr lang="en-GB" sz="2800" b="0" i="0" dirty="0">
                <a:solidFill>
                  <a:srgbClr val="3C4043"/>
                </a:solidFill>
                <a:effectLst/>
                <a:latin typeface="Microsoft Yi Baiti" panose="03000500000000000000" pitchFamily="66" charset="0"/>
                <a:ea typeface="Microsoft Yi Baiti" panose="03000500000000000000" pitchFamily="66" charset="0"/>
              </a:rPr>
              <a:t> from a </a:t>
            </a:r>
            <a:r>
              <a:rPr lang="en-GB" sz="2800" i="0" dirty="0">
                <a:solidFill>
                  <a:srgbClr val="3C4043"/>
                </a:solidFill>
                <a:effectLst/>
                <a:latin typeface="Microsoft Yi Baiti" panose="03000500000000000000" pitchFamily="66" charset="0"/>
                <a:ea typeface="Microsoft Yi Baiti" panose="03000500000000000000" pitchFamily="66" charset="0"/>
              </a:rPr>
              <a:t>source</a:t>
            </a:r>
            <a:r>
              <a:rPr lang="en-GB" sz="2800" b="0" i="0" dirty="0">
                <a:solidFill>
                  <a:srgbClr val="3C4043"/>
                </a:solidFill>
                <a:effectLst/>
                <a:latin typeface="Microsoft Yi Baiti" panose="03000500000000000000" pitchFamily="66" charset="0"/>
                <a:ea typeface="Microsoft Yi Baiti" panose="03000500000000000000" pitchFamily="66" charset="0"/>
              </a:rPr>
              <a:t> vertex v to all other vertices in the graph. </a:t>
            </a:r>
            <a:endParaRPr lang="en-US" sz="2800" b="0" i="0" dirty="0">
              <a:solidFill>
                <a:srgbClr val="3C4043"/>
              </a:solidFill>
              <a:effectLst/>
              <a:latin typeface="Microsoft Yi Baiti" panose="03000500000000000000" pitchFamily="66" charset="0"/>
              <a:ea typeface="Microsoft Yi Baiti" panose="03000500000000000000" pitchFamily="66" charset="0"/>
            </a:endParaRPr>
          </a:p>
          <a:p>
            <a:r>
              <a:rPr lang="en-US" sz="2800" dirty="0">
                <a:latin typeface="Microsoft Yi Baiti" panose="03000500000000000000" pitchFamily="66" charset="0"/>
                <a:ea typeface="Microsoft Yi Baiti" panose="03000500000000000000" pitchFamily="66" charset="0"/>
              </a:rPr>
              <a:t>The algorithms used for performing this task are:</a:t>
            </a:r>
          </a:p>
          <a:p>
            <a:pPr marL="514350" indent="-514350">
              <a:buFont typeface="+mj-lt"/>
              <a:buAutoNum type="arabicPeriod"/>
            </a:pPr>
            <a:r>
              <a:rPr lang="en-US" sz="2800" dirty="0" err="1">
                <a:latin typeface="Microsoft Yi Baiti" panose="03000500000000000000" pitchFamily="66" charset="0"/>
                <a:ea typeface="Microsoft Yi Baiti" panose="03000500000000000000" pitchFamily="66" charset="0"/>
              </a:rPr>
              <a:t>Dijkstra’s</a:t>
            </a:r>
            <a:r>
              <a:rPr lang="en-US" sz="2800" dirty="0">
                <a:latin typeface="Microsoft Yi Baiti" panose="03000500000000000000" pitchFamily="66" charset="0"/>
                <a:ea typeface="Microsoft Yi Baiti" panose="03000500000000000000" pitchFamily="66" charset="0"/>
              </a:rPr>
              <a:t> algorithm: it uses greedy approach </a:t>
            </a:r>
          </a:p>
          <a:p>
            <a:pPr marL="514350" indent="-514350">
              <a:buFont typeface="+mj-lt"/>
              <a:buAutoNum type="arabicPeriod"/>
            </a:pPr>
            <a:r>
              <a:rPr lang="en-US" sz="2800" dirty="0">
                <a:latin typeface="Microsoft Yi Baiti" panose="03000500000000000000" pitchFamily="66" charset="0"/>
                <a:ea typeface="Microsoft Yi Baiti" panose="03000500000000000000" pitchFamily="66" charset="0"/>
              </a:rPr>
              <a:t>Bellman Ford’s algorithm : it uses dynamic programming approach</a:t>
            </a:r>
          </a:p>
        </p:txBody>
      </p:sp>
    </p:spTree>
    <p:extLst>
      <p:ext uri="{BB962C8B-B14F-4D97-AF65-F5344CB8AC3E}">
        <p14:creationId xmlns:p14="http://schemas.microsoft.com/office/powerpoint/2010/main" val="2333556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208F-4D9B-CB4A-98BC-59AB3748A59A}"/>
              </a:ext>
            </a:extLst>
          </p:cNvPr>
          <p:cNvSpPr>
            <a:spLocks noGrp="1"/>
          </p:cNvSpPr>
          <p:nvPr>
            <p:ph type="title"/>
          </p:nvPr>
        </p:nvSpPr>
        <p:spPr>
          <a:xfrm>
            <a:off x="286328" y="154833"/>
            <a:ext cx="5698836" cy="1325563"/>
          </a:xfrm>
        </p:spPr>
        <p:txBody>
          <a:bodyPr/>
          <a:lstStyle/>
          <a:p>
            <a:pPr algn="ctr"/>
            <a:r>
              <a:rPr lang="en-US" dirty="0" err="1"/>
              <a:t>Dijkstra’s</a:t>
            </a:r>
            <a:r>
              <a:rPr lang="en-US" dirty="0"/>
              <a:t> Algorithm (</a:t>
            </a:r>
            <a:r>
              <a:rPr lang="en-US" dirty="0" smtClean="0"/>
              <a:t>Pseudo </a:t>
            </a:r>
            <a:r>
              <a:rPr lang="en-US" dirty="0"/>
              <a:t>code &amp; Example)</a:t>
            </a:r>
          </a:p>
        </p:txBody>
      </p:sp>
      <p:sp>
        <p:nvSpPr>
          <p:cNvPr id="3" name="Content Placeholder 2">
            <a:extLst>
              <a:ext uri="{FF2B5EF4-FFF2-40B4-BE49-F238E27FC236}">
                <a16:creationId xmlns:a16="http://schemas.microsoft.com/office/drawing/2014/main" id="{0BCEA31D-E75D-834C-B088-4530D2C383B3}"/>
              </a:ext>
            </a:extLst>
          </p:cNvPr>
          <p:cNvSpPr>
            <a:spLocks noGrp="1"/>
          </p:cNvSpPr>
          <p:nvPr>
            <p:ph idx="1"/>
          </p:nvPr>
        </p:nvSpPr>
        <p:spPr>
          <a:xfrm>
            <a:off x="522349" y="1480396"/>
            <a:ext cx="6661316" cy="4971761"/>
          </a:xfrm>
        </p:spPr>
        <p:txBody>
          <a:bodyPr>
            <a:normAutofit fontScale="92500" lnSpcReduction="20000"/>
          </a:bodyPr>
          <a:lstStyle/>
          <a:p>
            <a:r>
              <a:rPr lang="en-GB" dirty="0"/>
              <a:t>function </a:t>
            </a:r>
            <a:r>
              <a:rPr lang="en-GB" dirty="0" err="1"/>
              <a:t>dijkstra</a:t>
            </a:r>
            <a:r>
              <a:rPr lang="en-GB" dirty="0"/>
              <a:t>(</a:t>
            </a:r>
            <a:r>
              <a:rPr lang="en-GB" dirty="0">
                <a:solidFill>
                  <a:srgbClr val="986801"/>
                </a:solidFill>
                <a:effectLst/>
              </a:rPr>
              <a:t>G</a:t>
            </a:r>
            <a:r>
              <a:rPr lang="en-GB" dirty="0"/>
              <a:t>, </a:t>
            </a:r>
            <a:r>
              <a:rPr lang="en-GB" dirty="0">
                <a:solidFill>
                  <a:srgbClr val="986801"/>
                </a:solidFill>
                <a:effectLst/>
              </a:rPr>
              <a:t>S</a:t>
            </a:r>
            <a:r>
              <a:rPr lang="en-GB" dirty="0"/>
              <a:t>) </a:t>
            </a:r>
            <a:endParaRPr lang="en-US" dirty="0"/>
          </a:p>
          <a:p>
            <a:r>
              <a:rPr lang="en-US" dirty="0">
                <a:solidFill>
                  <a:srgbClr val="A626A4"/>
                </a:solidFill>
                <a:effectLst/>
              </a:rPr>
              <a:t>   </a:t>
            </a:r>
            <a:r>
              <a:rPr lang="en-GB" dirty="0">
                <a:solidFill>
                  <a:srgbClr val="A626A4"/>
                </a:solidFill>
                <a:effectLst/>
              </a:rPr>
              <a:t>for</a:t>
            </a:r>
            <a:r>
              <a:rPr lang="en-GB" dirty="0"/>
              <a:t> each vertex </a:t>
            </a:r>
            <a:r>
              <a:rPr lang="en-GB" dirty="0">
                <a:solidFill>
                  <a:srgbClr val="986801"/>
                </a:solidFill>
                <a:effectLst/>
              </a:rPr>
              <a:t>V</a:t>
            </a:r>
            <a:r>
              <a:rPr lang="en-GB" dirty="0"/>
              <a:t> </a:t>
            </a:r>
            <a:r>
              <a:rPr lang="en-GB" dirty="0">
                <a:solidFill>
                  <a:srgbClr val="A626A4"/>
                </a:solidFill>
                <a:effectLst/>
              </a:rPr>
              <a:t>in</a:t>
            </a:r>
            <a:r>
              <a:rPr lang="en-GB" dirty="0"/>
              <a:t> </a:t>
            </a:r>
            <a:r>
              <a:rPr lang="en-GB" dirty="0">
                <a:solidFill>
                  <a:srgbClr val="986801"/>
                </a:solidFill>
                <a:effectLst/>
              </a:rPr>
              <a:t>G</a:t>
            </a:r>
            <a:endParaRPr lang="en-US" dirty="0">
              <a:solidFill>
                <a:srgbClr val="986801"/>
              </a:solidFill>
              <a:effectLst/>
            </a:endParaRPr>
          </a:p>
          <a:p>
            <a:r>
              <a:rPr lang="en-GB" dirty="0"/>
              <a:t> </a:t>
            </a:r>
            <a:r>
              <a:rPr lang="en-US" dirty="0"/>
              <a:t>         </a:t>
            </a:r>
            <a:r>
              <a:rPr lang="en-GB" dirty="0">
                <a:solidFill>
                  <a:srgbClr val="C18401"/>
                </a:solidFill>
                <a:effectLst/>
              </a:rPr>
              <a:t>distance</a:t>
            </a:r>
            <a:r>
              <a:rPr lang="en-GB" dirty="0"/>
              <a:t>[</a:t>
            </a:r>
            <a:r>
              <a:rPr lang="en-GB" dirty="0">
                <a:solidFill>
                  <a:srgbClr val="986801"/>
                </a:solidFill>
                <a:effectLst/>
              </a:rPr>
              <a:t>V</a:t>
            </a:r>
            <a:r>
              <a:rPr lang="en-GB" dirty="0"/>
              <a:t>] &lt;- infinite  </a:t>
            </a:r>
            <a:endParaRPr lang="en-US" dirty="0"/>
          </a:p>
          <a:p>
            <a:r>
              <a:rPr lang="en-US" dirty="0"/>
              <a:t>          </a:t>
            </a:r>
            <a:r>
              <a:rPr lang="en-GB" dirty="0"/>
              <a:t> previous[</a:t>
            </a:r>
            <a:r>
              <a:rPr lang="en-GB" dirty="0">
                <a:solidFill>
                  <a:srgbClr val="986801"/>
                </a:solidFill>
                <a:effectLst/>
              </a:rPr>
              <a:t>V</a:t>
            </a:r>
            <a:r>
              <a:rPr lang="en-GB" dirty="0"/>
              <a:t>] &lt;- </a:t>
            </a:r>
            <a:r>
              <a:rPr lang="en-GB" dirty="0">
                <a:solidFill>
                  <a:srgbClr val="986801"/>
                </a:solidFill>
                <a:effectLst/>
              </a:rPr>
              <a:t>NULL</a:t>
            </a:r>
            <a:r>
              <a:rPr lang="en-GB" dirty="0"/>
              <a:t>  </a:t>
            </a:r>
            <a:endParaRPr lang="en-US" dirty="0"/>
          </a:p>
          <a:p>
            <a:r>
              <a:rPr lang="en-GB" dirty="0"/>
              <a:t> </a:t>
            </a:r>
            <a:r>
              <a:rPr lang="en-US" dirty="0"/>
              <a:t>          </a:t>
            </a:r>
            <a:r>
              <a:rPr lang="en-GB" dirty="0">
                <a:solidFill>
                  <a:srgbClr val="986801"/>
                </a:solidFill>
                <a:effectLst/>
              </a:rPr>
              <a:t>If</a:t>
            </a:r>
            <a:r>
              <a:rPr lang="en-GB" dirty="0"/>
              <a:t> </a:t>
            </a:r>
            <a:r>
              <a:rPr lang="en-GB" dirty="0">
                <a:solidFill>
                  <a:srgbClr val="986801"/>
                </a:solidFill>
                <a:effectLst/>
              </a:rPr>
              <a:t>V</a:t>
            </a:r>
            <a:r>
              <a:rPr lang="en-GB" dirty="0"/>
              <a:t> != </a:t>
            </a:r>
            <a:r>
              <a:rPr lang="en-GB" dirty="0">
                <a:solidFill>
                  <a:srgbClr val="986801"/>
                </a:solidFill>
                <a:effectLst/>
              </a:rPr>
              <a:t>S</a:t>
            </a:r>
            <a:r>
              <a:rPr lang="en-GB" dirty="0"/>
              <a:t>, add </a:t>
            </a:r>
            <a:r>
              <a:rPr lang="en-GB" dirty="0">
                <a:solidFill>
                  <a:srgbClr val="986801"/>
                </a:solidFill>
                <a:effectLst/>
              </a:rPr>
              <a:t>V</a:t>
            </a:r>
            <a:r>
              <a:rPr lang="en-GB" dirty="0"/>
              <a:t> to </a:t>
            </a:r>
            <a:r>
              <a:rPr lang="en-GB" dirty="0">
                <a:solidFill>
                  <a:srgbClr val="986801"/>
                </a:solidFill>
                <a:effectLst/>
              </a:rPr>
              <a:t>Priority</a:t>
            </a:r>
            <a:r>
              <a:rPr lang="en-GB" dirty="0"/>
              <a:t> </a:t>
            </a:r>
            <a:r>
              <a:rPr lang="en-GB" dirty="0">
                <a:solidFill>
                  <a:srgbClr val="986801"/>
                </a:solidFill>
                <a:effectLst/>
              </a:rPr>
              <a:t>Queue</a:t>
            </a:r>
            <a:r>
              <a:rPr lang="en-GB" dirty="0"/>
              <a:t> </a:t>
            </a:r>
            <a:r>
              <a:rPr lang="en-GB" dirty="0">
                <a:solidFill>
                  <a:srgbClr val="986801"/>
                </a:solidFill>
                <a:effectLst/>
              </a:rPr>
              <a:t>Q</a:t>
            </a:r>
            <a:r>
              <a:rPr lang="en-GB" dirty="0"/>
              <a:t> </a:t>
            </a:r>
            <a:endParaRPr lang="en-US" dirty="0"/>
          </a:p>
          <a:p>
            <a:r>
              <a:rPr lang="en-GB" dirty="0"/>
              <a:t>  </a:t>
            </a:r>
            <a:r>
              <a:rPr lang="en-GB" dirty="0">
                <a:solidFill>
                  <a:srgbClr val="C18401"/>
                </a:solidFill>
                <a:effectLst/>
              </a:rPr>
              <a:t>distance</a:t>
            </a:r>
            <a:r>
              <a:rPr lang="en-GB" dirty="0"/>
              <a:t>[</a:t>
            </a:r>
            <a:r>
              <a:rPr lang="en-GB" dirty="0">
                <a:solidFill>
                  <a:srgbClr val="986801"/>
                </a:solidFill>
                <a:effectLst/>
              </a:rPr>
              <a:t>S</a:t>
            </a:r>
            <a:r>
              <a:rPr lang="en-GB" dirty="0"/>
              <a:t>] &lt;- </a:t>
            </a:r>
            <a:r>
              <a:rPr lang="en-GB" dirty="0">
                <a:solidFill>
                  <a:srgbClr val="986801"/>
                </a:solidFill>
                <a:effectLst/>
              </a:rPr>
              <a:t>0</a:t>
            </a:r>
            <a:r>
              <a:rPr lang="en-GB" dirty="0"/>
              <a:t>   </a:t>
            </a:r>
            <a:endParaRPr lang="en-US" dirty="0"/>
          </a:p>
          <a:p>
            <a:r>
              <a:rPr lang="en-GB" dirty="0">
                <a:solidFill>
                  <a:srgbClr val="A626A4"/>
                </a:solidFill>
                <a:effectLst/>
              </a:rPr>
              <a:t>while</a:t>
            </a:r>
            <a:r>
              <a:rPr lang="en-GB" dirty="0"/>
              <a:t> </a:t>
            </a:r>
            <a:r>
              <a:rPr lang="en-GB" dirty="0">
                <a:solidFill>
                  <a:srgbClr val="986801"/>
                </a:solidFill>
                <a:effectLst/>
              </a:rPr>
              <a:t>Q</a:t>
            </a:r>
            <a:r>
              <a:rPr lang="en-GB" dirty="0"/>
              <a:t> </a:t>
            </a:r>
            <a:r>
              <a:rPr lang="en-GB" dirty="0">
                <a:solidFill>
                  <a:srgbClr val="986801"/>
                </a:solidFill>
                <a:effectLst/>
              </a:rPr>
              <a:t>IS</a:t>
            </a:r>
            <a:r>
              <a:rPr lang="en-GB" dirty="0"/>
              <a:t> </a:t>
            </a:r>
            <a:r>
              <a:rPr lang="en-GB" dirty="0">
                <a:solidFill>
                  <a:srgbClr val="986801"/>
                </a:solidFill>
                <a:effectLst/>
              </a:rPr>
              <a:t>NOT</a:t>
            </a:r>
            <a:r>
              <a:rPr lang="en-GB" dirty="0"/>
              <a:t> </a:t>
            </a:r>
            <a:r>
              <a:rPr lang="en-GB" dirty="0">
                <a:solidFill>
                  <a:srgbClr val="986801"/>
                </a:solidFill>
                <a:effectLst/>
              </a:rPr>
              <a:t>EMPTY</a:t>
            </a:r>
            <a:r>
              <a:rPr lang="en-GB" dirty="0"/>
              <a:t>   </a:t>
            </a:r>
            <a:endParaRPr lang="en-US" dirty="0"/>
          </a:p>
          <a:p>
            <a:r>
              <a:rPr lang="en-US" dirty="0">
                <a:solidFill>
                  <a:srgbClr val="986801"/>
                </a:solidFill>
                <a:effectLst/>
              </a:rPr>
              <a:t>        </a:t>
            </a:r>
            <a:r>
              <a:rPr lang="en-GB" dirty="0">
                <a:solidFill>
                  <a:srgbClr val="986801"/>
                </a:solidFill>
                <a:effectLst/>
              </a:rPr>
              <a:t>U</a:t>
            </a:r>
            <a:r>
              <a:rPr lang="en-GB" dirty="0"/>
              <a:t> &lt;- </a:t>
            </a:r>
            <a:r>
              <a:rPr lang="en-GB" dirty="0">
                <a:solidFill>
                  <a:srgbClr val="986801"/>
                </a:solidFill>
                <a:effectLst/>
              </a:rPr>
              <a:t>Extract</a:t>
            </a:r>
            <a:r>
              <a:rPr lang="en-GB" dirty="0"/>
              <a:t> </a:t>
            </a:r>
            <a:r>
              <a:rPr lang="en-GB" dirty="0">
                <a:solidFill>
                  <a:srgbClr val="986801"/>
                </a:solidFill>
                <a:effectLst/>
              </a:rPr>
              <a:t>MIN</a:t>
            </a:r>
            <a:r>
              <a:rPr lang="en-GB" dirty="0"/>
              <a:t> from </a:t>
            </a:r>
            <a:r>
              <a:rPr lang="en-GB" dirty="0">
                <a:solidFill>
                  <a:srgbClr val="986801"/>
                </a:solidFill>
                <a:effectLst/>
              </a:rPr>
              <a:t>Q</a:t>
            </a:r>
            <a:r>
              <a:rPr lang="en-GB" dirty="0"/>
              <a:t>   </a:t>
            </a:r>
            <a:endParaRPr lang="en-US" dirty="0"/>
          </a:p>
          <a:p>
            <a:r>
              <a:rPr lang="en-US" dirty="0">
                <a:solidFill>
                  <a:srgbClr val="A626A4"/>
                </a:solidFill>
                <a:effectLst/>
              </a:rPr>
              <a:t>        </a:t>
            </a:r>
            <a:r>
              <a:rPr lang="en-GB" dirty="0">
                <a:solidFill>
                  <a:srgbClr val="A626A4"/>
                </a:solidFill>
                <a:effectLst/>
              </a:rPr>
              <a:t>for</a:t>
            </a:r>
            <a:r>
              <a:rPr lang="en-GB" dirty="0"/>
              <a:t> each unvisited neighbour </a:t>
            </a:r>
            <a:r>
              <a:rPr lang="en-GB" dirty="0">
                <a:solidFill>
                  <a:srgbClr val="986801"/>
                </a:solidFill>
                <a:effectLst/>
              </a:rPr>
              <a:t>V</a:t>
            </a:r>
            <a:r>
              <a:rPr lang="en-GB" dirty="0"/>
              <a:t> of </a:t>
            </a:r>
            <a:r>
              <a:rPr lang="en-GB" dirty="0">
                <a:solidFill>
                  <a:srgbClr val="986801"/>
                </a:solidFill>
                <a:effectLst/>
              </a:rPr>
              <a:t>U</a:t>
            </a:r>
            <a:r>
              <a:rPr lang="en-GB" dirty="0"/>
              <a:t>  </a:t>
            </a:r>
            <a:endParaRPr lang="en-US" dirty="0"/>
          </a:p>
          <a:p>
            <a:r>
              <a:rPr lang="en-GB" dirty="0"/>
              <a:t> </a:t>
            </a:r>
            <a:r>
              <a:rPr lang="en-US" dirty="0"/>
              <a:t>                </a:t>
            </a:r>
            <a:r>
              <a:rPr lang="en-GB" dirty="0" err="1"/>
              <a:t>tempDistance</a:t>
            </a:r>
            <a:r>
              <a:rPr lang="en-GB" dirty="0"/>
              <a:t> &lt;- </a:t>
            </a:r>
            <a:r>
              <a:rPr lang="en-GB" dirty="0">
                <a:solidFill>
                  <a:srgbClr val="C18401"/>
                </a:solidFill>
                <a:effectLst/>
              </a:rPr>
              <a:t>distance</a:t>
            </a:r>
            <a:r>
              <a:rPr lang="en-GB" dirty="0"/>
              <a:t>[</a:t>
            </a:r>
            <a:r>
              <a:rPr lang="en-GB" dirty="0">
                <a:solidFill>
                  <a:srgbClr val="986801"/>
                </a:solidFill>
                <a:effectLst/>
              </a:rPr>
              <a:t>U</a:t>
            </a:r>
            <a:r>
              <a:rPr lang="en-GB" dirty="0"/>
              <a:t>] + </a:t>
            </a:r>
            <a:r>
              <a:rPr lang="en-GB" dirty="0" err="1"/>
              <a:t>edge_weight</a:t>
            </a:r>
            <a:r>
              <a:rPr lang="en-GB" dirty="0"/>
              <a:t>(</a:t>
            </a:r>
            <a:r>
              <a:rPr lang="en-GB" dirty="0">
                <a:solidFill>
                  <a:srgbClr val="986801"/>
                </a:solidFill>
                <a:effectLst/>
              </a:rPr>
              <a:t>U</a:t>
            </a:r>
            <a:r>
              <a:rPr lang="en-GB" dirty="0"/>
              <a:t>, </a:t>
            </a:r>
            <a:r>
              <a:rPr lang="en-GB" dirty="0">
                <a:solidFill>
                  <a:srgbClr val="986801"/>
                </a:solidFill>
                <a:effectLst/>
              </a:rPr>
              <a:t>V</a:t>
            </a:r>
            <a:r>
              <a:rPr lang="en-GB" dirty="0"/>
              <a:t>) </a:t>
            </a:r>
            <a:endParaRPr lang="en-US" dirty="0"/>
          </a:p>
          <a:p>
            <a:r>
              <a:rPr lang="en-US" dirty="0"/>
              <a:t>               </a:t>
            </a:r>
            <a:r>
              <a:rPr lang="en-GB" dirty="0"/>
              <a:t>  </a:t>
            </a:r>
            <a:r>
              <a:rPr lang="en-GB" dirty="0">
                <a:solidFill>
                  <a:srgbClr val="A626A4"/>
                </a:solidFill>
                <a:effectLst/>
              </a:rPr>
              <a:t>if</a:t>
            </a:r>
            <a:r>
              <a:rPr lang="en-GB" dirty="0"/>
              <a:t> </a:t>
            </a:r>
            <a:r>
              <a:rPr lang="en-GB" dirty="0" err="1"/>
              <a:t>tempDistance</a:t>
            </a:r>
            <a:r>
              <a:rPr lang="en-GB" dirty="0"/>
              <a:t> &lt; </a:t>
            </a:r>
            <a:r>
              <a:rPr lang="en-GB" dirty="0">
                <a:solidFill>
                  <a:srgbClr val="C18401"/>
                </a:solidFill>
                <a:effectLst/>
              </a:rPr>
              <a:t>distance</a:t>
            </a:r>
            <a:r>
              <a:rPr lang="en-GB" dirty="0"/>
              <a:t>[</a:t>
            </a:r>
            <a:r>
              <a:rPr lang="en-GB" dirty="0">
                <a:solidFill>
                  <a:srgbClr val="986801"/>
                </a:solidFill>
                <a:effectLst/>
              </a:rPr>
              <a:t>V</a:t>
            </a:r>
            <a:r>
              <a:rPr lang="en-GB" dirty="0"/>
              <a:t>]  </a:t>
            </a:r>
            <a:endParaRPr lang="en-US" dirty="0"/>
          </a:p>
          <a:p>
            <a:r>
              <a:rPr lang="en-US" dirty="0"/>
              <a:t>                         </a:t>
            </a:r>
            <a:r>
              <a:rPr lang="en-GB" dirty="0"/>
              <a:t> </a:t>
            </a:r>
            <a:r>
              <a:rPr lang="en-GB" dirty="0">
                <a:solidFill>
                  <a:srgbClr val="C18401"/>
                </a:solidFill>
                <a:effectLst/>
              </a:rPr>
              <a:t>distance</a:t>
            </a:r>
            <a:r>
              <a:rPr lang="en-GB" dirty="0"/>
              <a:t>[</a:t>
            </a:r>
            <a:r>
              <a:rPr lang="en-GB" dirty="0">
                <a:solidFill>
                  <a:srgbClr val="986801"/>
                </a:solidFill>
                <a:effectLst/>
              </a:rPr>
              <a:t>V</a:t>
            </a:r>
            <a:r>
              <a:rPr lang="en-GB" dirty="0"/>
              <a:t>] &lt;- </a:t>
            </a:r>
            <a:r>
              <a:rPr lang="en-GB" dirty="0" err="1"/>
              <a:t>tempDistance</a:t>
            </a:r>
            <a:r>
              <a:rPr lang="en-GB" dirty="0"/>
              <a:t>  </a:t>
            </a:r>
            <a:endParaRPr lang="en-US" dirty="0"/>
          </a:p>
          <a:p>
            <a:r>
              <a:rPr lang="en-US" dirty="0"/>
              <a:t>                          </a:t>
            </a:r>
            <a:r>
              <a:rPr lang="en-GB" dirty="0"/>
              <a:t> previous[</a:t>
            </a:r>
            <a:r>
              <a:rPr lang="en-GB" dirty="0">
                <a:solidFill>
                  <a:srgbClr val="986801"/>
                </a:solidFill>
                <a:effectLst/>
              </a:rPr>
              <a:t>V</a:t>
            </a:r>
            <a:r>
              <a:rPr lang="en-GB" dirty="0"/>
              <a:t>] &lt;- </a:t>
            </a:r>
            <a:r>
              <a:rPr lang="en-GB" dirty="0">
                <a:solidFill>
                  <a:srgbClr val="986801"/>
                </a:solidFill>
                <a:effectLst/>
              </a:rPr>
              <a:t>U</a:t>
            </a:r>
            <a:r>
              <a:rPr lang="en-GB" dirty="0"/>
              <a:t> </a:t>
            </a:r>
            <a:endParaRPr lang="en-US" dirty="0"/>
          </a:p>
          <a:p>
            <a:r>
              <a:rPr lang="en-GB" dirty="0">
                <a:solidFill>
                  <a:srgbClr val="A626A4"/>
                </a:solidFill>
                <a:effectLst/>
              </a:rPr>
              <a:t>return</a:t>
            </a:r>
            <a:r>
              <a:rPr lang="en-GB" dirty="0"/>
              <a:t> </a:t>
            </a:r>
            <a:r>
              <a:rPr lang="en-GB" dirty="0">
                <a:solidFill>
                  <a:srgbClr val="C18401"/>
                </a:solidFill>
                <a:effectLst/>
              </a:rPr>
              <a:t>distance</a:t>
            </a:r>
            <a:r>
              <a:rPr lang="en-GB" dirty="0"/>
              <a:t>[], previous[]</a:t>
            </a:r>
            <a:endParaRPr lang="en-US" dirty="0"/>
          </a:p>
        </p:txBody>
      </p:sp>
      <p:pic>
        <p:nvPicPr>
          <p:cNvPr id="5" name="Picture 4">
            <a:extLst>
              <a:ext uri="{FF2B5EF4-FFF2-40B4-BE49-F238E27FC236}">
                <a16:creationId xmlns:a16="http://schemas.microsoft.com/office/drawing/2014/main" id="{FBD77C27-285D-8C46-A9EB-7B83607D3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023" y="1097149"/>
            <a:ext cx="4292435" cy="4860017"/>
          </a:xfrm>
          <a:prstGeom prst="rect">
            <a:avLst/>
          </a:prstGeom>
          <a:effectLst>
            <a:outerShdw blurRad="50800" dist="38100" dir="16200000" rotWithShape="0">
              <a:prstClr val="black">
                <a:alpha val="40000"/>
              </a:prstClr>
            </a:outerShdw>
          </a:effectLst>
        </p:spPr>
      </p:pic>
    </p:spTree>
    <p:extLst>
      <p:ext uri="{BB962C8B-B14F-4D97-AF65-F5344CB8AC3E}">
        <p14:creationId xmlns:p14="http://schemas.microsoft.com/office/powerpoint/2010/main" val="3421467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2EA4-DCB6-5D4B-8129-23D845144665}"/>
              </a:ext>
            </a:extLst>
          </p:cNvPr>
          <p:cNvSpPr>
            <a:spLocks noGrp="1"/>
          </p:cNvSpPr>
          <p:nvPr>
            <p:ph type="title"/>
          </p:nvPr>
        </p:nvSpPr>
        <p:spPr>
          <a:xfrm>
            <a:off x="3094182" y="229046"/>
            <a:ext cx="6354618" cy="1118254"/>
          </a:xfrm>
        </p:spPr>
        <p:txBody>
          <a:bodyPr>
            <a:normAutofit fontScale="90000"/>
          </a:bodyPr>
          <a:lstStyle/>
          <a:p>
            <a:pPr algn="ctr"/>
            <a:r>
              <a:rPr lang="en-US" dirty="0"/>
              <a:t>Bellman Ford’s </a:t>
            </a:r>
            <a:r>
              <a:rPr lang="en-US" dirty="0" smtClean="0"/>
              <a:t>algorithm(Pseudo </a:t>
            </a:r>
            <a:r>
              <a:rPr lang="en-US" dirty="0"/>
              <a:t>code &amp;Example)</a:t>
            </a:r>
          </a:p>
        </p:txBody>
      </p:sp>
      <p:sp>
        <p:nvSpPr>
          <p:cNvPr id="3" name="Content Placeholder 2">
            <a:extLst>
              <a:ext uri="{FF2B5EF4-FFF2-40B4-BE49-F238E27FC236}">
                <a16:creationId xmlns:a16="http://schemas.microsoft.com/office/drawing/2014/main" id="{5B788BEC-DE58-2A41-8E98-9882DA1263FB}"/>
              </a:ext>
            </a:extLst>
          </p:cNvPr>
          <p:cNvSpPr>
            <a:spLocks noGrp="1"/>
          </p:cNvSpPr>
          <p:nvPr>
            <p:ph idx="1"/>
          </p:nvPr>
        </p:nvSpPr>
        <p:spPr>
          <a:xfrm>
            <a:off x="415682" y="689473"/>
            <a:ext cx="5967140" cy="4772301"/>
          </a:xfrm>
        </p:spPr>
        <p:txBody>
          <a:bodyPr>
            <a:noAutofit/>
          </a:bodyPr>
          <a:lstStyle/>
          <a:p>
            <a:r>
              <a:rPr lang="en-GB" sz="1600" dirty="0">
                <a:solidFill>
                  <a:srgbClr val="986801"/>
                </a:solidFill>
                <a:effectLst/>
              </a:rPr>
              <a:t>function</a:t>
            </a:r>
            <a:r>
              <a:rPr lang="en-GB" sz="1600" dirty="0"/>
              <a:t> </a:t>
            </a:r>
            <a:r>
              <a:rPr lang="en-GB" sz="1600" dirty="0" err="1">
                <a:solidFill>
                  <a:srgbClr val="50A14F"/>
                </a:solidFill>
                <a:effectLst/>
              </a:rPr>
              <a:t>bellmanFord</a:t>
            </a:r>
            <a:r>
              <a:rPr lang="en-GB" sz="1600" dirty="0">
                <a:solidFill>
                  <a:srgbClr val="50A14F"/>
                </a:solidFill>
                <a:effectLst/>
              </a:rPr>
              <a:t>(G, S)</a:t>
            </a:r>
            <a:endParaRPr lang="en-US" sz="1600" dirty="0">
              <a:solidFill>
                <a:srgbClr val="50A14F"/>
              </a:solidFill>
              <a:effectLst/>
            </a:endParaRPr>
          </a:p>
          <a:p>
            <a:r>
              <a:rPr lang="en-GB" sz="1600" dirty="0"/>
              <a:t> </a:t>
            </a:r>
            <a:r>
              <a:rPr lang="en-US" sz="1600" dirty="0"/>
              <a:t>        </a:t>
            </a:r>
            <a:r>
              <a:rPr lang="en-GB" sz="1600" dirty="0">
                <a:solidFill>
                  <a:srgbClr val="986801"/>
                </a:solidFill>
                <a:effectLst/>
              </a:rPr>
              <a:t>for</a:t>
            </a:r>
            <a:r>
              <a:rPr lang="en-GB" sz="1600" dirty="0"/>
              <a:t> </a:t>
            </a:r>
            <a:r>
              <a:rPr lang="en-GB" sz="1600" dirty="0">
                <a:solidFill>
                  <a:srgbClr val="50A14F"/>
                </a:solidFill>
                <a:effectLst/>
              </a:rPr>
              <a:t>each vertex V in G</a:t>
            </a:r>
            <a:endParaRPr lang="en-US" sz="1600" dirty="0">
              <a:solidFill>
                <a:srgbClr val="50A14F"/>
              </a:solidFill>
              <a:effectLst/>
            </a:endParaRPr>
          </a:p>
          <a:p>
            <a:r>
              <a:rPr lang="en-US" sz="1600" dirty="0">
                <a:solidFill>
                  <a:srgbClr val="50A14F"/>
                </a:solidFill>
              </a:rPr>
              <a:t>                </a:t>
            </a:r>
            <a:r>
              <a:rPr lang="en-GB" sz="1600" dirty="0"/>
              <a:t> </a:t>
            </a:r>
            <a:r>
              <a:rPr lang="en-GB" sz="1600" dirty="0">
                <a:solidFill>
                  <a:srgbClr val="4078F2"/>
                </a:solidFill>
                <a:effectLst/>
              </a:rPr>
              <a:t>distance[V]</a:t>
            </a:r>
            <a:r>
              <a:rPr lang="en-GB" sz="1600" dirty="0"/>
              <a:t> </a:t>
            </a:r>
            <a:r>
              <a:rPr lang="en-GB" sz="1600" dirty="0">
                <a:solidFill>
                  <a:srgbClr val="50A14F"/>
                </a:solidFill>
                <a:effectLst/>
              </a:rPr>
              <a:t>&lt;- infinite</a:t>
            </a:r>
            <a:endParaRPr lang="en-US" sz="1600" dirty="0">
              <a:solidFill>
                <a:srgbClr val="50A14F"/>
              </a:solidFill>
              <a:effectLst/>
            </a:endParaRPr>
          </a:p>
          <a:p>
            <a:r>
              <a:rPr lang="en-US" sz="1600" dirty="0">
                <a:solidFill>
                  <a:srgbClr val="50A14F"/>
                </a:solidFill>
              </a:rPr>
              <a:t>                </a:t>
            </a:r>
            <a:r>
              <a:rPr lang="en-GB" sz="1600" dirty="0"/>
              <a:t> </a:t>
            </a:r>
            <a:r>
              <a:rPr lang="en-GB" sz="1600" dirty="0">
                <a:solidFill>
                  <a:srgbClr val="4078F2"/>
                </a:solidFill>
                <a:effectLst/>
              </a:rPr>
              <a:t>previous[V]</a:t>
            </a:r>
            <a:r>
              <a:rPr lang="en-GB" sz="1600" dirty="0"/>
              <a:t> </a:t>
            </a:r>
            <a:r>
              <a:rPr lang="en-GB" sz="1600" dirty="0">
                <a:solidFill>
                  <a:srgbClr val="50A14F"/>
                </a:solidFill>
                <a:effectLst/>
              </a:rPr>
              <a:t>&lt;- NULL</a:t>
            </a:r>
            <a:r>
              <a:rPr lang="en-GB" sz="1600" dirty="0"/>
              <a:t> </a:t>
            </a:r>
            <a:endParaRPr lang="en-US" sz="1600" dirty="0"/>
          </a:p>
          <a:p>
            <a:r>
              <a:rPr lang="en-US" sz="1600" dirty="0">
                <a:solidFill>
                  <a:srgbClr val="4078F2"/>
                </a:solidFill>
                <a:effectLst/>
              </a:rPr>
              <a:t>         </a:t>
            </a:r>
            <a:r>
              <a:rPr lang="en-GB" sz="1600" dirty="0">
                <a:solidFill>
                  <a:srgbClr val="4078F2"/>
                </a:solidFill>
                <a:effectLst/>
              </a:rPr>
              <a:t>distance[S]</a:t>
            </a:r>
            <a:r>
              <a:rPr lang="en-GB" sz="1600" dirty="0"/>
              <a:t> </a:t>
            </a:r>
            <a:r>
              <a:rPr lang="en-GB" sz="1600" dirty="0">
                <a:solidFill>
                  <a:srgbClr val="50A14F"/>
                </a:solidFill>
                <a:effectLst/>
              </a:rPr>
              <a:t>&lt;- 0</a:t>
            </a:r>
            <a:r>
              <a:rPr lang="en-GB" sz="1600" dirty="0"/>
              <a:t> </a:t>
            </a:r>
            <a:endParaRPr lang="en-US" sz="1600" dirty="0"/>
          </a:p>
          <a:p>
            <a:r>
              <a:rPr lang="en-US" sz="1600" dirty="0">
                <a:solidFill>
                  <a:srgbClr val="986801"/>
                </a:solidFill>
                <a:effectLst/>
              </a:rPr>
              <a:t>         </a:t>
            </a:r>
            <a:r>
              <a:rPr lang="en-GB" sz="1600" dirty="0">
                <a:solidFill>
                  <a:srgbClr val="986801"/>
                </a:solidFill>
                <a:effectLst/>
              </a:rPr>
              <a:t>for</a:t>
            </a:r>
            <a:r>
              <a:rPr lang="en-GB" sz="1600" dirty="0"/>
              <a:t> </a:t>
            </a:r>
            <a:r>
              <a:rPr lang="en-GB" sz="1600" dirty="0">
                <a:solidFill>
                  <a:srgbClr val="50A14F"/>
                </a:solidFill>
                <a:effectLst/>
              </a:rPr>
              <a:t>each vertex V in G </a:t>
            </a:r>
            <a:endParaRPr lang="en-US" sz="1600" dirty="0">
              <a:solidFill>
                <a:srgbClr val="50A14F"/>
              </a:solidFill>
              <a:effectLst/>
            </a:endParaRPr>
          </a:p>
          <a:p>
            <a:r>
              <a:rPr lang="en-US" sz="1600" dirty="0">
                <a:solidFill>
                  <a:srgbClr val="986801"/>
                </a:solidFill>
                <a:effectLst/>
              </a:rPr>
              <a:t>               </a:t>
            </a:r>
            <a:r>
              <a:rPr lang="en-GB" sz="1600" dirty="0">
                <a:solidFill>
                  <a:srgbClr val="986801"/>
                </a:solidFill>
                <a:effectLst/>
              </a:rPr>
              <a:t>for</a:t>
            </a:r>
            <a:r>
              <a:rPr lang="en-GB" sz="1600" dirty="0"/>
              <a:t> </a:t>
            </a:r>
            <a:r>
              <a:rPr lang="en-GB" sz="1600" dirty="0">
                <a:solidFill>
                  <a:srgbClr val="50A14F"/>
                </a:solidFill>
                <a:effectLst/>
              </a:rPr>
              <a:t>each edge (U,V) in G</a:t>
            </a:r>
            <a:r>
              <a:rPr lang="en-GB" sz="1600" dirty="0"/>
              <a:t> </a:t>
            </a:r>
            <a:endParaRPr lang="en-US" sz="1600" dirty="0"/>
          </a:p>
          <a:p>
            <a:r>
              <a:rPr lang="en-US" sz="1600" dirty="0">
                <a:solidFill>
                  <a:srgbClr val="986801"/>
                </a:solidFill>
                <a:effectLst/>
              </a:rPr>
              <a:t>                      </a:t>
            </a:r>
            <a:r>
              <a:rPr lang="en-GB" sz="1600" dirty="0" err="1">
                <a:solidFill>
                  <a:srgbClr val="986801"/>
                </a:solidFill>
                <a:effectLst/>
              </a:rPr>
              <a:t>tempDistance</a:t>
            </a:r>
            <a:r>
              <a:rPr lang="en-GB" sz="1600" dirty="0"/>
              <a:t> </a:t>
            </a:r>
            <a:r>
              <a:rPr lang="en-GB" sz="1600" dirty="0">
                <a:solidFill>
                  <a:srgbClr val="50A14F"/>
                </a:solidFill>
                <a:effectLst/>
              </a:rPr>
              <a:t>&lt;- distance[U] + </a:t>
            </a:r>
            <a:r>
              <a:rPr lang="en-GB" sz="1600" dirty="0" err="1">
                <a:solidFill>
                  <a:srgbClr val="50A14F"/>
                </a:solidFill>
                <a:effectLst/>
              </a:rPr>
              <a:t>edge_weight</a:t>
            </a:r>
            <a:r>
              <a:rPr lang="en-GB" sz="1600" dirty="0">
                <a:solidFill>
                  <a:srgbClr val="50A14F"/>
                </a:solidFill>
                <a:effectLst/>
              </a:rPr>
              <a:t>(U, V)</a:t>
            </a:r>
            <a:endParaRPr lang="en-US" sz="1600" dirty="0">
              <a:solidFill>
                <a:srgbClr val="50A14F"/>
              </a:solidFill>
              <a:effectLst/>
            </a:endParaRPr>
          </a:p>
          <a:p>
            <a:r>
              <a:rPr lang="en-US" sz="1600" dirty="0">
                <a:solidFill>
                  <a:srgbClr val="50A14F"/>
                </a:solidFill>
              </a:rPr>
              <a:t>                      </a:t>
            </a:r>
            <a:r>
              <a:rPr lang="en-GB" sz="1600" dirty="0"/>
              <a:t> </a:t>
            </a:r>
            <a:r>
              <a:rPr lang="en-GB" sz="1600" dirty="0">
                <a:solidFill>
                  <a:srgbClr val="986801"/>
                </a:solidFill>
                <a:effectLst/>
              </a:rPr>
              <a:t>if</a:t>
            </a:r>
            <a:r>
              <a:rPr lang="en-GB" sz="1600" dirty="0"/>
              <a:t> </a:t>
            </a:r>
            <a:r>
              <a:rPr lang="en-GB" sz="1600" dirty="0" err="1">
                <a:solidFill>
                  <a:srgbClr val="50A14F"/>
                </a:solidFill>
                <a:effectLst/>
              </a:rPr>
              <a:t>tempDistance</a:t>
            </a:r>
            <a:r>
              <a:rPr lang="en-GB" sz="1600" dirty="0">
                <a:solidFill>
                  <a:srgbClr val="50A14F"/>
                </a:solidFill>
                <a:effectLst/>
              </a:rPr>
              <a:t> &lt; distance[V]</a:t>
            </a:r>
            <a:r>
              <a:rPr lang="en-GB" sz="1600" dirty="0"/>
              <a:t> </a:t>
            </a:r>
            <a:endParaRPr lang="en-US" sz="1600" dirty="0"/>
          </a:p>
          <a:p>
            <a:r>
              <a:rPr lang="en-US" sz="1600" dirty="0">
                <a:solidFill>
                  <a:srgbClr val="4078F2"/>
                </a:solidFill>
                <a:effectLst/>
              </a:rPr>
              <a:t>                             </a:t>
            </a:r>
            <a:r>
              <a:rPr lang="en-GB" sz="1600" dirty="0">
                <a:solidFill>
                  <a:srgbClr val="4078F2"/>
                </a:solidFill>
                <a:effectLst/>
              </a:rPr>
              <a:t>distance[V]</a:t>
            </a:r>
            <a:r>
              <a:rPr lang="en-GB" sz="1600" dirty="0"/>
              <a:t> </a:t>
            </a:r>
            <a:r>
              <a:rPr lang="en-GB" sz="1600" dirty="0">
                <a:solidFill>
                  <a:srgbClr val="50A14F"/>
                </a:solidFill>
                <a:effectLst/>
              </a:rPr>
              <a:t>&lt;- </a:t>
            </a:r>
            <a:r>
              <a:rPr lang="en-GB" sz="1600" dirty="0" err="1">
                <a:solidFill>
                  <a:srgbClr val="50A14F"/>
                </a:solidFill>
                <a:effectLst/>
              </a:rPr>
              <a:t>tempDistance</a:t>
            </a:r>
            <a:r>
              <a:rPr lang="en-GB" sz="1600" dirty="0"/>
              <a:t> </a:t>
            </a:r>
            <a:endParaRPr lang="en-US" sz="1600" dirty="0"/>
          </a:p>
          <a:p>
            <a:r>
              <a:rPr lang="en-US" sz="1600" dirty="0">
                <a:solidFill>
                  <a:srgbClr val="4078F2"/>
                </a:solidFill>
                <a:effectLst/>
              </a:rPr>
              <a:t>                              </a:t>
            </a:r>
            <a:r>
              <a:rPr lang="en-GB" sz="1600" dirty="0">
                <a:solidFill>
                  <a:srgbClr val="4078F2"/>
                </a:solidFill>
                <a:effectLst/>
              </a:rPr>
              <a:t>previous[V]</a:t>
            </a:r>
            <a:r>
              <a:rPr lang="en-GB" sz="1600" dirty="0"/>
              <a:t> </a:t>
            </a:r>
            <a:r>
              <a:rPr lang="en-GB" sz="1600" dirty="0">
                <a:solidFill>
                  <a:srgbClr val="50A14F"/>
                </a:solidFill>
                <a:effectLst/>
              </a:rPr>
              <a:t>&lt;- U</a:t>
            </a:r>
            <a:r>
              <a:rPr lang="en-GB" sz="1600" dirty="0"/>
              <a:t> </a:t>
            </a:r>
            <a:endParaRPr lang="en-US" sz="1600" dirty="0"/>
          </a:p>
          <a:p>
            <a:r>
              <a:rPr lang="en-US" sz="1600" dirty="0">
                <a:solidFill>
                  <a:srgbClr val="986801"/>
                </a:solidFill>
                <a:effectLst/>
              </a:rPr>
              <a:t>           </a:t>
            </a:r>
            <a:r>
              <a:rPr lang="en-GB" sz="1600" dirty="0">
                <a:solidFill>
                  <a:srgbClr val="986801"/>
                </a:solidFill>
                <a:effectLst/>
              </a:rPr>
              <a:t>for</a:t>
            </a:r>
            <a:r>
              <a:rPr lang="en-GB" sz="1600" dirty="0"/>
              <a:t> </a:t>
            </a:r>
            <a:r>
              <a:rPr lang="en-GB" sz="1600" dirty="0">
                <a:solidFill>
                  <a:srgbClr val="50A14F"/>
                </a:solidFill>
                <a:effectLst/>
              </a:rPr>
              <a:t>each edge (U,V) in G</a:t>
            </a:r>
            <a:endParaRPr lang="en-US" sz="1600" dirty="0">
              <a:solidFill>
                <a:srgbClr val="50A14F"/>
              </a:solidFill>
              <a:effectLst/>
            </a:endParaRPr>
          </a:p>
          <a:p>
            <a:r>
              <a:rPr lang="en-US" sz="1600" dirty="0"/>
              <a:t>                 </a:t>
            </a:r>
            <a:r>
              <a:rPr lang="en-GB" sz="1600" dirty="0"/>
              <a:t> </a:t>
            </a:r>
            <a:r>
              <a:rPr lang="en-GB" sz="1600" dirty="0">
                <a:solidFill>
                  <a:srgbClr val="986801"/>
                </a:solidFill>
                <a:effectLst/>
              </a:rPr>
              <a:t>If</a:t>
            </a:r>
            <a:r>
              <a:rPr lang="en-GB" sz="1600" dirty="0"/>
              <a:t> </a:t>
            </a:r>
            <a:r>
              <a:rPr lang="en-GB" sz="1600" dirty="0">
                <a:solidFill>
                  <a:srgbClr val="50A14F"/>
                </a:solidFill>
                <a:effectLst/>
              </a:rPr>
              <a:t>distance[U] + </a:t>
            </a:r>
            <a:r>
              <a:rPr lang="en-GB" sz="1600" dirty="0" err="1">
                <a:solidFill>
                  <a:srgbClr val="50A14F"/>
                </a:solidFill>
                <a:effectLst/>
              </a:rPr>
              <a:t>edge_weight</a:t>
            </a:r>
            <a:r>
              <a:rPr lang="en-GB" sz="1600" dirty="0">
                <a:solidFill>
                  <a:srgbClr val="50A14F"/>
                </a:solidFill>
                <a:effectLst/>
              </a:rPr>
              <a:t>(U, V) &lt; distance[V}</a:t>
            </a:r>
            <a:r>
              <a:rPr lang="en-GB" sz="1600" dirty="0"/>
              <a:t> </a:t>
            </a:r>
            <a:endParaRPr lang="en-US" sz="1600" dirty="0"/>
          </a:p>
          <a:p>
            <a:r>
              <a:rPr lang="en-US" sz="1600" dirty="0">
                <a:solidFill>
                  <a:srgbClr val="986801"/>
                </a:solidFill>
                <a:effectLst/>
              </a:rPr>
              <a:t>                         </a:t>
            </a:r>
            <a:r>
              <a:rPr lang="en-GB" sz="1600" dirty="0">
                <a:solidFill>
                  <a:srgbClr val="986801"/>
                </a:solidFill>
                <a:effectLst/>
              </a:rPr>
              <a:t>Error</a:t>
            </a:r>
            <a:r>
              <a:rPr lang="en-GB" sz="1600" dirty="0"/>
              <a:t>: </a:t>
            </a:r>
            <a:r>
              <a:rPr lang="en-GB" sz="1600" dirty="0">
                <a:solidFill>
                  <a:srgbClr val="50A14F"/>
                </a:solidFill>
                <a:effectLst/>
              </a:rPr>
              <a:t>Negative Cycle Exists</a:t>
            </a:r>
            <a:endParaRPr lang="en-US" sz="1600" dirty="0">
              <a:solidFill>
                <a:srgbClr val="50A14F"/>
              </a:solidFill>
              <a:effectLst/>
            </a:endParaRPr>
          </a:p>
          <a:p>
            <a:r>
              <a:rPr lang="en-GB" sz="1600" dirty="0"/>
              <a:t> </a:t>
            </a:r>
            <a:r>
              <a:rPr lang="en-GB" sz="1600" dirty="0">
                <a:solidFill>
                  <a:srgbClr val="986801"/>
                </a:solidFill>
                <a:effectLst/>
              </a:rPr>
              <a:t>return</a:t>
            </a:r>
            <a:r>
              <a:rPr lang="en-GB" sz="1600" dirty="0"/>
              <a:t> </a:t>
            </a:r>
            <a:r>
              <a:rPr lang="en-GB" sz="1600" dirty="0">
                <a:solidFill>
                  <a:srgbClr val="50A14F"/>
                </a:solidFill>
                <a:effectLst/>
              </a:rPr>
              <a:t>distance[], previous[]</a:t>
            </a:r>
            <a:endParaRPr lang="en-US" sz="1600" dirty="0"/>
          </a:p>
        </p:txBody>
      </p:sp>
      <p:pic>
        <p:nvPicPr>
          <p:cNvPr id="4" name="Picture 4">
            <a:extLst>
              <a:ext uri="{FF2B5EF4-FFF2-40B4-BE49-F238E27FC236}">
                <a16:creationId xmlns:a16="http://schemas.microsoft.com/office/drawing/2014/main" id="{F33C6CAC-99FB-7A40-BFE9-58DE11360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4611" y="1443772"/>
            <a:ext cx="4985162" cy="5211358"/>
          </a:xfrm>
          <a:prstGeom prst="rect">
            <a:avLst/>
          </a:prstGeom>
        </p:spPr>
      </p:pic>
    </p:spTree>
    <p:extLst>
      <p:ext uri="{BB962C8B-B14F-4D97-AF65-F5344CB8AC3E}">
        <p14:creationId xmlns:p14="http://schemas.microsoft.com/office/powerpoint/2010/main" val="3353164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8A073-21D0-D54E-B62D-014A8AEE18E0}"/>
              </a:ext>
            </a:extLst>
          </p:cNvPr>
          <p:cNvSpPr>
            <a:spLocks noGrp="1"/>
          </p:cNvSpPr>
          <p:nvPr>
            <p:ph type="title"/>
          </p:nvPr>
        </p:nvSpPr>
        <p:spPr/>
        <p:txBody>
          <a:bodyPr>
            <a:normAutofit/>
          </a:bodyPr>
          <a:lstStyle/>
          <a:p>
            <a:pPr algn="ctr"/>
            <a:r>
              <a:rPr lang="en-US" sz="6000"/>
              <a:t>All Pair Shortest Path </a:t>
            </a:r>
          </a:p>
        </p:txBody>
      </p:sp>
      <p:sp>
        <p:nvSpPr>
          <p:cNvPr id="3" name="Content Placeholder 2">
            <a:extLst>
              <a:ext uri="{FF2B5EF4-FFF2-40B4-BE49-F238E27FC236}">
                <a16:creationId xmlns:a16="http://schemas.microsoft.com/office/drawing/2014/main" id="{57A34474-FAF5-BA40-91D8-EBA6E647E1E5}"/>
              </a:ext>
            </a:extLst>
          </p:cNvPr>
          <p:cNvSpPr>
            <a:spLocks noGrp="1"/>
          </p:cNvSpPr>
          <p:nvPr>
            <p:ph idx="1"/>
          </p:nvPr>
        </p:nvSpPr>
        <p:spPr/>
        <p:txBody>
          <a:bodyPr>
            <a:normAutofit lnSpcReduction="10000"/>
          </a:bodyPr>
          <a:lstStyle/>
          <a:p>
            <a:r>
              <a:rPr lang="en-GB" sz="3600" b="0" i="0" dirty="0">
                <a:solidFill>
                  <a:srgbClr val="3C4043"/>
                </a:solidFill>
                <a:effectLst/>
                <a:latin typeface="Microsoft Yi Baiti" panose="03000500000000000000" pitchFamily="66" charset="0"/>
                <a:ea typeface="Microsoft Yi Baiti" panose="03000500000000000000" pitchFamily="66" charset="0"/>
              </a:rPr>
              <a:t>The </a:t>
            </a:r>
            <a:r>
              <a:rPr lang="en-GB" sz="3600" i="0" dirty="0">
                <a:solidFill>
                  <a:srgbClr val="3C4043"/>
                </a:solidFill>
                <a:effectLst/>
                <a:latin typeface="Microsoft Yi Baiti" panose="03000500000000000000" pitchFamily="66" charset="0"/>
                <a:ea typeface="Microsoft Yi Baiti" panose="03000500000000000000" pitchFamily="66" charset="0"/>
              </a:rPr>
              <a:t>all-pairs</a:t>
            </a:r>
            <a:r>
              <a:rPr lang="en-GB" sz="3600" b="1" i="0" dirty="0">
                <a:solidFill>
                  <a:srgbClr val="3C4043"/>
                </a:solidFill>
                <a:effectLst/>
                <a:latin typeface="Microsoft Yi Baiti" panose="03000500000000000000" pitchFamily="66" charset="0"/>
                <a:ea typeface="Microsoft Yi Baiti" panose="03000500000000000000" pitchFamily="66" charset="0"/>
              </a:rPr>
              <a:t> </a:t>
            </a:r>
            <a:r>
              <a:rPr lang="en-GB" sz="3600" i="0" dirty="0">
                <a:solidFill>
                  <a:srgbClr val="3C4043"/>
                </a:solidFill>
                <a:effectLst/>
                <a:latin typeface="Microsoft Yi Baiti" panose="03000500000000000000" pitchFamily="66" charset="0"/>
                <a:ea typeface="Microsoft Yi Baiti" panose="03000500000000000000" pitchFamily="66" charset="0"/>
              </a:rPr>
              <a:t>shortest</a:t>
            </a:r>
            <a:r>
              <a:rPr lang="en-GB" sz="3600" b="1" i="0" dirty="0">
                <a:solidFill>
                  <a:srgbClr val="3C4043"/>
                </a:solidFill>
                <a:effectLst/>
                <a:latin typeface="Microsoft Yi Baiti" panose="03000500000000000000" pitchFamily="66" charset="0"/>
                <a:ea typeface="Microsoft Yi Baiti" panose="03000500000000000000" pitchFamily="66" charset="0"/>
              </a:rPr>
              <a:t> </a:t>
            </a:r>
            <a:r>
              <a:rPr lang="en-GB" sz="3600" i="0" dirty="0">
                <a:solidFill>
                  <a:srgbClr val="3C4043"/>
                </a:solidFill>
                <a:effectLst/>
                <a:latin typeface="Microsoft Yi Baiti" panose="03000500000000000000" pitchFamily="66" charset="0"/>
                <a:ea typeface="Microsoft Yi Baiti" panose="03000500000000000000" pitchFamily="66" charset="0"/>
              </a:rPr>
              <a:t>path</a:t>
            </a:r>
            <a:r>
              <a:rPr lang="en-GB" sz="3600" b="1" i="0" dirty="0">
                <a:solidFill>
                  <a:srgbClr val="3C4043"/>
                </a:solidFill>
                <a:effectLst/>
                <a:latin typeface="Microsoft Yi Baiti" panose="03000500000000000000" pitchFamily="66" charset="0"/>
                <a:ea typeface="Microsoft Yi Baiti" panose="03000500000000000000" pitchFamily="66" charset="0"/>
              </a:rPr>
              <a:t> </a:t>
            </a:r>
            <a:r>
              <a:rPr lang="en-GB" sz="3600" i="0" dirty="0">
                <a:solidFill>
                  <a:srgbClr val="3C4043"/>
                </a:solidFill>
                <a:effectLst/>
                <a:latin typeface="Microsoft Yi Baiti" panose="03000500000000000000" pitchFamily="66" charset="0"/>
                <a:ea typeface="Microsoft Yi Baiti" panose="03000500000000000000" pitchFamily="66" charset="0"/>
              </a:rPr>
              <a:t>problem</a:t>
            </a:r>
            <a:r>
              <a:rPr lang="en-GB" sz="3600" b="0" i="0" dirty="0">
                <a:solidFill>
                  <a:srgbClr val="3C4043"/>
                </a:solidFill>
                <a:effectLst/>
                <a:latin typeface="Microsoft Yi Baiti" panose="03000500000000000000" pitchFamily="66" charset="0"/>
                <a:ea typeface="Microsoft Yi Baiti" panose="03000500000000000000" pitchFamily="66" charset="0"/>
              </a:rPr>
              <a:t> is the determination of the </a:t>
            </a:r>
            <a:r>
              <a:rPr lang="en-GB" sz="3600" i="0" dirty="0">
                <a:solidFill>
                  <a:srgbClr val="3C4043"/>
                </a:solidFill>
                <a:effectLst/>
                <a:latin typeface="Microsoft Yi Baiti" panose="03000500000000000000" pitchFamily="66" charset="0"/>
                <a:ea typeface="Microsoft Yi Baiti" panose="03000500000000000000" pitchFamily="66" charset="0"/>
              </a:rPr>
              <a:t>shortest</a:t>
            </a:r>
            <a:r>
              <a:rPr lang="en-GB" sz="3600" b="0" i="0" dirty="0">
                <a:solidFill>
                  <a:srgbClr val="3C4043"/>
                </a:solidFill>
                <a:effectLst/>
                <a:latin typeface="Microsoft Yi Baiti" panose="03000500000000000000" pitchFamily="66" charset="0"/>
                <a:ea typeface="Microsoft Yi Baiti" panose="03000500000000000000" pitchFamily="66" charset="0"/>
              </a:rPr>
              <a:t> graph distances between </a:t>
            </a:r>
            <a:r>
              <a:rPr lang="en-GB" sz="3600" i="0" dirty="0">
                <a:solidFill>
                  <a:srgbClr val="3C4043"/>
                </a:solidFill>
                <a:effectLst/>
                <a:latin typeface="Microsoft Yi Baiti" panose="03000500000000000000" pitchFamily="66" charset="0"/>
                <a:ea typeface="Microsoft Yi Baiti" panose="03000500000000000000" pitchFamily="66" charset="0"/>
              </a:rPr>
              <a:t>every</a:t>
            </a:r>
            <a:r>
              <a:rPr lang="en-GB" sz="3600" b="1" i="0" dirty="0">
                <a:solidFill>
                  <a:srgbClr val="3C4043"/>
                </a:solidFill>
                <a:effectLst/>
                <a:latin typeface="Microsoft Yi Baiti" panose="03000500000000000000" pitchFamily="66" charset="0"/>
                <a:ea typeface="Microsoft Yi Baiti" panose="03000500000000000000" pitchFamily="66" charset="0"/>
              </a:rPr>
              <a:t> </a:t>
            </a:r>
            <a:r>
              <a:rPr lang="en-GB" sz="3600" i="0" dirty="0">
                <a:solidFill>
                  <a:srgbClr val="3C4043"/>
                </a:solidFill>
                <a:effectLst/>
                <a:latin typeface="Microsoft Yi Baiti" panose="03000500000000000000" pitchFamily="66" charset="0"/>
                <a:ea typeface="Microsoft Yi Baiti" panose="03000500000000000000" pitchFamily="66" charset="0"/>
              </a:rPr>
              <a:t>pair</a:t>
            </a:r>
            <a:r>
              <a:rPr lang="en-GB" sz="3600" b="0" i="0" dirty="0">
                <a:solidFill>
                  <a:srgbClr val="3C4043"/>
                </a:solidFill>
                <a:effectLst/>
                <a:latin typeface="Microsoft Yi Baiti" panose="03000500000000000000" pitchFamily="66" charset="0"/>
                <a:ea typeface="Microsoft Yi Baiti" panose="03000500000000000000" pitchFamily="66" charset="0"/>
              </a:rPr>
              <a:t> of vertices in a given graph. The </a:t>
            </a:r>
            <a:r>
              <a:rPr lang="en-GB" sz="3600" i="0" dirty="0">
                <a:solidFill>
                  <a:srgbClr val="3C4043"/>
                </a:solidFill>
                <a:effectLst/>
                <a:latin typeface="Microsoft Yi Baiti" panose="03000500000000000000" pitchFamily="66" charset="0"/>
                <a:ea typeface="Microsoft Yi Baiti" panose="03000500000000000000" pitchFamily="66" charset="0"/>
              </a:rPr>
              <a:t>problem</a:t>
            </a:r>
            <a:r>
              <a:rPr lang="en-GB" sz="3600" b="0" i="0" dirty="0">
                <a:solidFill>
                  <a:srgbClr val="3C4043"/>
                </a:solidFill>
                <a:effectLst/>
                <a:latin typeface="Microsoft Yi Baiti" panose="03000500000000000000" pitchFamily="66" charset="0"/>
                <a:ea typeface="Microsoft Yi Baiti" panose="03000500000000000000" pitchFamily="66" charset="0"/>
              </a:rPr>
              <a:t> can be solved </a:t>
            </a:r>
            <a:r>
              <a:rPr lang="en-US" sz="3600" b="0" i="0" dirty="0">
                <a:solidFill>
                  <a:srgbClr val="3C4043"/>
                </a:solidFill>
                <a:effectLst/>
                <a:latin typeface="Microsoft Yi Baiti" panose="03000500000000000000" pitchFamily="66" charset="0"/>
                <a:ea typeface="Microsoft Yi Baiti" panose="03000500000000000000" pitchFamily="66" charset="0"/>
              </a:rPr>
              <a:t>by using </a:t>
            </a:r>
            <a:r>
              <a:rPr lang="en-GB" sz="3600" b="0" i="0" dirty="0" smtClean="0">
                <a:solidFill>
                  <a:srgbClr val="3C4043"/>
                </a:solidFill>
                <a:effectLst/>
                <a:latin typeface="Microsoft Yi Baiti" panose="03000500000000000000" pitchFamily="66" charset="0"/>
                <a:ea typeface="Microsoft Yi Baiti" panose="03000500000000000000" pitchFamily="66" charset="0"/>
              </a:rPr>
              <a:t>Dijkashtra's</a:t>
            </a:r>
            <a:r>
              <a:rPr lang="en-GB" sz="3600" b="0" i="0" dirty="0">
                <a:solidFill>
                  <a:srgbClr val="3C4043"/>
                </a:solidFill>
                <a:effectLst/>
                <a:latin typeface="Microsoft Yi Baiti" panose="03000500000000000000" pitchFamily="66" charset="0"/>
                <a:ea typeface="Microsoft Yi Baiti" panose="03000500000000000000" pitchFamily="66" charset="0"/>
              </a:rPr>
              <a:t> </a:t>
            </a:r>
            <a:r>
              <a:rPr lang="en-GB" sz="3600" i="0" dirty="0">
                <a:solidFill>
                  <a:srgbClr val="3C4043"/>
                </a:solidFill>
                <a:effectLst/>
                <a:latin typeface="Microsoft Yi Baiti" panose="03000500000000000000" pitchFamily="66" charset="0"/>
                <a:ea typeface="Microsoft Yi Baiti" panose="03000500000000000000" pitchFamily="66" charset="0"/>
              </a:rPr>
              <a:t>algorithm</a:t>
            </a:r>
            <a:r>
              <a:rPr lang="en-GB" sz="3600" b="0" i="0" dirty="0">
                <a:solidFill>
                  <a:srgbClr val="3C4043"/>
                </a:solidFill>
                <a:effectLst/>
                <a:latin typeface="Microsoft Yi Baiti" panose="03000500000000000000" pitchFamily="66" charset="0"/>
                <a:ea typeface="Microsoft Yi Baiti" panose="03000500000000000000" pitchFamily="66" charset="0"/>
              </a:rPr>
              <a:t> </a:t>
            </a:r>
            <a:r>
              <a:rPr lang="en-US" sz="3600" b="0" i="0" dirty="0">
                <a:solidFill>
                  <a:srgbClr val="3C4043"/>
                </a:solidFill>
                <a:effectLst/>
                <a:latin typeface="Microsoft Yi Baiti" panose="03000500000000000000" pitchFamily="66" charset="0"/>
                <a:ea typeface="Microsoft Yi Baiti" panose="03000500000000000000" pitchFamily="66" charset="0"/>
              </a:rPr>
              <a:t>for each vertex </a:t>
            </a:r>
            <a:r>
              <a:rPr lang="en-GB" sz="3600" b="0" i="0" dirty="0">
                <a:solidFill>
                  <a:srgbClr val="3C4043"/>
                </a:solidFill>
                <a:effectLst/>
                <a:latin typeface="Microsoft Yi Baiti" panose="03000500000000000000" pitchFamily="66" charset="0"/>
                <a:ea typeface="Microsoft Yi Baiti" panose="03000500000000000000" pitchFamily="66" charset="0"/>
              </a:rPr>
              <a:t>or </a:t>
            </a:r>
            <a:r>
              <a:rPr lang="en-GB" sz="3600" i="0" dirty="0">
                <a:solidFill>
                  <a:srgbClr val="3C4043"/>
                </a:solidFill>
                <a:effectLst/>
                <a:latin typeface="Microsoft Yi Baiti" panose="03000500000000000000" pitchFamily="66" charset="0"/>
                <a:ea typeface="Microsoft Yi Baiti" panose="03000500000000000000" pitchFamily="66" charset="0"/>
              </a:rPr>
              <a:t>all</a:t>
            </a:r>
            <a:r>
              <a:rPr lang="en-GB" sz="3600" b="0" i="0" dirty="0">
                <a:solidFill>
                  <a:srgbClr val="3C4043"/>
                </a:solidFill>
                <a:effectLst/>
                <a:latin typeface="Microsoft Yi Baiti" panose="03000500000000000000" pitchFamily="66" charset="0"/>
                <a:ea typeface="Microsoft Yi Baiti" panose="03000500000000000000" pitchFamily="66" charset="0"/>
              </a:rPr>
              <a:t> at once using the Floyd-</a:t>
            </a:r>
            <a:r>
              <a:rPr lang="en-GB" sz="3600" b="0" i="0" dirty="0" err="1">
                <a:solidFill>
                  <a:srgbClr val="3C4043"/>
                </a:solidFill>
                <a:effectLst/>
                <a:latin typeface="Microsoft Yi Baiti" panose="03000500000000000000" pitchFamily="66" charset="0"/>
                <a:ea typeface="Microsoft Yi Baiti" panose="03000500000000000000" pitchFamily="66" charset="0"/>
              </a:rPr>
              <a:t>Warshall</a:t>
            </a:r>
            <a:r>
              <a:rPr lang="en-GB" sz="3600" b="0" i="0" dirty="0">
                <a:solidFill>
                  <a:srgbClr val="3C4043"/>
                </a:solidFill>
                <a:effectLst/>
                <a:latin typeface="Microsoft Yi Baiti" panose="03000500000000000000" pitchFamily="66" charset="0"/>
                <a:ea typeface="Microsoft Yi Baiti" panose="03000500000000000000" pitchFamily="66" charset="0"/>
              </a:rPr>
              <a:t> </a:t>
            </a:r>
            <a:r>
              <a:rPr lang="en-GB" sz="3600" i="0" dirty="0">
                <a:solidFill>
                  <a:srgbClr val="3C4043"/>
                </a:solidFill>
                <a:effectLst/>
                <a:latin typeface="Microsoft Yi Baiti" panose="03000500000000000000" pitchFamily="66" charset="0"/>
                <a:ea typeface="Microsoft Yi Baiti" panose="03000500000000000000" pitchFamily="66" charset="0"/>
              </a:rPr>
              <a:t>algorithm</a:t>
            </a:r>
            <a:r>
              <a:rPr lang="en-GB" sz="3600" b="0" i="0" dirty="0">
                <a:solidFill>
                  <a:srgbClr val="3C4043"/>
                </a:solidFill>
                <a:effectLst/>
                <a:latin typeface="Microsoft Yi Baiti" panose="03000500000000000000" pitchFamily="66" charset="0"/>
                <a:ea typeface="Microsoft Yi Baiti" panose="03000500000000000000" pitchFamily="66" charset="0"/>
              </a:rPr>
              <a:t>.</a:t>
            </a:r>
            <a:endParaRPr lang="en-US" sz="3600" b="0" i="0" dirty="0">
              <a:solidFill>
                <a:srgbClr val="3C4043"/>
              </a:solidFill>
              <a:effectLst/>
              <a:latin typeface="Microsoft Yi Baiti" panose="03000500000000000000" pitchFamily="66" charset="0"/>
              <a:ea typeface="Microsoft Yi Baiti" panose="03000500000000000000" pitchFamily="66" charset="0"/>
            </a:endParaRPr>
          </a:p>
          <a:p>
            <a:r>
              <a:rPr lang="en-US" sz="3600" dirty="0">
                <a:solidFill>
                  <a:srgbClr val="3C4043"/>
                </a:solidFill>
                <a:latin typeface="Microsoft Yi Baiti" panose="03000500000000000000" pitchFamily="66" charset="0"/>
                <a:ea typeface="Microsoft Yi Baiti" panose="03000500000000000000" pitchFamily="66" charset="0"/>
              </a:rPr>
              <a:t>Floyd-</a:t>
            </a:r>
            <a:r>
              <a:rPr lang="en-US" sz="3600" dirty="0" err="1">
                <a:solidFill>
                  <a:srgbClr val="3C4043"/>
                </a:solidFill>
                <a:latin typeface="Microsoft Yi Baiti" panose="03000500000000000000" pitchFamily="66" charset="0"/>
                <a:ea typeface="Microsoft Yi Baiti" panose="03000500000000000000" pitchFamily="66" charset="0"/>
              </a:rPr>
              <a:t>Warshall</a:t>
            </a:r>
            <a:r>
              <a:rPr lang="en-US" sz="3600" dirty="0">
                <a:solidFill>
                  <a:srgbClr val="3C4043"/>
                </a:solidFill>
                <a:latin typeface="Microsoft Yi Baiti" panose="03000500000000000000" pitchFamily="66" charset="0"/>
                <a:ea typeface="Microsoft Yi Baiti" panose="03000500000000000000" pitchFamily="66" charset="0"/>
              </a:rPr>
              <a:t> is efficient in those two methods </a:t>
            </a:r>
            <a:endParaRPr lang="en-US" sz="3600" dirty="0">
              <a:latin typeface="Microsoft Yi Baiti" panose="03000500000000000000" pitchFamily="66" charset="0"/>
              <a:ea typeface="Microsoft Yi Baiti" panose="03000500000000000000" pitchFamily="66" charset="0"/>
            </a:endParaRPr>
          </a:p>
        </p:txBody>
      </p:sp>
    </p:spTree>
    <p:extLst>
      <p:ext uri="{BB962C8B-B14F-4D97-AF65-F5344CB8AC3E}">
        <p14:creationId xmlns:p14="http://schemas.microsoft.com/office/powerpoint/2010/main" val="1670438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EE789-87BB-6B48-89B3-9349DE6E9BDE}"/>
              </a:ext>
            </a:extLst>
          </p:cNvPr>
          <p:cNvSpPr>
            <a:spLocks noGrp="1"/>
          </p:cNvSpPr>
          <p:nvPr>
            <p:ph type="title"/>
          </p:nvPr>
        </p:nvSpPr>
        <p:spPr>
          <a:xfrm>
            <a:off x="355270" y="692451"/>
            <a:ext cx="10515600" cy="1325563"/>
          </a:xfrm>
        </p:spPr>
        <p:txBody>
          <a:bodyPr/>
          <a:lstStyle/>
          <a:p>
            <a:pPr algn="ctr"/>
            <a:r>
              <a:rPr lang="en-US"/>
              <a:t>Floyd-Warshall Algorithm </a:t>
            </a:r>
          </a:p>
        </p:txBody>
      </p:sp>
      <p:sp>
        <p:nvSpPr>
          <p:cNvPr id="3" name="Content Placeholder 2">
            <a:extLst>
              <a:ext uri="{FF2B5EF4-FFF2-40B4-BE49-F238E27FC236}">
                <a16:creationId xmlns:a16="http://schemas.microsoft.com/office/drawing/2014/main" id="{E0174464-69D9-CB4D-B09D-9A92A1424A26}"/>
              </a:ext>
            </a:extLst>
          </p:cNvPr>
          <p:cNvSpPr>
            <a:spLocks noGrp="1"/>
          </p:cNvSpPr>
          <p:nvPr>
            <p:ph idx="1"/>
          </p:nvPr>
        </p:nvSpPr>
        <p:spPr>
          <a:xfrm>
            <a:off x="838200" y="1825625"/>
            <a:ext cx="6051962" cy="4351338"/>
          </a:xfrm>
        </p:spPr>
        <p:txBody>
          <a:bodyPr>
            <a:normAutofit lnSpcReduction="10000"/>
          </a:bodyPr>
          <a:lstStyle/>
          <a:p>
            <a:r>
              <a:rPr lang="en-GB"/>
              <a:t>Begin </a:t>
            </a:r>
            <a:endParaRPr lang="en-US"/>
          </a:p>
          <a:p>
            <a:r>
              <a:rPr lang="en-GB"/>
              <a:t>for k := 0 to n, do  </a:t>
            </a:r>
            <a:endParaRPr lang="en-US"/>
          </a:p>
          <a:p>
            <a:r>
              <a:rPr lang="en-GB"/>
              <a:t>   </a:t>
            </a:r>
            <a:r>
              <a:rPr lang="en-US"/>
              <a:t> </a:t>
            </a:r>
            <a:r>
              <a:rPr lang="en-GB"/>
              <a:t>  for i := 0 to n, do        </a:t>
            </a:r>
            <a:endParaRPr lang="en-US"/>
          </a:p>
          <a:p>
            <a:r>
              <a:rPr lang="en-US"/>
              <a:t>          </a:t>
            </a:r>
            <a:r>
              <a:rPr lang="en-GB"/>
              <a:t>  for j := 0 to n, do   </a:t>
            </a:r>
            <a:endParaRPr lang="en-US"/>
          </a:p>
          <a:p>
            <a:r>
              <a:rPr lang="en-US"/>
              <a:t>        </a:t>
            </a:r>
            <a:r>
              <a:rPr lang="en-GB"/>
              <a:t>          if cost[i,k] + cost[k,j] &lt; cost[i,j], then </a:t>
            </a:r>
            <a:endParaRPr lang="en-US"/>
          </a:p>
          <a:p>
            <a:r>
              <a:rPr lang="en-GB"/>
              <a:t>               cost[i,j] := </a:t>
            </a:r>
            <a:r>
              <a:rPr lang="en-US"/>
              <a:t>   </a:t>
            </a:r>
            <a:r>
              <a:rPr lang="en-GB"/>
              <a:t>cost[i,k]   </a:t>
            </a:r>
            <a:r>
              <a:rPr lang="en-US"/>
              <a:t>+ cost[j,k]</a:t>
            </a:r>
            <a:r>
              <a:rPr lang="en-GB"/>
              <a:t>      </a:t>
            </a:r>
            <a:endParaRPr lang="en-US"/>
          </a:p>
          <a:p>
            <a:r>
              <a:rPr lang="en-GB"/>
              <a:t>  </a:t>
            </a:r>
            <a:r>
              <a:rPr lang="en-US"/>
              <a:t>          </a:t>
            </a:r>
            <a:r>
              <a:rPr lang="en-GB"/>
              <a:t>done  </a:t>
            </a:r>
            <a:endParaRPr lang="en-US"/>
          </a:p>
          <a:p>
            <a:r>
              <a:rPr lang="en-US"/>
              <a:t>   </a:t>
            </a:r>
            <a:r>
              <a:rPr lang="en-GB"/>
              <a:t>    done     </a:t>
            </a:r>
            <a:endParaRPr lang="en-US"/>
          </a:p>
          <a:p>
            <a:r>
              <a:rPr lang="en-GB"/>
              <a:t>done     </a:t>
            </a:r>
            <a:endParaRPr lang="en-US"/>
          </a:p>
          <a:p>
            <a:r>
              <a:rPr lang="en-GB"/>
              <a:t>display the current cost matrix </a:t>
            </a:r>
            <a:endParaRPr lang="en-US"/>
          </a:p>
          <a:p>
            <a:r>
              <a:rPr lang="en-GB"/>
              <a:t>End</a:t>
            </a:r>
            <a:endParaRPr lang="en-US"/>
          </a:p>
        </p:txBody>
      </p:sp>
      <p:sp>
        <p:nvSpPr>
          <p:cNvPr id="7" name="TextBox 6">
            <a:extLst>
              <a:ext uri="{FF2B5EF4-FFF2-40B4-BE49-F238E27FC236}">
                <a16:creationId xmlns:a16="http://schemas.microsoft.com/office/drawing/2014/main" id="{156D68E2-78F3-704A-959E-369D8623C6EF}"/>
              </a:ext>
            </a:extLst>
          </p:cNvPr>
          <p:cNvSpPr txBox="1"/>
          <p:nvPr/>
        </p:nvSpPr>
        <p:spPr>
          <a:xfrm>
            <a:off x="7315434" y="1456293"/>
            <a:ext cx="2275114" cy="369332"/>
          </a:xfrm>
          <a:prstGeom prst="rect">
            <a:avLst/>
          </a:prstGeom>
          <a:noFill/>
        </p:spPr>
        <p:txBody>
          <a:bodyPr wrap="square" rtlCol="0">
            <a:spAutoFit/>
          </a:bodyPr>
          <a:lstStyle/>
          <a:p>
            <a:pPr algn="ctr"/>
            <a:r>
              <a:rPr lang="en-US" dirty="0"/>
              <a:t>Example </a:t>
            </a:r>
          </a:p>
        </p:txBody>
      </p:sp>
      <p:pic>
        <p:nvPicPr>
          <p:cNvPr id="8" name="Picture 8">
            <a:extLst>
              <a:ext uri="{FF2B5EF4-FFF2-40B4-BE49-F238E27FC236}">
                <a16:creationId xmlns:a16="http://schemas.microsoft.com/office/drawing/2014/main" id="{993C936E-C87F-0E43-9CAE-8F4F627F1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434" y="2048776"/>
            <a:ext cx="4432492" cy="4128187"/>
          </a:xfrm>
          <a:prstGeom prst="rect">
            <a:avLst/>
          </a:prstGeom>
        </p:spPr>
      </p:pic>
    </p:spTree>
    <p:extLst>
      <p:ext uri="{BB962C8B-B14F-4D97-AF65-F5344CB8AC3E}">
        <p14:creationId xmlns:p14="http://schemas.microsoft.com/office/powerpoint/2010/main" val="2429201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0D892-2D07-064C-9F2E-2B3F8C0B0219}"/>
              </a:ext>
            </a:extLst>
          </p:cNvPr>
          <p:cNvSpPr>
            <a:spLocks noGrp="1"/>
          </p:cNvSpPr>
          <p:nvPr>
            <p:ph type="title"/>
          </p:nvPr>
        </p:nvSpPr>
        <p:spPr/>
        <p:txBody>
          <a:bodyPr/>
          <a:lstStyle/>
          <a:p>
            <a:pPr algn="ctr"/>
            <a:r>
              <a:rPr lang="en-US"/>
              <a:t> Graph Traversal</a:t>
            </a:r>
          </a:p>
        </p:txBody>
      </p:sp>
      <p:sp>
        <p:nvSpPr>
          <p:cNvPr id="3" name="Content Placeholder 2">
            <a:extLst>
              <a:ext uri="{FF2B5EF4-FFF2-40B4-BE49-F238E27FC236}">
                <a16:creationId xmlns:a16="http://schemas.microsoft.com/office/drawing/2014/main" id="{0F23310B-4C8B-EB42-A700-A910ADC8069F}"/>
              </a:ext>
            </a:extLst>
          </p:cNvPr>
          <p:cNvSpPr>
            <a:spLocks noGrp="1"/>
          </p:cNvSpPr>
          <p:nvPr>
            <p:ph idx="1"/>
          </p:nvPr>
        </p:nvSpPr>
        <p:spPr/>
        <p:txBody>
          <a:bodyPr/>
          <a:lstStyle/>
          <a:p>
            <a:pPr marL="0" indent="0">
              <a:buNone/>
            </a:pPr>
            <a:r>
              <a:rPr lang="en-GB" b="0" i="0" dirty="0">
                <a:effectLst/>
                <a:latin typeface="Microsoft Yi Baiti" panose="03000500000000000000" pitchFamily="66" charset="0"/>
                <a:ea typeface="Microsoft Yi Baiti" panose="03000500000000000000" pitchFamily="66" charset="0"/>
              </a:rPr>
              <a:t>In </a:t>
            </a:r>
            <a:r>
              <a:rPr lang="en-GB" dirty="0">
                <a:latin typeface="Microsoft Yi Baiti" panose="03000500000000000000" pitchFamily="66" charset="0"/>
                <a:ea typeface="Microsoft Yi Baiti" panose="03000500000000000000" pitchFamily="66" charset="0"/>
              </a:rPr>
              <a:t>computer science</a:t>
            </a:r>
            <a:r>
              <a:rPr lang="en-GB" b="0" i="0" dirty="0">
                <a:effectLst/>
                <a:latin typeface="Microsoft Yi Baiti" panose="03000500000000000000" pitchFamily="66" charset="0"/>
                <a:ea typeface="Microsoft Yi Baiti" panose="03000500000000000000" pitchFamily="66" charset="0"/>
              </a:rPr>
              <a:t>, </a:t>
            </a:r>
            <a:r>
              <a:rPr lang="en-GB" i="0" dirty="0">
                <a:effectLst/>
                <a:latin typeface="Microsoft Yi Baiti" panose="03000500000000000000" pitchFamily="66" charset="0"/>
                <a:ea typeface="Microsoft Yi Baiti" panose="03000500000000000000" pitchFamily="66" charset="0"/>
              </a:rPr>
              <a:t>graph</a:t>
            </a:r>
            <a:r>
              <a:rPr lang="en-GB" b="1" i="0" dirty="0">
                <a:effectLst/>
                <a:latin typeface="Microsoft Yi Baiti" panose="03000500000000000000" pitchFamily="66" charset="0"/>
                <a:ea typeface="Microsoft Yi Baiti" panose="03000500000000000000" pitchFamily="66" charset="0"/>
              </a:rPr>
              <a:t> </a:t>
            </a:r>
            <a:r>
              <a:rPr lang="en-GB" dirty="0">
                <a:effectLst/>
                <a:latin typeface="Microsoft Yi Baiti" panose="03000500000000000000" pitchFamily="66" charset="0"/>
                <a:ea typeface="Microsoft Yi Baiti" panose="03000500000000000000" pitchFamily="66" charset="0"/>
              </a:rPr>
              <a:t>traversal</a:t>
            </a:r>
            <a:r>
              <a:rPr lang="en-GB" b="0" i="0" dirty="0">
                <a:effectLst/>
                <a:latin typeface="Microsoft Yi Baiti" panose="03000500000000000000" pitchFamily="66" charset="0"/>
                <a:ea typeface="Microsoft Yi Baiti" panose="03000500000000000000" pitchFamily="66" charset="0"/>
              </a:rPr>
              <a:t> (also known as </a:t>
            </a:r>
            <a:r>
              <a:rPr lang="en-GB" i="0" dirty="0">
                <a:effectLst/>
                <a:latin typeface="Microsoft Yi Baiti" panose="03000500000000000000" pitchFamily="66" charset="0"/>
                <a:ea typeface="Microsoft Yi Baiti" panose="03000500000000000000" pitchFamily="66" charset="0"/>
              </a:rPr>
              <a:t>graph</a:t>
            </a:r>
            <a:r>
              <a:rPr lang="en-GB" b="1" i="0" dirty="0">
                <a:effectLst/>
                <a:latin typeface="Microsoft Yi Baiti" panose="03000500000000000000" pitchFamily="66" charset="0"/>
                <a:ea typeface="Microsoft Yi Baiti" panose="03000500000000000000" pitchFamily="66" charset="0"/>
              </a:rPr>
              <a:t> </a:t>
            </a:r>
            <a:r>
              <a:rPr lang="en-GB" i="0" dirty="0">
                <a:effectLst/>
                <a:latin typeface="Microsoft Yi Baiti" panose="03000500000000000000" pitchFamily="66" charset="0"/>
                <a:ea typeface="Microsoft Yi Baiti" panose="03000500000000000000" pitchFamily="66" charset="0"/>
              </a:rPr>
              <a:t>search</a:t>
            </a:r>
            <a:r>
              <a:rPr lang="en-GB" b="0" i="0" dirty="0">
                <a:effectLst/>
                <a:latin typeface="Microsoft Yi Baiti" panose="03000500000000000000" pitchFamily="66" charset="0"/>
                <a:ea typeface="Microsoft Yi Baiti" panose="03000500000000000000" pitchFamily="66" charset="0"/>
              </a:rPr>
              <a:t>) refers to the process of visiting (checking and/or updating) each vertex in a </a:t>
            </a:r>
            <a:r>
              <a:rPr lang="en-GB" dirty="0" err="1">
                <a:latin typeface="Microsoft Yi Baiti" panose="03000500000000000000" pitchFamily="66" charset="0"/>
                <a:ea typeface="Microsoft Yi Baiti" panose="03000500000000000000" pitchFamily="66" charset="0"/>
              </a:rPr>
              <a:t>gra</a:t>
            </a:r>
            <a:r>
              <a:rPr lang="en-US" dirty="0">
                <a:latin typeface="Microsoft Yi Baiti" panose="03000500000000000000" pitchFamily="66" charset="0"/>
                <a:ea typeface="Microsoft Yi Baiti" panose="03000500000000000000" pitchFamily="66" charset="0"/>
              </a:rPr>
              <a:t>p</a:t>
            </a:r>
            <a:r>
              <a:rPr lang="en-GB" dirty="0">
                <a:latin typeface="Microsoft Yi Baiti" panose="03000500000000000000" pitchFamily="66" charset="0"/>
                <a:ea typeface="Microsoft Yi Baiti" panose="03000500000000000000" pitchFamily="66" charset="0"/>
              </a:rPr>
              <a:t>h</a:t>
            </a:r>
            <a:r>
              <a:rPr lang="en-US" dirty="0">
                <a:latin typeface="Microsoft Yi Baiti" panose="03000500000000000000" pitchFamily="66" charset="0"/>
                <a:ea typeface="Microsoft Yi Baiti" panose="03000500000000000000" pitchFamily="66" charset="0"/>
              </a:rPr>
              <a:t>.</a:t>
            </a:r>
            <a:r>
              <a:rPr lang="en-GB" b="0" i="0" dirty="0">
                <a:effectLst/>
                <a:latin typeface="Microsoft Yi Baiti" panose="03000500000000000000" pitchFamily="66" charset="0"/>
                <a:ea typeface="Microsoft Yi Baiti" panose="03000500000000000000" pitchFamily="66" charset="0"/>
              </a:rPr>
              <a:t> Such traversals are classified by the order in which the vertices are visited. </a:t>
            </a:r>
            <a:endParaRPr lang="en-US" b="0" i="0" dirty="0">
              <a:effectLst/>
              <a:latin typeface="Microsoft Yi Baiti" panose="03000500000000000000" pitchFamily="66" charset="0"/>
              <a:ea typeface="Microsoft Yi Baiti" panose="03000500000000000000" pitchFamily="66" charset="0"/>
            </a:endParaRPr>
          </a:p>
          <a:p>
            <a:pPr marL="0" indent="0">
              <a:buNone/>
            </a:pPr>
            <a:r>
              <a:rPr lang="en-US" dirty="0">
                <a:latin typeface="Microsoft Yi Baiti" panose="03000500000000000000" pitchFamily="66" charset="0"/>
                <a:ea typeface="Microsoft Yi Baiti" panose="03000500000000000000" pitchFamily="66" charset="0"/>
              </a:rPr>
              <a:t>There are 2 types of graph traversal. They are:</a:t>
            </a:r>
          </a:p>
          <a:p>
            <a:pPr marL="0" indent="0">
              <a:buNone/>
            </a:pPr>
            <a:r>
              <a:rPr lang="en-US" dirty="0">
                <a:latin typeface="Microsoft Yi Baiti" panose="03000500000000000000" pitchFamily="66" charset="0"/>
                <a:ea typeface="Microsoft Yi Baiti" panose="03000500000000000000" pitchFamily="66" charset="0"/>
              </a:rPr>
              <a:t>1.Depth first search</a:t>
            </a:r>
          </a:p>
          <a:p>
            <a:pPr marL="0" indent="0">
              <a:buNone/>
            </a:pPr>
            <a:r>
              <a:rPr lang="en-US" dirty="0">
                <a:latin typeface="Microsoft Yi Baiti" panose="03000500000000000000" pitchFamily="66" charset="0"/>
                <a:ea typeface="Microsoft Yi Baiti" panose="03000500000000000000" pitchFamily="66" charset="0"/>
              </a:rPr>
              <a:t>2.Breath first search</a:t>
            </a:r>
          </a:p>
        </p:txBody>
      </p:sp>
    </p:spTree>
    <p:extLst>
      <p:ext uri="{BB962C8B-B14F-4D97-AF65-F5344CB8AC3E}">
        <p14:creationId xmlns:p14="http://schemas.microsoft.com/office/powerpoint/2010/main" val="1948894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66A1B-77B9-1341-A128-86D454E7AE3D}"/>
              </a:ext>
            </a:extLst>
          </p:cNvPr>
          <p:cNvSpPr>
            <a:spLocks noGrp="1"/>
          </p:cNvSpPr>
          <p:nvPr>
            <p:ph type="title"/>
          </p:nvPr>
        </p:nvSpPr>
        <p:spPr>
          <a:xfrm>
            <a:off x="836612" y="472777"/>
            <a:ext cx="3932237" cy="1600200"/>
          </a:xfrm>
        </p:spPr>
        <p:txBody>
          <a:bodyPr>
            <a:normAutofit/>
          </a:bodyPr>
          <a:lstStyle/>
          <a:p>
            <a:r>
              <a:rPr lang="en-US" sz="3600"/>
              <a:t>1.Depth First Search </a:t>
            </a:r>
          </a:p>
        </p:txBody>
      </p:sp>
      <p:sp>
        <p:nvSpPr>
          <p:cNvPr id="3" name="Content Placeholder 2">
            <a:extLst>
              <a:ext uri="{FF2B5EF4-FFF2-40B4-BE49-F238E27FC236}">
                <a16:creationId xmlns:a16="http://schemas.microsoft.com/office/drawing/2014/main" id="{A921A8A7-38CC-1E47-8193-BD980C724F4C}"/>
              </a:ext>
            </a:extLst>
          </p:cNvPr>
          <p:cNvSpPr>
            <a:spLocks noGrp="1"/>
          </p:cNvSpPr>
          <p:nvPr>
            <p:ph idx="1"/>
          </p:nvPr>
        </p:nvSpPr>
        <p:spPr/>
        <p:txBody>
          <a:bodyPr>
            <a:normAutofit/>
          </a:bodyPr>
          <a:lstStyle/>
          <a:p>
            <a:r>
              <a:rPr lang="en-GB" b="0" i="0" dirty="0">
                <a:solidFill>
                  <a:srgbClr val="111111"/>
                </a:solidFill>
                <a:effectLst/>
                <a:latin typeface="Microsoft Yi Baiti" panose="03000500000000000000" pitchFamily="66" charset="0"/>
                <a:ea typeface="Microsoft Yi Baiti" panose="03000500000000000000" pitchFamily="66" charset="0"/>
              </a:rPr>
              <a:t>The aim of DFS algorithm is to traverse the graph in such a way that it tries to go far from the root node. Stack is used in the implementation of the depth first search. Let’s see how depth first search works with respect to the following graph:   </a:t>
            </a:r>
          </a:p>
          <a:p>
            <a:r>
              <a:rPr lang="en-GB" b="0" i="0" dirty="0">
                <a:solidFill>
                  <a:srgbClr val="111111"/>
                </a:solidFill>
                <a:effectLst/>
                <a:latin typeface="Microsoft Yi Baiti" panose="03000500000000000000" pitchFamily="66" charset="0"/>
                <a:ea typeface="Microsoft Yi Baiti" panose="03000500000000000000" pitchFamily="66" charset="0"/>
              </a:rPr>
              <a:t>As stated before, in DFS, nodes are visited by going through the depth of the tree from the starting node. If we do the depth first traversal of the above graph and print the visited node, it will be “A B E F C D”. DFS visits the root node and then its children nodes until it reaches the end node, i.e. E and F nodes, then moves up to the parent nodes. </a:t>
            </a:r>
          </a:p>
          <a:p>
            <a:endParaRPr lang="en-US" dirty="0">
              <a:latin typeface="Microsoft Yi Baiti" panose="03000500000000000000" pitchFamily="66" charset="0"/>
              <a:ea typeface="Microsoft Yi Baiti" panose="03000500000000000000" pitchFamily="66" charset="0"/>
            </a:endParaRPr>
          </a:p>
        </p:txBody>
      </p:sp>
      <p:pic>
        <p:nvPicPr>
          <p:cNvPr id="4" name="Picture 3">
            <a:extLst>
              <a:ext uri="{FF2B5EF4-FFF2-40B4-BE49-F238E27FC236}">
                <a16:creationId xmlns:a16="http://schemas.microsoft.com/office/drawing/2014/main" id="{DA904470-A4E4-174B-B74D-DDCA78218011}"/>
              </a:ext>
            </a:extLst>
          </p:cNvPr>
          <p:cNvPicPr>
            <a:picLocks noChangeAspect="1"/>
          </p:cNvPicPr>
          <p:nvPr/>
        </p:nvPicPr>
        <p:blipFill>
          <a:blip r:embed="rId2"/>
          <a:stretch>
            <a:fillRect/>
          </a:stretch>
        </p:blipFill>
        <p:spPr>
          <a:xfrm>
            <a:off x="207799" y="2415484"/>
            <a:ext cx="4294929" cy="3169639"/>
          </a:xfrm>
          <a:prstGeom prst="rect">
            <a:avLst/>
          </a:prstGeom>
        </p:spPr>
      </p:pic>
    </p:spTree>
    <p:extLst>
      <p:ext uri="{BB962C8B-B14F-4D97-AF65-F5344CB8AC3E}">
        <p14:creationId xmlns:p14="http://schemas.microsoft.com/office/powerpoint/2010/main" val="695554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99C35-5913-1648-8426-3E09CCB1D19E}"/>
              </a:ext>
            </a:extLst>
          </p:cNvPr>
          <p:cNvSpPr>
            <a:spLocks noGrp="1"/>
          </p:cNvSpPr>
          <p:nvPr>
            <p:ph type="title"/>
          </p:nvPr>
        </p:nvSpPr>
        <p:spPr/>
        <p:txBody>
          <a:bodyPr>
            <a:normAutofit/>
          </a:bodyPr>
          <a:lstStyle/>
          <a:p>
            <a:r>
              <a:rPr lang="en-US" sz="6000"/>
              <a:t>Algorithm for DFS </a:t>
            </a:r>
          </a:p>
        </p:txBody>
      </p:sp>
      <p:sp>
        <p:nvSpPr>
          <p:cNvPr id="3" name="Content Placeholder 2">
            <a:extLst>
              <a:ext uri="{FF2B5EF4-FFF2-40B4-BE49-F238E27FC236}">
                <a16:creationId xmlns:a16="http://schemas.microsoft.com/office/drawing/2014/main" id="{29181FC7-7B4F-C041-ACD5-6C812E487438}"/>
              </a:ext>
            </a:extLst>
          </p:cNvPr>
          <p:cNvSpPr>
            <a:spLocks noGrp="1"/>
          </p:cNvSpPr>
          <p:nvPr>
            <p:ph idx="1"/>
          </p:nvPr>
        </p:nvSpPr>
        <p:spPr>
          <a:xfrm>
            <a:off x="677334" y="1680298"/>
            <a:ext cx="8596668" cy="3880773"/>
          </a:xfrm>
        </p:spPr>
        <p:txBody>
          <a:bodyPr>
            <a:noAutofit/>
          </a:bodyPr>
          <a:lstStyle/>
          <a:p>
            <a:r>
              <a:rPr lang="en-GB" sz="2800" b="1" i="0" dirty="0">
                <a:solidFill>
                  <a:srgbClr val="111111"/>
                </a:solidFill>
                <a:effectLst/>
                <a:latin typeface="Microsoft Yi Baiti" panose="03000500000000000000" pitchFamily="66" charset="0"/>
                <a:ea typeface="Microsoft Yi Baiti" panose="03000500000000000000" pitchFamily="66" charset="0"/>
              </a:rPr>
              <a:t>Step 1</a:t>
            </a:r>
            <a:r>
              <a:rPr lang="en-GB" sz="2800" b="0" i="0" dirty="0">
                <a:solidFill>
                  <a:srgbClr val="111111"/>
                </a:solidFill>
                <a:effectLst/>
                <a:latin typeface="Microsoft Yi Baiti" panose="03000500000000000000" pitchFamily="66" charset="0"/>
                <a:ea typeface="Microsoft Yi Baiti" panose="03000500000000000000" pitchFamily="66" charset="0"/>
              </a:rPr>
              <a:t>: Push the root node in the Stack.  </a:t>
            </a:r>
          </a:p>
          <a:p>
            <a:r>
              <a:rPr lang="en-GB" sz="2800" b="1" i="0" dirty="0">
                <a:solidFill>
                  <a:srgbClr val="111111"/>
                </a:solidFill>
                <a:effectLst/>
                <a:latin typeface="Microsoft Yi Baiti" panose="03000500000000000000" pitchFamily="66" charset="0"/>
                <a:ea typeface="Microsoft Yi Baiti" panose="03000500000000000000" pitchFamily="66" charset="0"/>
              </a:rPr>
              <a:t>Step 2</a:t>
            </a:r>
            <a:r>
              <a:rPr lang="en-GB" sz="2800" b="0" i="0" dirty="0">
                <a:solidFill>
                  <a:srgbClr val="111111"/>
                </a:solidFill>
                <a:effectLst/>
                <a:latin typeface="Microsoft Yi Baiti" panose="03000500000000000000" pitchFamily="66" charset="0"/>
                <a:ea typeface="Microsoft Yi Baiti" panose="03000500000000000000" pitchFamily="66" charset="0"/>
              </a:rPr>
              <a:t>: Loop until stack is empty. </a:t>
            </a:r>
          </a:p>
          <a:p>
            <a:r>
              <a:rPr lang="en-GB" sz="2800" b="1" i="0" dirty="0">
                <a:solidFill>
                  <a:srgbClr val="111111"/>
                </a:solidFill>
                <a:effectLst/>
                <a:latin typeface="Microsoft Yi Baiti" panose="03000500000000000000" pitchFamily="66" charset="0"/>
                <a:ea typeface="Microsoft Yi Baiti" panose="03000500000000000000" pitchFamily="66" charset="0"/>
              </a:rPr>
              <a:t>Step 3</a:t>
            </a:r>
            <a:r>
              <a:rPr lang="en-GB" sz="2800" b="0" i="0" dirty="0">
                <a:solidFill>
                  <a:srgbClr val="111111"/>
                </a:solidFill>
                <a:effectLst/>
                <a:latin typeface="Microsoft Yi Baiti" panose="03000500000000000000" pitchFamily="66" charset="0"/>
                <a:ea typeface="Microsoft Yi Baiti" panose="03000500000000000000" pitchFamily="66" charset="0"/>
              </a:rPr>
              <a:t>: Peek the node of the stack.  </a:t>
            </a:r>
          </a:p>
          <a:p>
            <a:r>
              <a:rPr lang="en-GB" sz="2800" b="1" i="0" dirty="0">
                <a:solidFill>
                  <a:srgbClr val="111111"/>
                </a:solidFill>
                <a:effectLst/>
                <a:latin typeface="Microsoft Yi Baiti" panose="03000500000000000000" pitchFamily="66" charset="0"/>
                <a:ea typeface="Microsoft Yi Baiti" panose="03000500000000000000" pitchFamily="66" charset="0"/>
              </a:rPr>
              <a:t>Step 4</a:t>
            </a:r>
            <a:r>
              <a:rPr lang="en-GB" sz="2800" b="0" i="0" dirty="0">
                <a:solidFill>
                  <a:srgbClr val="111111"/>
                </a:solidFill>
                <a:effectLst/>
                <a:latin typeface="Microsoft Yi Baiti" panose="03000500000000000000" pitchFamily="66" charset="0"/>
                <a:ea typeface="Microsoft Yi Baiti" panose="03000500000000000000" pitchFamily="66" charset="0"/>
              </a:rPr>
              <a:t>: If the node has unvisited child nodes, get the unvisited child node, mark it as traversed and push it on stack.   </a:t>
            </a:r>
          </a:p>
          <a:p>
            <a:r>
              <a:rPr lang="en-GB" sz="2800" b="1" i="0" dirty="0">
                <a:solidFill>
                  <a:srgbClr val="111111"/>
                </a:solidFill>
                <a:effectLst/>
                <a:latin typeface="Microsoft Yi Baiti" panose="03000500000000000000" pitchFamily="66" charset="0"/>
                <a:ea typeface="Microsoft Yi Baiti" panose="03000500000000000000" pitchFamily="66" charset="0"/>
              </a:rPr>
              <a:t>Step 5</a:t>
            </a:r>
            <a:r>
              <a:rPr lang="en-GB" sz="2800" b="0" i="0" dirty="0">
                <a:solidFill>
                  <a:srgbClr val="111111"/>
                </a:solidFill>
                <a:effectLst/>
                <a:latin typeface="Microsoft Yi Baiti" panose="03000500000000000000" pitchFamily="66" charset="0"/>
                <a:ea typeface="Microsoft Yi Baiti" panose="03000500000000000000" pitchFamily="66" charset="0"/>
              </a:rPr>
              <a:t>: If the node does not have any unvisited child nodes, pop the node from the stack.</a:t>
            </a:r>
          </a:p>
          <a:p>
            <a:pPr marL="0" indent="0">
              <a:buNone/>
            </a:pPr>
            <a:endParaRPr lang="en-US" sz="2800" dirty="0">
              <a:latin typeface="Microsoft Yi Baiti" panose="03000500000000000000" pitchFamily="66" charset="0"/>
              <a:ea typeface="Microsoft Yi Baiti" panose="03000500000000000000" pitchFamily="66" charset="0"/>
            </a:endParaRPr>
          </a:p>
        </p:txBody>
      </p:sp>
    </p:spTree>
    <p:extLst>
      <p:ext uri="{BB962C8B-B14F-4D97-AF65-F5344CB8AC3E}">
        <p14:creationId xmlns:p14="http://schemas.microsoft.com/office/powerpoint/2010/main" val="894734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407E8-D107-C241-9CFE-E53642553EDE}"/>
              </a:ext>
            </a:extLst>
          </p:cNvPr>
          <p:cNvSpPr>
            <a:spLocks noGrp="1"/>
          </p:cNvSpPr>
          <p:nvPr>
            <p:ph type="title"/>
          </p:nvPr>
        </p:nvSpPr>
        <p:spPr>
          <a:xfrm>
            <a:off x="668098" y="602676"/>
            <a:ext cx="3854528" cy="1278466"/>
          </a:xfrm>
        </p:spPr>
        <p:txBody>
          <a:bodyPr/>
          <a:lstStyle/>
          <a:p>
            <a:pPr algn="ctr"/>
            <a:r>
              <a:rPr lang="en-US" dirty="0"/>
              <a:t>2.Breadth First Search </a:t>
            </a:r>
          </a:p>
        </p:txBody>
      </p:sp>
      <p:sp>
        <p:nvSpPr>
          <p:cNvPr id="3" name="Content Placeholder 2">
            <a:extLst>
              <a:ext uri="{FF2B5EF4-FFF2-40B4-BE49-F238E27FC236}">
                <a16:creationId xmlns:a16="http://schemas.microsoft.com/office/drawing/2014/main" id="{EE3C790F-2AD6-FB40-B34B-ACCFB9ADDE64}"/>
              </a:ext>
            </a:extLst>
          </p:cNvPr>
          <p:cNvSpPr>
            <a:spLocks noGrp="1"/>
          </p:cNvSpPr>
          <p:nvPr>
            <p:ph idx="1"/>
          </p:nvPr>
        </p:nvSpPr>
        <p:spPr>
          <a:xfrm>
            <a:off x="5183188" y="987425"/>
            <a:ext cx="3997757" cy="5200939"/>
          </a:xfrm>
        </p:spPr>
        <p:txBody>
          <a:bodyPr>
            <a:normAutofit/>
          </a:bodyPr>
          <a:lstStyle/>
          <a:p>
            <a:r>
              <a:rPr lang="en-GB" b="0" i="0" dirty="0">
                <a:solidFill>
                  <a:srgbClr val="111111"/>
                </a:solidFill>
                <a:effectLst/>
                <a:latin typeface="Microsoft Yi Baiti" panose="03000500000000000000" pitchFamily="66" charset="0"/>
                <a:ea typeface="Microsoft Yi Baiti" panose="03000500000000000000" pitchFamily="66" charset="0"/>
              </a:rPr>
              <a:t>The aim of BFS algorithm is to traverse the graph as close as possible to the root node. Queue is used in the implementation of the breadth first search. Let’s see how BFS traversal works with respect to the following graph:</a:t>
            </a:r>
          </a:p>
          <a:p>
            <a:r>
              <a:rPr lang="en-GB" b="0" i="0" dirty="0">
                <a:solidFill>
                  <a:srgbClr val="111111"/>
                </a:solidFill>
                <a:effectLst/>
                <a:latin typeface="Microsoft Yi Baiti" panose="03000500000000000000" pitchFamily="66" charset="0"/>
                <a:ea typeface="Microsoft Yi Baiti" panose="03000500000000000000" pitchFamily="66" charset="0"/>
              </a:rPr>
              <a:t>If we do the breadth first traversal of the above graph and print the visited node as the output, it will print the following output. “A B C D E F”. The BFS visits the nodes level by level, so it will start with level 0 which is the root node, and then it moves to the next levels which are B, C and D, then the last levels which are E and F.  </a:t>
            </a:r>
          </a:p>
          <a:p>
            <a:endParaRPr lang="en-US" dirty="0">
              <a:latin typeface="Microsoft Yi Baiti" panose="03000500000000000000" pitchFamily="66" charset="0"/>
              <a:ea typeface="Microsoft Yi Baiti" panose="03000500000000000000" pitchFamily="66" charset="0"/>
            </a:endParaRPr>
          </a:p>
        </p:txBody>
      </p:sp>
      <p:pic>
        <p:nvPicPr>
          <p:cNvPr id="4" name="Picture 3">
            <a:extLst>
              <a:ext uri="{FF2B5EF4-FFF2-40B4-BE49-F238E27FC236}">
                <a16:creationId xmlns:a16="http://schemas.microsoft.com/office/drawing/2014/main" id="{839C4247-FE88-BB44-9F3B-85EA18445256}"/>
              </a:ext>
            </a:extLst>
          </p:cNvPr>
          <p:cNvPicPr>
            <a:picLocks noChangeAspect="1"/>
          </p:cNvPicPr>
          <p:nvPr/>
        </p:nvPicPr>
        <p:blipFill>
          <a:blip r:embed="rId2"/>
          <a:stretch>
            <a:fillRect/>
          </a:stretch>
        </p:blipFill>
        <p:spPr>
          <a:xfrm>
            <a:off x="264560" y="2198256"/>
            <a:ext cx="4507465" cy="3605892"/>
          </a:xfrm>
          <a:prstGeom prst="rect">
            <a:avLst/>
          </a:prstGeom>
        </p:spPr>
      </p:pic>
    </p:spTree>
    <p:extLst>
      <p:ext uri="{BB962C8B-B14F-4D97-AF65-F5344CB8AC3E}">
        <p14:creationId xmlns:p14="http://schemas.microsoft.com/office/powerpoint/2010/main" val="316103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D73B6-5C44-8D48-8A6C-71E7706C4503}"/>
              </a:ext>
            </a:extLst>
          </p:cNvPr>
          <p:cNvSpPr>
            <a:spLocks noGrp="1"/>
          </p:cNvSpPr>
          <p:nvPr>
            <p:ph type="title"/>
          </p:nvPr>
        </p:nvSpPr>
        <p:spPr/>
        <p:txBody>
          <a:bodyPr>
            <a:normAutofit/>
          </a:bodyPr>
          <a:lstStyle/>
          <a:p>
            <a:r>
              <a:rPr lang="en-US" sz="6000"/>
              <a:t>Algorithm for BFS</a:t>
            </a:r>
          </a:p>
        </p:txBody>
      </p:sp>
      <p:sp>
        <p:nvSpPr>
          <p:cNvPr id="3" name="Content Placeholder 2">
            <a:extLst>
              <a:ext uri="{FF2B5EF4-FFF2-40B4-BE49-F238E27FC236}">
                <a16:creationId xmlns:a16="http://schemas.microsoft.com/office/drawing/2014/main" id="{5E48686A-E156-A34B-A2C6-903E91CF7A58}"/>
              </a:ext>
            </a:extLst>
          </p:cNvPr>
          <p:cNvSpPr>
            <a:spLocks noGrp="1"/>
          </p:cNvSpPr>
          <p:nvPr>
            <p:ph idx="1"/>
          </p:nvPr>
        </p:nvSpPr>
        <p:spPr/>
        <p:txBody>
          <a:bodyPr>
            <a:normAutofit lnSpcReduction="10000"/>
          </a:bodyPr>
          <a:lstStyle/>
          <a:p>
            <a:r>
              <a:rPr lang="en-GB" sz="4000" b="1" i="0" dirty="0">
                <a:solidFill>
                  <a:srgbClr val="111111"/>
                </a:solidFill>
                <a:effectLst/>
                <a:latin typeface="Microsoft Yi Baiti" panose="03000500000000000000" pitchFamily="66" charset="0"/>
                <a:ea typeface="Microsoft Yi Baiti" panose="03000500000000000000" pitchFamily="66" charset="0"/>
                <a:cs typeface="Microsoft Himalaya" panose="01010100010101010101" pitchFamily="2" charset="0"/>
              </a:rPr>
              <a:t>Step 1</a:t>
            </a:r>
            <a:r>
              <a:rPr lang="en-GB" sz="4000" b="0" i="0" dirty="0">
                <a:solidFill>
                  <a:srgbClr val="111111"/>
                </a:solidFill>
                <a:effectLst/>
                <a:latin typeface="Microsoft Yi Baiti" panose="03000500000000000000" pitchFamily="66" charset="0"/>
                <a:ea typeface="Microsoft Yi Baiti" panose="03000500000000000000" pitchFamily="66" charset="0"/>
                <a:cs typeface="Microsoft Himalaya" panose="01010100010101010101" pitchFamily="2" charset="0"/>
              </a:rPr>
              <a:t>: Push the root node in the Queue.</a:t>
            </a:r>
          </a:p>
          <a:p>
            <a:r>
              <a:rPr lang="en-GB" sz="4000" b="1" i="0" dirty="0">
                <a:solidFill>
                  <a:srgbClr val="111111"/>
                </a:solidFill>
                <a:effectLst/>
                <a:latin typeface="Microsoft Yi Baiti" panose="03000500000000000000" pitchFamily="66" charset="0"/>
                <a:ea typeface="Microsoft Yi Baiti" panose="03000500000000000000" pitchFamily="66" charset="0"/>
                <a:cs typeface="Microsoft Himalaya" panose="01010100010101010101" pitchFamily="2" charset="0"/>
              </a:rPr>
              <a:t>Step 2</a:t>
            </a:r>
            <a:r>
              <a:rPr lang="en-GB" sz="4000" b="0" i="0" dirty="0">
                <a:solidFill>
                  <a:srgbClr val="111111"/>
                </a:solidFill>
                <a:effectLst/>
                <a:latin typeface="Microsoft Yi Baiti" panose="03000500000000000000" pitchFamily="66" charset="0"/>
                <a:ea typeface="Microsoft Yi Baiti" panose="03000500000000000000" pitchFamily="66" charset="0"/>
                <a:cs typeface="Microsoft Himalaya" panose="01010100010101010101" pitchFamily="2" charset="0"/>
              </a:rPr>
              <a:t>: Loop until the queue is empty.</a:t>
            </a:r>
          </a:p>
          <a:p>
            <a:r>
              <a:rPr lang="en-GB" sz="4000" b="1" i="0" dirty="0">
                <a:solidFill>
                  <a:srgbClr val="111111"/>
                </a:solidFill>
                <a:effectLst/>
                <a:latin typeface="Microsoft Yi Baiti" panose="03000500000000000000" pitchFamily="66" charset="0"/>
                <a:ea typeface="Microsoft Yi Baiti" panose="03000500000000000000" pitchFamily="66" charset="0"/>
                <a:cs typeface="Microsoft Himalaya" panose="01010100010101010101" pitchFamily="2" charset="0"/>
              </a:rPr>
              <a:t>Step 3</a:t>
            </a:r>
            <a:r>
              <a:rPr lang="en-GB" sz="4000" b="0" i="0" dirty="0">
                <a:solidFill>
                  <a:srgbClr val="111111"/>
                </a:solidFill>
                <a:effectLst/>
                <a:latin typeface="Microsoft Yi Baiti" panose="03000500000000000000" pitchFamily="66" charset="0"/>
                <a:ea typeface="Microsoft Yi Baiti" panose="03000500000000000000" pitchFamily="66" charset="0"/>
                <a:cs typeface="Microsoft Himalaya" panose="01010100010101010101" pitchFamily="2" charset="0"/>
              </a:rPr>
              <a:t>:</a:t>
            </a:r>
            <a:r>
              <a:rPr lang="en-GB" sz="4000" b="1" i="0" dirty="0">
                <a:solidFill>
                  <a:srgbClr val="111111"/>
                </a:solidFill>
                <a:effectLst/>
                <a:latin typeface="Microsoft Yi Baiti" panose="03000500000000000000" pitchFamily="66" charset="0"/>
                <a:ea typeface="Microsoft Yi Baiti" panose="03000500000000000000" pitchFamily="66" charset="0"/>
                <a:cs typeface="Microsoft Himalaya" panose="01010100010101010101" pitchFamily="2" charset="0"/>
              </a:rPr>
              <a:t> </a:t>
            </a:r>
            <a:r>
              <a:rPr lang="en-GB" sz="4000" b="0" i="0" dirty="0">
                <a:solidFill>
                  <a:srgbClr val="111111"/>
                </a:solidFill>
                <a:effectLst/>
                <a:latin typeface="Microsoft Yi Baiti" panose="03000500000000000000" pitchFamily="66" charset="0"/>
                <a:ea typeface="Microsoft Yi Baiti" panose="03000500000000000000" pitchFamily="66" charset="0"/>
                <a:cs typeface="Microsoft Himalaya" panose="01010100010101010101" pitchFamily="2" charset="0"/>
              </a:rPr>
              <a:t>Remove the node from the Queue.</a:t>
            </a:r>
          </a:p>
          <a:p>
            <a:r>
              <a:rPr lang="en-GB" sz="4000" b="1" i="0" dirty="0">
                <a:solidFill>
                  <a:srgbClr val="111111"/>
                </a:solidFill>
                <a:effectLst/>
                <a:latin typeface="Microsoft Yi Baiti" panose="03000500000000000000" pitchFamily="66" charset="0"/>
                <a:ea typeface="Microsoft Yi Baiti" panose="03000500000000000000" pitchFamily="66" charset="0"/>
                <a:cs typeface="Microsoft Himalaya" panose="01010100010101010101" pitchFamily="2" charset="0"/>
              </a:rPr>
              <a:t>Step 4</a:t>
            </a:r>
            <a:r>
              <a:rPr lang="en-GB" sz="4000" b="0" i="0" dirty="0">
                <a:solidFill>
                  <a:srgbClr val="111111"/>
                </a:solidFill>
                <a:effectLst/>
                <a:latin typeface="Microsoft Yi Baiti" panose="03000500000000000000" pitchFamily="66" charset="0"/>
                <a:ea typeface="Microsoft Yi Baiti" panose="03000500000000000000" pitchFamily="66" charset="0"/>
                <a:cs typeface="Microsoft Himalaya" panose="01010100010101010101" pitchFamily="2" charset="0"/>
              </a:rPr>
              <a:t>: If the removed node has unvisited child nodes, mark them as visited and insert the unvisited children in the queue.</a:t>
            </a:r>
          </a:p>
          <a:p>
            <a:pPr marL="0" indent="0">
              <a:buNone/>
            </a:pPr>
            <a:endParaRPr lang="en-US" dirty="0">
              <a:latin typeface="Microsoft Yi Baiti" panose="03000500000000000000" pitchFamily="66" charset="0"/>
              <a:ea typeface="Microsoft Yi Baiti" panose="03000500000000000000" pitchFamily="66" charset="0"/>
              <a:cs typeface="Microsoft Himalaya" panose="01010100010101010101" pitchFamily="2" charset="0"/>
            </a:endParaRPr>
          </a:p>
        </p:txBody>
      </p:sp>
    </p:spTree>
    <p:extLst>
      <p:ext uri="{BB962C8B-B14F-4D97-AF65-F5344CB8AC3E}">
        <p14:creationId xmlns:p14="http://schemas.microsoft.com/office/powerpoint/2010/main" val="1616772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6BC19-4DA9-EC4A-9006-617F400412FF}"/>
              </a:ext>
            </a:extLst>
          </p:cNvPr>
          <p:cNvSpPr>
            <a:spLocks noGrp="1"/>
          </p:cNvSpPr>
          <p:nvPr>
            <p:ph type="title"/>
          </p:nvPr>
        </p:nvSpPr>
        <p:spPr/>
        <p:txBody>
          <a:bodyPr>
            <a:normAutofit/>
          </a:bodyPr>
          <a:lstStyle/>
          <a:p>
            <a:pPr algn="ctr"/>
            <a:r>
              <a:rPr lang="en-US" sz="6000"/>
              <a:t>Minimum Spanning Tree</a:t>
            </a:r>
          </a:p>
        </p:txBody>
      </p:sp>
      <p:sp>
        <p:nvSpPr>
          <p:cNvPr id="3" name="Content Placeholder 2">
            <a:extLst>
              <a:ext uri="{FF2B5EF4-FFF2-40B4-BE49-F238E27FC236}">
                <a16:creationId xmlns:a16="http://schemas.microsoft.com/office/drawing/2014/main" id="{A84CA5D1-3F95-9B43-9CC5-7904F5C16098}"/>
              </a:ext>
            </a:extLst>
          </p:cNvPr>
          <p:cNvSpPr>
            <a:spLocks noGrp="1"/>
          </p:cNvSpPr>
          <p:nvPr>
            <p:ph idx="1"/>
          </p:nvPr>
        </p:nvSpPr>
        <p:spPr>
          <a:xfrm>
            <a:off x="838199" y="1825625"/>
            <a:ext cx="10928927" cy="4351338"/>
          </a:xfrm>
        </p:spPr>
        <p:txBody>
          <a:bodyPr>
            <a:noAutofit/>
          </a:bodyPr>
          <a:lstStyle/>
          <a:p>
            <a:r>
              <a:rPr lang="en-GB" sz="2800" b="0" i="0" dirty="0">
                <a:effectLst/>
                <a:latin typeface="Microsoft Yi Baiti" panose="03000500000000000000" pitchFamily="66" charset="0"/>
                <a:ea typeface="Microsoft Yi Baiti" panose="03000500000000000000" pitchFamily="66" charset="0"/>
              </a:rPr>
              <a:t>A </a:t>
            </a:r>
            <a:r>
              <a:rPr lang="en-GB" sz="2800" i="0" dirty="0">
                <a:effectLst/>
                <a:latin typeface="Microsoft Yi Baiti" panose="03000500000000000000" pitchFamily="66" charset="0"/>
                <a:ea typeface="Microsoft Yi Baiti" panose="03000500000000000000" pitchFamily="66" charset="0"/>
              </a:rPr>
              <a:t>minimum</a:t>
            </a:r>
            <a:r>
              <a:rPr lang="en-GB" sz="2800" b="1" i="0" dirty="0">
                <a:effectLst/>
                <a:latin typeface="Microsoft Yi Baiti" panose="03000500000000000000" pitchFamily="66" charset="0"/>
                <a:ea typeface="Microsoft Yi Baiti" panose="03000500000000000000" pitchFamily="66" charset="0"/>
              </a:rPr>
              <a:t> </a:t>
            </a:r>
            <a:r>
              <a:rPr lang="en-GB" sz="2800" i="0" dirty="0">
                <a:effectLst/>
                <a:latin typeface="Microsoft Yi Baiti" panose="03000500000000000000" pitchFamily="66" charset="0"/>
                <a:ea typeface="Microsoft Yi Baiti" panose="03000500000000000000" pitchFamily="66" charset="0"/>
              </a:rPr>
              <a:t>spanning</a:t>
            </a:r>
            <a:r>
              <a:rPr lang="en-GB" sz="2800" b="1" i="0" dirty="0">
                <a:effectLst/>
                <a:latin typeface="Microsoft Yi Baiti" panose="03000500000000000000" pitchFamily="66" charset="0"/>
                <a:ea typeface="Microsoft Yi Baiti" panose="03000500000000000000" pitchFamily="66" charset="0"/>
              </a:rPr>
              <a:t> </a:t>
            </a:r>
            <a:r>
              <a:rPr lang="en-GB" sz="2800" i="0" dirty="0">
                <a:effectLst/>
                <a:latin typeface="Microsoft Yi Baiti" panose="03000500000000000000" pitchFamily="66" charset="0"/>
                <a:ea typeface="Microsoft Yi Baiti" panose="03000500000000000000" pitchFamily="66" charset="0"/>
              </a:rPr>
              <a:t>tree</a:t>
            </a:r>
            <a:r>
              <a:rPr lang="en-GB" sz="2800" b="0" i="0" dirty="0">
                <a:effectLst/>
                <a:latin typeface="Microsoft Yi Baiti" panose="03000500000000000000" pitchFamily="66" charset="0"/>
                <a:ea typeface="Microsoft Yi Baiti" panose="03000500000000000000" pitchFamily="66" charset="0"/>
              </a:rPr>
              <a:t> (</a:t>
            </a:r>
            <a:r>
              <a:rPr lang="en-GB" sz="2800" i="0" dirty="0">
                <a:effectLst/>
                <a:latin typeface="Microsoft Yi Baiti" panose="03000500000000000000" pitchFamily="66" charset="0"/>
                <a:ea typeface="Microsoft Yi Baiti" panose="03000500000000000000" pitchFamily="66" charset="0"/>
              </a:rPr>
              <a:t>MST</a:t>
            </a:r>
            <a:r>
              <a:rPr lang="en-GB" sz="2800" b="0" i="0" dirty="0">
                <a:effectLst/>
                <a:latin typeface="Microsoft Yi Baiti" panose="03000500000000000000" pitchFamily="66" charset="0"/>
                <a:ea typeface="Microsoft Yi Baiti" panose="03000500000000000000" pitchFamily="66" charset="0"/>
              </a:rPr>
              <a:t>) or </a:t>
            </a:r>
            <a:r>
              <a:rPr lang="en-GB" sz="2800" i="0" dirty="0">
                <a:effectLst/>
                <a:latin typeface="Microsoft Yi Baiti" panose="03000500000000000000" pitchFamily="66" charset="0"/>
                <a:ea typeface="Microsoft Yi Baiti" panose="03000500000000000000" pitchFamily="66" charset="0"/>
              </a:rPr>
              <a:t>minimum</a:t>
            </a:r>
            <a:r>
              <a:rPr lang="en-GB" sz="2800" b="1" i="0" dirty="0">
                <a:effectLst/>
                <a:latin typeface="Microsoft Yi Baiti" panose="03000500000000000000" pitchFamily="66" charset="0"/>
                <a:ea typeface="Microsoft Yi Baiti" panose="03000500000000000000" pitchFamily="66" charset="0"/>
              </a:rPr>
              <a:t> </a:t>
            </a:r>
            <a:r>
              <a:rPr lang="en-GB" sz="2800" i="0" dirty="0">
                <a:effectLst/>
                <a:latin typeface="Microsoft Yi Baiti" panose="03000500000000000000" pitchFamily="66" charset="0"/>
                <a:ea typeface="Microsoft Yi Baiti" panose="03000500000000000000" pitchFamily="66" charset="0"/>
              </a:rPr>
              <a:t>weight</a:t>
            </a:r>
            <a:r>
              <a:rPr lang="en-GB" sz="2800" b="1" i="0" dirty="0">
                <a:effectLst/>
                <a:latin typeface="Microsoft Yi Baiti" panose="03000500000000000000" pitchFamily="66" charset="0"/>
                <a:ea typeface="Microsoft Yi Baiti" panose="03000500000000000000" pitchFamily="66" charset="0"/>
              </a:rPr>
              <a:t> </a:t>
            </a:r>
            <a:r>
              <a:rPr lang="en-GB" sz="2800" i="0" dirty="0">
                <a:effectLst/>
                <a:latin typeface="Microsoft Yi Baiti" panose="03000500000000000000" pitchFamily="66" charset="0"/>
                <a:ea typeface="Microsoft Yi Baiti" panose="03000500000000000000" pitchFamily="66" charset="0"/>
              </a:rPr>
              <a:t>spanning</a:t>
            </a:r>
            <a:r>
              <a:rPr lang="en-GB" sz="2800" b="1" i="0" dirty="0">
                <a:effectLst/>
                <a:latin typeface="Microsoft Yi Baiti" panose="03000500000000000000" pitchFamily="66" charset="0"/>
                <a:ea typeface="Microsoft Yi Baiti" panose="03000500000000000000" pitchFamily="66" charset="0"/>
              </a:rPr>
              <a:t> </a:t>
            </a:r>
            <a:r>
              <a:rPr lang="en-GB" sz="2800" i="0" dirty="0">
                <a:effectLst/>
                <a:latin typeface="Microsoft Yi Baiti" panose="03000500000000000000" pitchFamily="66" charset="0"/>
                <a:ea typeface="Microsoft Yi Baiti" panose="03000500000000000000" pitchFamily="66" charset="0"/>
              </a:rPr>
              <a:t>tree</a:t>
            </a:r>
            <a:r>
              <a:rPr lang="en-GB" sz="2800" b="0" i="0" dirty="0">
                <a:effectLst/>
                <a:latin typeface="Microsoft Yi Baiti" panose="03000500000000000000" pitchFamily="66" charset="0"/>
                <a:ea typeface="Microsoft Yi Baiti" panose="03000500000000000000" pitchFamily="66" charset="0"/>
              </a:rPr>
              <a:t> is a subset of the edges of a </a:t>
            </a:r>
            <a:r>
              <a:rPr lang="en-GB" sz="2800" dirty="0">
                <a:latin typeface="Microsoft Yi Baiti" panose="03000500000000000000" pitchFamily="66" charset="0"/>
                <a:ea typeface="Microsoft Yi Baiti" panose="03000500000000000000" pitchFamily="66" charset="0"/>
              </a:rPr>
              <a:t>connected</a:t>
            </a:r>
            <a:r>
              <a:rPr lang="en-GB" sz="2800" b="0" i="0" dirty="0">
                <a:effectLst/>
                <a:latin typeface="Microsoft Yi Baiti" panose="03000500000000000000" pitchFamily="66" charset="0"/>
                <a:ea typeface="Microsoft Yi Baiti" panose="03000500000000000000" pitchFamily="66" charset="0"/>
              </a:rPr>
              <a:t>, edge-weighted undirected graph that connects all the </a:t>
            </a:r>
            <a:r>
              <a:rPr lang="en-GB" sz="2800" dirty="0">
                <a:latin typeface="Microsoft Yi Baiti" panose="03000500000000000000" pitchFamily="66" charset="0"/>
                <a:ea typeface="Microsoft Yi Baiti" panose="03000500000000000000" pitchFamily="66" charset="0"/>
              </a:rPr>
              <a:t>vertices</a:t>
            </a:r>
            <a:r>
              <a:rPr lang="en-GB" sz="2800" b="0" i="0" dirty="0">
                <a:effectLst/>
                <a:latin typeface="Microsoft Yi Baiti" panose="03000500000000000000" pitchFamily="66" charset="0"/>
                <a:ea typeface="Microsoft Yi Baiti" panose="03000500000000000000" pitchFamily="66" charset="0"/>
              </a:rPr>
              <a:t> together, without any cycles and with the minimum possible total edge weight. That is, it is a </a:t>
            </a:r>
            <a:r>
              <a:rPr lang="en-GB" sz="2800" dirty="0">
                <a:latin typeface="Microsoft Yi Baiti" panose="03000500000000000000" pitchFamily="66" charset="0"/>
                <a:ea typeface="Microsoft Yi Baiti" panose="03000500000000000000" pitchFamily="66" charset="0"/>
              </a:rPr>
              <a:t>spanning tree</a:t>
            </a:r>
            <a:r>
              <a:rPr lang="en-GB" sz="2800" b="0" i="0" dirty="0">
                <a:effectLst/>
                <a:latin typeface="Microsoft Yi Baiti" panose="03000500000000000000" pitchFamily="66" charset="0"/>
                <a:ea typeface="Microsoft Yi Baiti" panose="03000500000000000000" pitchFamily="66" charset="0"/>
              </a:rPr>
              <a:t> whose sum of edge weights is as </a:t>
            </a:r>
            <a:r>
              <a:rPr lang="en-GB" sz="2800" i="0" dirty="0">
                <a:effectLst/>
                <a:latin typeface="Microsoft Yi Baiti" panose="03000500000000000000" pitchFamily="66" charset="0"/>
                <a:ea typeface="Microsoft Yi Baiti" panose="03000500000000000000" pitchFamily="66" charset="0"/>
              </a:rPr>
              <a:t>small</a:t>
            </a:r>
            <a:r>
              <a:rPr lang="en-GB" sz="2800" b="0" i="0" dirty="0">
                <a:effectLst/>
                <a:latin typeface="Microsoft Yi Baiti" panose="03000500000000000000" pitchFamily="66" charset="0"/>
                <a:ea typeface="Microsoft Yi Baiti" panose="03000500000000000000" pitchFamily="66" charset="0"/>
              </a:rPr>
              <a:t> as possible.</a:t>
            </a:r>
            <a:endParaRPr lang="en-US" sz="2800" b="0" i="0" dirty="0">
              <a:effectLst/>
              <a:latin typeface="Microsoft Yi Baiti" panose="03000500000000000000" pitchFamily="66" charset="0"/>
              <a:ea typeface="Microsoft Yi Baiti" panose="03000500000000000000" pitchFamily="66" charset="0"/>
            </a:endParaRPr>
          </a:p>
          <a:p>
            <a:r>
              <a:rPr lang="en-US" sz="2800" dirty="0">
                <a:latin typeface="Microsoft Yi Baiti" panose="03000500000000000000" pitchFamily="66" charset="0"/>
                <a:ea typeface="Microsoft Yi Baiti" panose="03000500000000000000" pitchFamily="66" charset="0"/>
              </a:rPr>
              <a:t>There are 2 methods for finding minimum spanning tree :</a:t>
            </a:r>
          </a:p>
          <a:p>
            <a:pPr marL="0" indent="0">
              <a:buNone/>
            </a:pPr>
            <a:r>
              <a:rPr lang="en-US" sz="2800" dirty="0">
                <a:latin typeface="Microsoft Yi Baiti" panose="03000500000000000000" pitchFamily="66" charset="0"/>
                <a:ea typeface="Microsoft Yi Baiti" panose="03000500000000000000" pitchFamily="66" charset="0"/>
              </a:rPr>
              <a:t> 1.Prim’s Algorithm </a:t>
            </a:r>
          </a:p>
          <a:p>
            <a:pPr marL="0" indent="0">
              <a:buNone/>
            </a:pPr>
            <a:r>
              <a:rPr lang="en-US" sz="2800" dirty="0">
                <a:latin typeface="Microsoft Yi Baiti" panose="03000500000000000000" pitchFamily="66" charset="0"/>
                <a:ea typeface="Microsoft Yi Baiti" panose="03000500000000000000" pitchFamily="66" charset="0"/>
              </a:rPr>
              <a:t>2.Kruskal’s Algorithm </a:t>
            </a:r>
          </a:p>
        </p:txBody>
      </p:sp>
    </p:spTree>
    <p:extLst>
      <p:ext uri="{BB962C8B-B14F-4D97-AF65-F5344CB8AC3E}">
        <p14:creationId xmlns:p14="http://schemas.microsoft.com/office/powerpoint/2010/main" val="3095016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0537B-8632-2E4B-A58F-E7A4C51095E8}"/>
              </a:ext>
            </a:extLst>
          </p:cNvPr>
          <p:cNvSpPr>
            <a:spLocks noGrp="1"/>
          </p:cNvSpPr>
          <p:nvPr>
            <p:ph type="title"/>
          </p:nvPr>
        </p:nvSpPr>
        <p:spPr>
          <a:xfrm>
            <a:off x="58854" y="6046"/>
            <a:ext cx="4974963" cy="2028925"/>
          </a:xfrm>
        </p:spPr>
        <p:txBody>
          <a:bodyPr>
            <a:noAutofit/>
          </a:bodyPr>
          <a:lstStyle/>
          <a:p>
            <a:pPr algn="ctr"/>
            <a:r>
              <a:rPr lang="en-US" sz="4400" dirty="0"/>
              <a:t>Prim’s Algorithm with </a:t>
            </a:r>
            <a:r>
              <a:rPr lang="en-US" sz="4400" dirty="0" smtClean="0"/>
              <a:t>example </a:t>
            </a:r>
            <a:endParaRPr lang="en-US" sz="4400" dirty="0"/>
          </a:p>
        </p:txBody>
      </p:sp>
      <p:sp>
        <p:nvSpPr>
          <p:cNvPr id="3" name="Content Placeholder 2">
            <a:extLst>
              <a:ext uri="{FF2B5EF4-FFF2-40B4-BE49-F238E27FC236}">
                <a16:creationId xmlns:a16="http://schemas.microsoft.com/office/drawing/2014/main" id="{961CC3D5-7788-1E48-8C1B-24117D7E4E4E}"/>
              </a:ext>
            </a:extLst>
          </p:cNvPr>
          <p:cNvSpPr>
            <a:spLocks noGrp="1"/>
          </p:cNvSpPr>
          <p:nvPr>
            <p:ph idx="1"/>
          </p:nvPr>
        </p:nvSpPr>
        <p:spPr>
          <a:xfrm>
            <a:off x="5223304" y="224448"/>
            <a:ext cx="4478048" cy="4294620"/>
          </a:xfrm>
        </p:spPr>
        <p:txBody>
          <a:bodyPr>
            <a:normAutofit/>
          </a:bodyPr>
          <a:lstStyle/>
          <a:p>
            <a:pPr marL="0" indent="0">
              <a:buNone/>
            </a:pPr>
            <a:r>
              <a:rPr lang="en-GB" sz="2800" i="0" dirty="0">
                <a:effectLst/>
                <a:latin typeface="Microsoft Yi Baiti" panose="03000500000000000000" pitchFamily="66" charset="0"/>
                <a:ea typeface="Microsoft Yi Baiti" panose="03000500000000000000" pitchFamily="66" charset="0"/>
              </a:rPr>
              <a:t>Step 1 - Remove all loops and parallel edges</a:t>
            </a:r>
          </a:p>
          <a:p>
            <a:r>
              <a:rPr lang="en-GB" sz="2800" i="0" dirty="0">
                <a:solidFill>
                  <a:srgbClr val="000000"/>
                </a:solidFill>
                <a:effectLst/>
                <a:latin typeface="Microsoft Yi Baiti" panose="03000500000000000000" pitchFamily="66" charset="0"/>
                <a:ea typeface="Microsoft Yi Baiti" panose="03000500000000000000" pitchFamily="66" charset="0"/>
              </a:rPr>
              <a:t>Remove all loops and parallel edges from the given graph. In case of parallel edges, keep the one which has the least cost associated and remove all others.</a:t>
            </a:r>
            <a:r>
              <a:rPr lang="en-GB" sz="2800" dirty="0">
                <a:latin typeface="Microsoft Yi Baiti" panose="03000500000000000000" pitchFamily="66" charset="0"/>
                <a:ea typeface="Microsoft Yi Baiti" panose="03000500000000000000" pitchFamily="66" charset="0"/>
              </a:rPr>
              <a:t/>
            </a:r>
            <a:br>
              <a:rPr lang="en-GB" sz="2800" dirty="0">
                <a:latin typeface="Microsoft Yi Baiti" panose="03000500000000000000" pitchFamily="66" charset="0"/>
                <a:ea typeface="Microsoft Yi Baiti" panose="03000500000000000000" pitchFamily="66" charset="0"/>
              </a:rPr>
            </a:br>
            <a:endParaRPr lang="en-GB" sz="2800" i="0" dirty="0">
              <a:solidFill>
                <a:srgbClr val="000000"/>
              </a:solidFill>
              <a:effectLst/>
              <a:latin typeface="Microsoft Yi Baiti" panose="03000500000000000000" pitchFamily="66" charset="0"/>
              <a:ea typeface="Microsoft Yi Baiti" panose="03000500000000000000" pitchFamily="66" charset="0"/>
            </a:endParaRPr>
          </a:p>
          <a:p>
            <a:endParaRPr lang="en-US" sz="2800" dirty="0">
              <a:latin typeface="Microsoft Yi Baiti" panose="03000500000000000000" pitchFamily="66" charset="0"/>
              <a:ea typeface="Microsoft Yi Baiti" panose="03000500000000000000" pitchFamily="66" charset="0"/>
            </a:endParaRPr>
          </a:p>
        </p:txBody>
      </p:sp>
      <p:pic>
        <p:nvPicPr>
          <p:cNvPr id="10" name="Picture 9">
            <a:extLst>
              <a:ext uri="{FF2B5EF4-FFF2-40B4-BE49-F238E27FC236}">
                <a16:creationId xmlns:a16="http://schemas.microsoft.com/office/drawing/2014/main" id="{8F00AD25-24C4-784F-B69A-2A11E6653FCD}"/>
              </a:ext>
            </a:extLst>
          </p:cNvPr>
          <p:cNvPicPr>
            <a:picLocks noChangeAspect="1"/>
          </p:cNvPicPr>
          <p:nvPr/>
        </p:nvPicPr>
        <p:blipFill>
          <a:blip r:embed="rId2"/>
          <a:stretch>
            <a:fillRect/>
          </a:stretch>
        </p:blipFill>
        <p:spPr>
          <a:xfrm>
            <a:off x="426357" y="2086182"/>
            <a:ext cx="3333750" cy="1920009"/>
          </a:xfrm>
          <a:prstGeom prst="rect">
            <a:avLst/>
          </a:prstGeom>
        </p:spPr>
      </p:pic>
      <p:pic>
        <p:nvPicPr>
          <p:cNvPr id="11" name="Picture 10">
            <a:extLst>
              <a:ext uri="{FF2B5EF4-FFF2-40B4-BE49-F238E27FC236}">
                <a16:creationId xmlns:a16="http://schemas.microsoft.com/office/drawing/2014/main" id="{BE8AEF6C-8100-DD46-BD08-53E9B6B7C5DB}"/>
              </a:ext>
            </a:extLst>
          </p:cNvPr>
          <p:cNvPicPr>
            <a:picLocks noChangeAspect="1"/>
          </p:cNvPicPr>
          <p:nvPr/>
        </p:nvPicPr>
        <p:blipFill>
          <a:blip r:embed="rId3"/>
          <a:stretch>
            <a:fillRect/>
          </a:stretch>
        </p:blipFill>
        <p:spPr>
          <a:xfrm>
            <a:off x="1821678" y="4153333"/>
            <a:ext cx="3333750" cy="2257425"/>
          </a:xfrm>
          <a:prstGeom prst="rect">
            <a:avLst/>
          </a:prstGeom>
        </p:spPr>
      </p:pic>
      <p:sp>
        <p:nvSpPr>
          <p:cNvPr id="13" name="TextBox 12">
            <a:extLst>
              <a:ext uri="{FF2B5EF4-FFF2-40B4-BE49-F238E27FC236}">
                <a16:creationId xmlns:a16="http://schemas.microsoft.com/office/drawing/2014/main" id="{E9544DBF-4EBE-BC46-8069-FFDFAC88FB10}"/>
              </a:ext>
            </a:extLst>
          </p:cNvPr>
          <p:cNvSpPr txBox="1"/>
          <p:nvPr/>
        </p:nvSpPr>
        <p:spPr>
          <a:xfrm>
            <a:off x="588157" y="4057403"/>
            <a:ext cx="1505075" cy="461665"/>
          </a:xfrm>
          <a:prstGeom prst="rect">
            <a:avLst/>
          </a:prstGeom>
          <a:noFill/>
        </p:spPr>
        <p:txBody>
          <a:bodyPr wrap="square" rtlCol="0">
            <a:spAutoFit/>
          </a:bodyPr>
          <a:lstStyle/>
          <a:p>
            <a:pPr algn="ctr"/>
            <a:r>
              <a:rPr lang="en-US" sz="2400"/>
              <a:t>Example</a:t>
            </a:r>
          </a:p>
        </p:txBody>
      </p:sp>
      <p:pic>
        <p:nvPicPr>
          <p:cNvPr id="14" name="Picture 13">
            <a:extLst>
              <a:ext uri="{FF2B5EF4-FFF2-40B4-BE49-F238E27FC236}">
                <a16:creationId xmlns:a16="http://schemas.microsoft.com/office/drawing/2014/main" id="{98D7703E-B274-6841-A8D8-D6CB9D348EA2}"/>
              </a:ext>
            </a:extLst>
          </p:cNvPr>
          <p:cNvPicPr>
            <a:picLocks noChangeAspect="1"/>
          </p:cNvPicPr>
          <p:nvPr/>
        </p:nvPicPr>
        <p:blipFill>
          <a:blip r:embed="rId4"/>
          <a:stretch>
            <a:fillRect/>
          </a:stretch>
        </p:blipFill>
        <p:spPr>
          <a:xfrm rot="10800000" flipH="1" flipV="1">
            <a:off x="6714837" y="4057403"/>
            <a:ext cx="2686760" cy="2257425"/>
          </a:xfrm>
          <a:prstGeom prst="rect">
            <a:avLst/>
          </a:prstGeom>
        </p:spPr>
      </p:pic>
      <p:sp>
        <p:nvSpPr>
          <p:cNvPr id="15" name="TextBox 14">
            <a:extLst>
              <a:ext uri="{FF2B5EF4-FFF2-40B4-BE49-F238E27FC236}">
                <a16:creationId xmlns:a16="http://schemas.microsoft.com/office/drawing/2014/main" id="{B2413B72-C18A-5643-A3BE-03894928DF1B}"/>
              </a:ext>
            </a:extLst>
          </p:cNvPr>
          <p:cNvSpPr txBox="1"/>
          <p:nvPr/>
        </p:nvSpPr>
        <p:spPr>
          <a:xfrm flipH="1">
            <a:off x="5223304" y="5097379"/>
            <a:ext cx="1306805" cy="369332"/>
          </a:xfrm>
          <a:prstGeom prst="rect">
            <a:avLst/>
          </a:prstGeom>
          <a:noFill/>
        </p:spPr>
        <p:txBody>
          <a:bodyPr wrap="square" rtlCol="0">
            <a:spAutoFit/>
          </a:bodyPr>
          <a:lstStyle/>
          <a:p>
            <a:pPr algn="l"/>
            <a:r>
              <a:rPr lang="en-US" dirty="0" smtClean="0">
                <a:sym typeface="Wingdings" pitchFamily="2" charset="2"/>
              </a:rPr>
              <a:t>----------&gt;</a:t>
            </a:r>
            <a:endParaRPr lang="en-US" dirty="0"/>
          </a:p>
        </p:txBody>
      </p:sp>
    </p:spTree>
    <p:extLst>
      <p:ext uri="{BB962C8B-B14F-4D97-AF65-F5344CB8AC3E}">
        <p14:creationId xmlns:p14="http://schemas.microsoft.com/office/powerpoint/2010/main" val="2868452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1B2377-607F-684A-A0B3-C46E10650558}"/>
              </a:ext>
            </a:extLst>
          </p:cNvPr>
          <p:cNvSpPr>
            <a:spLocks noGrp="1"/>
          </p:cNvSpPr>
          <p:nvPr>
            <p:ph idx="1"/>
          </p:nvPr>
        </p:nvSpPr>
        <p:spPr>
          <a:xfrm>
            <a:off x="616527" y="1234498"/>
            <a:ext cx="10515600" cy="4351338"/>
          </a:xfrm>
        </p:spPr>
        <p:txBody>
          <a:bodyPr>
            <a:normAutofit/>
          </a:bodyPr>
          <a:lstStyle/>
          <a:p>
            <a:pPr marL="0" indent="0">
              <a:buNone/>
            </a:pPr>
            <a:r>
              <a:rPr lang="en-GB" b="0" i="0" dirty="0">
                <a:effectLst/>
                <a:latin typeface="Microsoft Yi Baiti" panose="03000500000000000000" pitchFamily="66" charset="0"/>
                <a:ea typeface="Microsoft Yi Baiti" panose="03000500000000000000" pitchFamily="66" charset="0"/>
              </a:rPr>
              <a:t>Step 2 - Choose any arbitrary node as root node</a:t>
            </a:r>
          </a:p>
          <a:p>
            <a:pPr marL="0" indent="0">
              <a:buNone/>
            </a:pPr>
            <a:r>
              <a:rPr lang="en-GB" b="0" i="0" dirty="0">
                <a:solidFill>
                  <a:srgbClr val="000000"/>
                </a:solidFill>
                <a:effectLst/>
                <a:latin typeface="Microsoft Yi Baiti" panose="03000500000000000000" pitchFamily="66" charset="0"/>
                <a:ea typeface="Microsoft Yi Baiti" panose="03000500000000000000" pitchFamily="66" charset="0"/>
              </a:rPr>
              <a:t>In this case, we choose </a:t>
            </a:r>
            <a:r>
              <a:rPr lang="en-GB" b="1" i="0" dirty="0">
                <a:solidFill>
                  <a:srgbClr val="000000"/>
                </a:solidFill>
                <a:effectLst/>
                <a:latin typeface="Microsoft Yi Baiti" panose="03000500000000000000" pitchFamily="66" charset="0"/>
                <a:ea typeface="Microsoft Yi Baiti" panose="03000500000000000000" pitchFamily="66" charset="0"/>
              </a:rPr>
              <a:t>S</a:t>
            </a:r>
            <a:r>
              <a:rPr lang="en-GB" b="0" i="0" dirty="0">
                <a:solidFill>
                  <a:srgbClr val="000000"/>
                </a:solidFill>
                <a:effectLst/>
                <a:latin typeface="Microsoft Yi Baiti" panose="03000500000000000000" pitchFamily="66" charset="0"/>
                <a:ea typeface="Microsoft Yi Baiti" panose="03000500000000000000" pitchFamily="66" charset="0"/>
              </a:rPr>
              <a:t> node as the root node of Prim's spanning tree. This node is arbitrarily chosen, so any node can be the root node. One may wonder why any video can be a root node. So the answer is, in the spanning tree all the nodes of a graph are included and because it is connected then there must be at least one edge, which will join it to the rest of the tree.</a:t>
            </a:r>
          </a:p>
          <a:p>
            <a:pPr marL="0" indent="0">
              <a:buNone/>
            </a:pPr>
            <a:r>
              <a:rPr lang="en-GB" b="0" i="0" dirty="0">
                <a:effectLst/>
                <a:latin typeface="Microsoft Yi Baiti" panose="03000500000000000000" pitchFamily="66" charset="0"/>
                <a:ea typeface="Microsoft Yi Baiti" panose="03000500000000000000" pitchFamily="66" charset="0"/>
              </a:rPr>
              <a:t>Step 3 - Check outgoing edges and select the one with less cost</a:t>
            </a:r>
          </a:p>
          <a:p>
            <a:pPr marL="0" indent="0">
              <a:buNone/>
            </a:pPr>
            <a:r>
              <a:rPr lang="en-GB" b="0" i="0" dirty="0">
                <a:solidFill>
                  <a:srgbClr val="000000"/>
                </a:solidFill>
                <a:effectLst/>
                <a:latin typeface="Microsoft Yi Baiti" panose="03000500000000000000" pitchFamily="66" charset="0"/>
                <a:ea typeface="Microsoft Yi Baiti" panose="03000500000000000000" pitchFamily="66" charset="0"/>
              </a:rPr>
              <a:t>After choosing the root node </a:t>
            </a:r>
            <a:r>
              <a:rPr lang="en-GB" b="1" i="0" dirty="0">
                <a:solidFill>
                  <a:srgbClr val="000000"/>
                </a:solidFill>
                <a:effectLst/>
                <a:latin typeface="Microsoft Yi Baiti" panose="03000500000000000000" pitchFamily="66" charset="0"/>
                <a:ea typeface="Microsoft Yi Baiti" panose="03000500000000000000" pitchFamily="66" charset="0"/>
              </a:rPr>
              <a:t>S</a:t>
            </a:r>
            <a:r>
              <a:rPr lang="en-GB" b="0" i="0" dirty="0">
                <a:solidFill>
                  <a:srgbClr val="000000"/>
                </a:solidFill>
                <a:effectLst/>
                <a:latin typeface="Microsoft Yi Baiti" panose="03000500000000000000" pitchFamily="66" charset="0"/>
                <a:ea typeface="Microsoft Yi Baiti" panose="03000500000000000000" pitchFamily="66" charset="0"/>
              </a:rPr>
              <a:t>, we see that S,A and S,C are two edges with weight 7 and 8, respectively. We choose the edge S,A as it is lesser than the other.</a:t>
            </a:r>
          </a:p>
          <a:p>
            <a:pPr marL="0" indent="0">
              <a:buNone/>
            </a:pPr>
            <a:endParaRPr lang="en-US" dirty="0">
              <a:latin typeface="Microsoft Yi Baiti" panose="03000500000000000000" pitchFamily="66" charset="0"/>
              <a:ea typeface="Microsoft Yi Baiti" panose="03000500000000000000" pitchFamily="66" charset="0"/>
            </a:endParaRPr>
          </a:p>
        </p:txBody>
      </p:sp>
    </p:spTree>
    <p:extLst>
      <p:ext uri="{BB962C8B-B14F-4D97-AF65-F5344CB8AC3E}">
        <p14:creationId xmlns:p14="http://schemas.microsoft.com/office/powerpoint/2010/main" val="28019091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TotalTime>
  <Words>1768</Words>
  <Application>Microsoft Office PowerPoint</Application>
  <PresentationFormat>Widescreen</PresentationFormat>
  <Paragraphs>116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Microsoft Himalaya</vt:lpstr>
      <vt:lpstr>Microsoft Yi Baiti</vt:lpstr>
      <vt:lpstr>Trebuchet MS</vt:lpstr>
      <vt:lpstr>Wingdings</vt:lpstr>
      <vt:lpstr>Wingdings 3</vt:lpstr>
      <vt:lpstr>Facet</vt:lpstr>
      <vt:lpstr>Design Algorithm and Analysis Assignment</vt:lpstr>
      <vt:lpstr> Graph Traversal</vt:lpstr>
      <vt:lpstr>1.Depth First Search </vt:lpstr>
      <vt:lpstr>Algorithm for DFS </vt:lpstr>
      <vt:lpstr>2.Breadth First Search </vt:lpstr>
      <vt:lpstr>Algorithm for BFS</vt:lpstr>
      <vt:lpstr>Minimum Spanning Tree</vt:lpstr>
      <vt:lpstr>Prim’s Algorithm with example </vt:lpstr>
      <vt:lpstr>PowerPoint Presentation</vt:lpstr>
      <vt:lpstr>PowerPoint Presentation</vt:lpstr>
      <vt:lpstr>Kruskal’s Algorithm with Example </vt:lpstr>
      <vt:lpstr>Step 2 - Arrange all edges in their increasing order of weight The next step is to create a set of edges and weight, and arrange them in an ascending order of weightage (cost).</vt:lpstr>
      <vt:lpstr>PowerPoint Presentation</vt:lpstr>
      <vt:lpstr>PowerPoint Presentation</vt:lpstr>
      <vt:lpstr>Single Source Shortest Path</vt:lpstr>
      <vt:lpstr>Dijkstra’s Algorithm (Pseudo code &amp; Example)</vt:lpstr>
      <vt:lpstr>Bellman Ford’s algorithm(Pseudo code &amp;Example)</vt:lpstr>
      <vt:lpstr>All Pair Shortest Path </vt:lpstr>
      <vt:lpstr>Floyd-Warshall Algorithm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Algorithm and Analysis Assignment</dc:title>
  <dc:creator>919381115109</dc:creator>
  <cp:lastModifiedBy>APS MANIDEEP</cp:lastModifiedBy>
  <cp:revision>11</cp:revision>
  <dcterms:created xsi:type="dcterms:W3CDTF">2020-04-23T07:28:04Z</dcterms:created>
  <dcterms:modified xsi:type="dcterms:W3CDTF">2020-04-27T13:02:01Z</dcterms:modified>
</cp:coreProperties>
</file>