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7" r:id="rId12"/>
    <p:sldId id="266" r:id="rId13"/>
    <p:sldId id="267" r:id="rId14"/>
    <p:sldId id="268" r:id="rId15"/>
    <p:sldId id="269" r:id="rId16"/>
    <p:sldId id="270" r:id="rId17"/>
    <p:sldId id="30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06" r:id="rId28"/>
    <p:sldId id="280" r:id="rId29"/>
    <p:sldId id="281" r:id="rId30"/>
    <p:sldId id="282" r:id="rId31"/>
    <p:sldId id="283" r:id="rId32"/>
    <p:sldId id="305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6" r:id="rId44"/>
    <p:sldId id="294" r:id="rId45"/>
    <p:sldId id="295" r:id="rId46"/>
    <p:sldId id="297" r:id="rId47"/>
    <p:sldId id="298" r:id="rId48"/>
    <p:sldId id="299" r:id="rId49"/>
    <p:sldId id="300" r:id="rId50"/>
    <p:sldId id="303" r:id="rId51"/>
    <p:sldId id="301" r:id="rId52"/>
    <p:sldId id="302" r:id="rId53"/>
    <p:sldId id="30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DA762-0E60-45E4-B3D0-418FB29FEDF1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0AFF-8C5E-4BF2-A8D2-D53B7D3B8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6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Disconnected Graphs. But we will mostly deal with weighted &amp; unweighted or directed graphs.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0AFF-8C5E-4BF2-A8D2-D53B7D3B81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 lists, one for each vertex in V . For each u in V , the adjacency list </a:t>
            </a:r>
            <a:r>
              <a:rPr lang="en-US" i="1" dirty="0"/>
              <a:t>Adj</a:t>
            </a:r>
            <a:r>
              <a:rPr lang="en-US" dirty="0"/>
              <a:t>[u] contains all the vertices  such that there is an edge u in E. That is, </a:t>
            </a:r>
            <a:r>
              <a:rPr lang="en-US" i="1" dirty="0"/>
              <a:t>Adj</a:t>
            </a:r>
            <a:r>
              <a:rPr lang="en-US" dirty="0"/>
              <a:t>[u] consists of all the vertices adjacent to u in G.</a:t>
            </a:r>
            <a:r>
              <a:rPr lang="en-IN" dirty="0"/>
              <a:t> </a:t>
            </a:r>
          </a:p>
          <a:p>
            <a:pPr>
              <a:lnSpc>
                <a:spcPct val="100000"/>
              </a:lnSpc>
            </a:pPr>
            <a:endParaRPr lang="en-IN" u="sng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0AFF-8C5E-4BF2-A8D2-D53B7D3B81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example. Note that the     vertex marked with dark colour are the visited or explored vertices.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0AFF-8C5E-4BF2-A8D2-D53B7D3B81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white, grey and black, to denote vertices with different attributes.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0AFF-8C5E-4BF2-A8D2-D53B7D3B81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2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vertices already included in MST and other contains rest of the vertices</a:t>
            </a:r>
          </a:p>
          <a:p>
            <a:r>
              <a:rPr lang="en-US" sz="1200" i="1" dirty="0"/>
              <a:t>(the set that contains already included vertices).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0AFF-8C5E-4BF2-A8D2-D53B7D3B814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1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8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4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17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8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118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1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03D1E4-BA81-4845-A38E-E5A181F51C2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69EAFA-7E13-43B4-ADEF-39F08EEE21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D34A-7744-4A25-BD50-96308485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70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dirty="0"/>
              <a:t>ELEMENTARY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3D956-2A9D-4168-827C-F64F9CB5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80" y="4384462"/>
            <a:ext cx="11830639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                               MADE BY : RITIKA SINGH                               </a:t>
            </a:r>
          </a:p>
          <a:p>
            <a:pPr algn="l"/>
            <a:r>
              <a:rPr lang="en-IN" dirty="0"/>
              <a:t>                                   ROLL NO : 181210042                                                                                            </a:t>
            </a:r>
          </a:p>
          <a:p>
            <a:pPr algn="l"/>
            <a:r>
              <a:rPr lang="en-IN" dirty="0"/>
              <a:t>                                BRANCH : CSE,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204255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DE-E7A1-400A-9DC9-D32D520A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GRAPH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F6E4-F1BF-4868-A11C-71A4AE5D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Given a Graph G = (V, E) directed or undirected. The goal is to methodically explore every vertex and every edge. </a:t>
            </a:r>
          </a:p>
          <a:p>
            <a:pPr marL="0" indent="0" algn="just">
              <a:buNone/>
            </a:pPr>
            <a:r>
              <a:rPr lang="en-IN" sz="2400" dirty="0"/>
              <a:t>   There are two well known </a:t>
            </a:r>
            <a:r>
              <a:rPr lang="en-IN" sz="2400" b="1" i="1" dirty="0"/>
              <a:t>graph search algorithms </a:t>
            </a:r>
            <a:r>
              <a:rPr lang="en-IN" sz="2400" dirty="0"/>
              <a:t>: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8DE2D6-B9E7-43A8-9DE6-25895CA4436D}"/>
              </a:ext>
            </a:extLst>
          </p:cNvPr>
          <p:cNvCxnSpPr/>
          <p:nvPr/>
        </p:nvCxnSpPr>
        <p:spPr>
          <a:xfrm flipH="1">
            <a:off x="3663197" y="4575691"/>
            <a:ext cx="1734532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06EF4-606D-43C9-AFE6-2FD4F6F1C529}"/>
              </a:ext>
            </a:extLst>
          </p:cNvPr>
          <p:cNvCxnSpPr/>
          <p:nvPr/>
        </p:nvCxnSpPr>
        <p:spPr>
          <a:xfrm>
            <a:off x="5460478" y="4575691"/>
            <a:ext cx="1621411" cy="10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033-A6F3-4297-9DDC-1608C005BC4B}"/>
              </a:ext>
            </a:extLst>
          </p:cNvPr>
          <p:cNvSpPr/>
          <p:nvPr/>
        </p:nvSpPr>
        <p:spPr>
          <a:xfrm>
            <a:off x="1510057" y="5595823"/>
            <a:ext cx="2677212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BREADTH-FIRST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66DD0-07CC-44F0-9D7D-BCD84C9C5193}"/>
              </a:ext>
            </a:extLst>
          </p:cNvPr>
          <p:cNvSpPr/>
          <p:nvPr/>
        </p:nvSpPr>
        <p:spPr>
          <a:xfrm>
            <a:off x="6608189" y="5595823"/>
            <a:ext cx="2677212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DEPTH-FIRST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FA637-213E-4884-ADD6-FBDDCB659242}"/>
              </a:ext>
            </a:extLst>
          </p:cNvPr>
          <p:cNvSpPr/>
          <p:nvPr/>
        </p:nvSpPr>
        <p:spPr>
          <a:xfrm>
            <a:off x="4277415" y="3713138"/>
            <a:ext cx="2384982" cy="86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41691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2F7-500B-4781-928E-8CF2BB9B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BREADTH-FIRST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585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E6D0-BBA7-4B71-9863-EC799498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40"/>
            <a:ext cx="10515600" cy="879214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CD6E-42F9-4C19-9D82-C454BA36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5997"/>
            <a:ext cx="10178322" cy="498458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Breadth-first search</a:t>
            </a:r>
            <a:r>
              <a:rPr lang="en-US" sz="2400" dirty="0"/>
              <a:t> (</a:t>
            </a:r>
            <a:r>
              <a:rPr lang="en-US" sz="2400" b="1" dirty="0"/>
              <a:t>BFS</a:t>
            </a:r>
            <a:r>
              <a:rPr lang="en-US" sz="2400" dirty="0"/>
              <a:t>) is an algorithm for traversing or searching tree or graph data structures. We need to know two important terminology to understand the process of BFS traversal.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Visiting a Vertex : This mean we are currently present on that    vertex in the graph or tree.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800" dirty="0"/>
              <a:t>  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Exploration of a Vertex : This refers to visiting all the adjacent vertices of the source vertex or the visiting vertex.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87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0C24-91C6-4E91-8BE1-96072EC8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097" y="263952"/>
            <a:ext cx="7268066" cy="63442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       </a:t>
            </a:r>
            <a:r>
              <a:rPr lang="en-IN" sz="2400" u="sng" dirty="0"/>
              <a:t>BREADTH-FIRST TRAVERSAL (BFS) :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200" dirty="0"/>
              <a:t>The first step is to pick any vertex, that becomes are start vertex.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600" dirty="0"/>
              <a:t> 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Next step is to explore the current vertex we are on and explore all the adjacent vertices to it.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600" dirty="0"/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We repeat the above two steps until all the vertices of the graph are visited at least once.   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600" dirty="0"/>
              <a:t>      We have explained the above steps using an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600" dirty="0"/>
              <a:t>      example. Note that the vertex marked with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600" dirty="0"/>
              <a:t>      dark colour are the visited or explored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600" dirty="0"/>
              <a:t>      vertices.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8194" name="Picture 2" descr="Breadth First Search Tutorials &amp; Notes | Algorithms | HackerEarth">
            <a:extLst>
              <a:ext uri="{FF2B5EF4-FFF2-40B4-BE49-F238E27FC236}">
                <a16:creationId xmlns:a16="http://schemas.microsoft.com/office/drawing/2014/main" id="{79F81468-64BE-41B7-A249-4F7A2834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55" y="136335"/>
            <a:ext cx="3946620" cy="64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611D-A374-437D-A438-B4B5AE8A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245096"/>
            <a:ext cx="11726944" cy="639137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      </a:t>
            </a:r>
            <a:r>
              <a:rPr lang="en-IN" sz="2400" dirty="0"/>
              <a:t>Like in previous example, in order to keep track of our BFS traversal we will use </a:t>
            </a:r>
          </a:p>
          <a:p>
            <a:pPr algn="just"/>
            <a:r>
              <a:rPr lang="en-IN" sz="2400" dirty="0"/>
              <a:t>      different colour i.e. white, grey and black, to denote vertices with different attributes.   </a:t>
            </a:r>
          </a:p>
          <a:p>
            <a:pPr algn="just"/>
            <a:endParaRPr lang="en-IN" dirty="0"/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 </a:t>
            </a:r>
            <a:r>
              <a:rPr lang="en-IN" sz="2800" dirty="0"/>
              <a:t>All vertices start out white. </a:t>
            </a:r>
            <a:r>
              <a:rPr lang="en-IN" sz="2800" b="1" i="1" dirty="0"/>
              <a:t>White represents un-visited or un-explored vertices.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800" b="1" i="1" dirty="0"/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b="1" i="1" dirty="0"/>
              <a:t> </a:t>
            </a:r>
            <a:r>
              <a:rPr lang="en-IN" sz="2600" dirty="0"/>
              <a:t>A vertex becomes non-white if it discovered the first time. We associate grey for such vertices. </a:t>
            </a:r>
            <a:r>
              <a:rPr lang="en-IN" sz="2600" b="1" i="1" dirty="0"/>
              <a:t>Grey represents the visited or first-discovered vertices.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800" b="1" i="1" dirty="0"/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/>
              <a:t>A vertex becomes black if it is explored and we are required to begin the exploration of it’s adjacent visited vertices.</a:t>
            </a:r>
            <a:r>
              <a:rPr lang="en-IN" sz="2600" b="1" dirty="0"/>
              <a:t> </a:t>
            </a:r>
            <a:r>
              <a:rPr lang="en-IN" sz="2600" b="1" i="1" dirty="0"/>
              <a:t>Black represents the vertices that are explored</a:t>
            </a:r>
            <a:r>
              <a:rPr lang="en-IN" b="1" i="1" dirty="0"/>
              <a:t>.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785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D3CE-E4D8-44B9-A5F0-F2EC62E4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04933"/>
            <a:ext cx="10178322" cy="1003355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DAEF-2602-4982-A198-0E5B6A64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3131"/>
            <a:ext cx="10178322" cy="48824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dirty="0"/>
              <a:t>The breadth-first search procedure assumes that the input graph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   G = (V, E) is represented using adjacency lists. 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We store the colour of each vertex u </a:t>
            </a:r>
            <a:r>
              <a:rPr lang="el-GR" sz="2400" dirty="0"/>
              <a:t>ϵ</a:t>
            </a:r>
            <a:r>
              <a:rPr lang="en-IN" sz="2400" dirty="0"/>
              <a:t> V in the attribute </a:t>
            </a:r>
            <a:r>
              <a:rPr lang="en-IN" sz="2400" b="1" i="1" dirty="0"/>
              <a:t>u.color </a:t>
            </a:r>
            <a:r>
              <a:rPr lang="en-IN" sz="2400" dirty="0"/>
              <a:t>and the predecessor of u in the attribute in </a:t>
            </a:r>
            <a:r>
              <a:rPr lang="en-IN" sz="2400" b="1" i="1" dirty="0"/>
              <a:t>u.</a:t>
            </a:r>
            <a:r>
              <a:rPr lang="el-GR" sz="2400" b="1" i="1" dirty="0"/>
              <a:t>π</a:t>
            </a:r>
            <a:r>
              <a:rPr lang="en-IN" sz="2400" b="1" i="1" dirty="0"/>
              <a:t>. 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If u has no predecessor then </a:t>
            </a:r>
            <a:r>
              <a:rPr lang="en-IN" sz="2400" b="1" i="1" dirty="0"/>
              <a:t>u.</a:t>
            </a:r>
            <a:r>
              <a:rPr lang="el-GR" sz="2400" b="1" i="1" dirty="0"/>
              <a:t>π</a:t>
            </a:r>
            <a:r>
              <a:rPr lang="en-IN" sz="2400" b="1" i="1" dirty="0"/>
              <a:t> </a:t>
            </a:r>
            <a:r>
              <a:rPr lang="en-IN" sz="2400" b="1" dirty="0"/>
              <a:t>= NIL. 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The attribute </a:t>
            </a:r>
            <a:r>
              <a:rPr lang="en-IN" sz="2400" b="1" i="1" dirty="0"/>
              <a:t>u.d </a:t>
            </a:r>
            <a:r>
              <a:rPr lang="en-IN" sz="2400" dirty="0"/>
              <a:t>holds the distance from the source s to vertex u.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The algorithm also uses first-in, first-out queue </a:t>
            </a:r>
            <a:r>
              <a:rPr lang="en-IN" sz="2400" b="1" i="1" dirty="0"/>
              <a:t>Q.</a:t>
            </a:r>
            <a:endParaRPr lang="en-IN" sz="2400" dirty="0"/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620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EDA74-6BB5-433A-B131-E48A33D0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48" y="690884"/>
            <a:ext cx="3878100" cy="5476231"/>
          </a:xfrm>
          <a:prstGeom prst="rect">
            <a:avLst/>
          </a:prstGeom>
        </p:spPr>
      </p:pic>
      <p:pic>
        <p:nvPicPr>
          <p:cNvPr id="9218" name="Picture 2" descr="Breadth First Search">
            <a:extLst>
              <a:ext uri="{FF2B5EF4-FFF2-40B4-BE49-F238E27FC236}">
                <a16:creationId xmlns:a16="http://schemas.microsoft.com/office/drawing/2014/main" id="{D7CB636E-3104-4CD0-B6EC-1CF0C479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16" y="690884"/>
            <a:ext cx="6096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BBF-E6AE-4E67-BC74-8A5C77F5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DEPTH-FIRST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18737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7D3C-B372-41CF-BE8E-0B405CE2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32" y="457799"/>
            <a:ext cx="10178322" cy="1069343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E5A1-2409-4D3F-9CC2-67E6D29C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strategy followed by depth-first search is, as its name implies, to search </a:t>
            </a:r>
            <a:r>
              <a:rPr lang="en-US" sz="2800" b="1" i="1" dirty="0"/>
              <a:t>deeper </a:t>
            </a:r>
            <a:r>
              <a:rPr lang="en-US" sz="2800" dirty="0"/>
              <a:t>in the graph whenever possible.</a:t>
            </a:r>
          </a:p>
          <a:p>
            <a:endParaRPr lang="en-US" dirty="0"/>
          </a:p>
          <a:p>
            <a:r>
              <a:rPr lang="en-US" sz="2800" dirty="0"/>
              <a:t>DEPTH-FIRST SEARCH TRAVERSAL (DFS):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Depth-first search explores edges out of the most recently discovered vertex v that still has un-explored edges leaving it.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Once all of v’s edges have been explored, the search “backtracks” to explore edges leaving the vertex from which v was discovered.</a:t>
            </a:r>
            <a:endParaRPr lang="en-IN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5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epth First Search Tutorials &amp; Notes | Algorithms | HackerEarth">
            <a:extLst>
              <a:ext uri="{FF2B5EF4-FFF2-40B4-BE49-F238E27FC236}">
                <a16:creationId xmlns:a16="http://schemas.microsoft.com/office/drawing/2014/main" id="{F0BA43CB-7CAB-4BB7-B503-AFE64309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16" y="530257"/>
            <a:ext cx="9624767" cy="57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3DD3-798B-4E09-BC7F-B6A438D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4" y="203338"/>
            <a:ext cx="10515600" cy="95539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914C-A164-410B-BD26-3F98CFC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b="1" i="1" dirty="0"/>
              <a:t>What is a Graph ?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</a:t>
            </a:r>
            <a:r>
              <a:rPr lang="en-IN" sz="3200" b="1" dirty="0"/>
              <a:t>A graph G = (V, E) </a:t>
            </a:r>
          </a:p>
          <a:p>
            <a:pPr marL="0" indent="0" algn="just">
              <a:buNone/>
            </a:pPr>
            <a:r>
              <a:rPr lang="en-IN" sz="3200" b="1" dirty="0"/>
              <a:t>                                </a:t>
            </a:r>
            <a:r>
              <a:rPr lang="en-IN" sz="3200" dirty="0"/>
              <a:t>where, V </a:t>
            </a:r>
            <a:r>
              <a:rPr lang="en-IN" sz="3200" dirty="0">
                <a:sym typeface="Wingdings" panose="05000000000000000000" pitchFamily="2" charset="2"/>
              </a:rPr>
              <a:t> set of vertices</a:t>
            </a:r>
          </a:p>
          <a:p>
            <a:pPr marL="0" indent="0" algn="just">
              <a:buNone/>
            </a:pPr>
            <a:r>
              <a:rPr lang="en-IN" sz="3200" b="1" dirty="0">
                <a:sym typeface="Wingdings" panose="05000000000000000000" pitchFamily="2" charset="2"/>
              </a:rPr>
              <a:t>                                              </a:t>
            </a:r>
            <a:r>
              <a:rPr lang="en-IN" sz="3200" dirty="0">
                <a:sym typeface="Wingdings" panose="05000000000000000000" pitchFamily="2" charset="2"/>
              </a:rPr>
              <a:t>E  set of edges</a:t>
            </a:r>
            <a:endParaRPr lang="en-IN" sz="3200" b="1" dirty="0"/>
          </a:p>
        </p:txBody>
      </p:sp>
      <p:pic>
        <p:nvPicPr>
          <p:cNvPr id="1026" name="Picture 2" descr="Graph Data Structure And Algorithms - GeeksforGeeks">
            <a:extLst>
              <a:ext uri="{FF2B5EF4-FFF2-40B4-BE49-F238E27FC236}">
                <a16:creationId xmlns:a16="http://schemas.microsoft.com/office/drawing/2014/main" id="{1AC9867C-9989-4466-95D9-7A3EE819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39" y="3982866"/>
            <a:ext cx="6187980" cy="26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8F5C-198B-4AAC-8666-3D1AD369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99201"/>
            <a:ext cx="10178322" cy="984502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2A4-9E86-463E-9947-903A2C82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4531"/>
            <a:ext cx="10178322" cy="474108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Whenever depth-first search discovers a vertex v during a scan of the adjacency list of an already discovered vertex u, it records this event by setting v’s predecessor attribute </a:t>
            </a:r>
            <a:r>
              <a:rPr lang="en-IN" sz="2400" b="1" i="1" dirty="0"/>
              <a:t>v.</a:t>
            </a:r>
            <a:r>
              <a:rPr lang="el-GR" sz="2400" b="1" i="1" dirty="0"/>
              <a:t>π</a:t>
            </a:r>
            <a:r>
              <a:rPr lang="en-US" sz="2400" dirty="0"/>
              <a:t> to u.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  <a:p>
            <a:pPr algn="just">
              <a:lnSpc>
                <a:spcPct val="120000"/>
              </a:lnSpc>
            </a:pPr>
            <a:r>
              <a:rPr lang="en-IN" sz="2400" dirty="0"/>
              <a:t>The </a:t>
            </a:r>
            <a:r>
              <a:rPr lang="en-IN" sz="2400" b="1" i="1" dirty="0"/>
              <a:t>predecessor subgraph </a:t>
            </a:r>
            <a:r>
              <a:rPr lang="en-IN" sz="2400" dirty="0"/>
              <a:t>of </a:t>
            </a:r>
            <a:r>
              <a:rPr lang="en-US" sz="2400" dirty="0"/>
              <a:t>a depth-first search slightly differently from that of a breadth-first search 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</a:t>
            </a:r>
            <a:r>
              <a:rPr lang="el-GR" b="1" baseline="-25000" dirty="0"/>
              <a:t>π</a:t>
            </a:r>
            <a:r>
              <a:rPr lang="en-IN" b="1" baseline="-25000" dirty="0"/>
              <a:t> </a:t>
            </a:r>
            <a:r>
              <a:rPr lang="en-IN" b="1" dirty="0"/>
              <a:t> = (V, E</a:t>
            </a:r>
            <a:r>
              <a:rPr lang="el-GR" b="1" baseline="-25000" dirty="0"/>
              <a:t>π</a:t>
            </a:r>
            <a:r>
              <a:rPr lang="en-IN" b="1" dirty="0"/>
              <a:t>) </a:t>
            </a:r>
          </a:p>
          <a:p>
            <a:pPr marL="0" indent="0" algn="ctr">
              <a:buNone/>
            </a:pPr>
            <a:r>
              <a:rPr lang="en-IN" b="1" dirty="0"/>
              <a:t>where , E</a:t>
            </a:r>
            <a:r>
              <a:rPr lang="el-GR" b="1" baseline="-25000" dirty="0"/>
              <a:t>π</a:t>
            </a:r>
            <a:r>
              <a:rPr lang="en-IN" b="1" baseline="-25000" dirty="0"/>
              <a:t> </a:t>
            </a:r>
            <a:r>
              <a:rPr lang="en-IN" b="1" dirty="0"/>
              <a:t>= {(v.</a:t>
            </a:r>
            <a:r>
              <a:rPr lang="el-GR" b="1" dirty="0"/>
              <a:t>π</a:t>
            </a:r>
            <a:r>
              <a:rPr lang="en-IN" b="1" dirty="0"/>
              <a:t>, v) : v </a:t>
            </a:r>
            <a:r>
              <a:rPr lang="el-GR" b="1" dirty="0"/>
              <a:t>ϵ</a:t>
            </a:r>
            <a:r>
              <a:rPr lang="en-IN" b="1" dirty="0"/>
              <a:t> V and v.</a:t>
            </a:r>
            <a:r>
              <a:rPr lang="el-GR" b="1" dirty="0"/>
              <a:t>π</a:t>
            </a:r>
            <a:r>
              <a:rPr lang="en-IN" b="1" dirty="0"/>
              <a:t> ≠ NIL}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47194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62A0-1F15-4333-AE83-3E7565AF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339364"/>
            <a:ext cx="11538408" cy="62688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800" dirty="0"/>
              <a:t>       Depth-first search also uses colours to mark the vertices with different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       attributes. </a:t>
            </a:r>
          </a:p>
          <a:p>
            <a:pPr>
              <a:lnSpc>
                <a:spcPct val="100000"/>
              </a:lnSpc>
            </a:pPr>
            <a:endParaRPr lang="en-IN" sz="28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400" dirty="0"/>
              <a:t>Each vertex is initially white. </a:t>
            </a:r>
            <a:r>
              <a:rPr lang="en-IN" sz="2400" b="1" i="1" dirty="0"/>
              <a:t>White is used to represent the vertex which is un-visited and un-explored.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2800" b="1" i="1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When the vertex is discovered and visited it’s marked non-white. </a:t>
            </a:r>
            <a:r>
              <a:rPr lang="en-IN" sz="2400" b="1" i="1" dirty="0"/>
              <a:t>Grey represents the vertex that is discovered or visited.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2800" b="1" i="1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b="1" i="1" dirty="0"/>
              <a:t> </a:t>
            </a:r>
            <a:r>
              <a:rPr lang="en-IN" sz="2400" dirty="0"/>
              <a:t>When all the adjacent vertices of the current discovered vertices are visited, the colour changes to black. </a:t>
            </a:r>
            <a:r>
              <a:rPr lang="en-IN" sz="2400" b="1" i="1" dirty="0"/>
              <a:t>Black is used to determine the exploration of vertex is completed or in other words, when the adjacency list of the vertex is completed.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576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97DAAA-B1B1-4922-A545-C21662D2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09" y="296292"/>
            <a:ext cx="7017382" cy="61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19D7-B3F4-43D2-83EC-C3408E1BD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75732"/>
            <a:ext cx="8295543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5D76-9186-432E-A2E4-A655EA7C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MINIMUM SPANNING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E230-48DE-4EE1-929D-FEE5D3C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7971"/>
            <a:ext cx="10178322" cy="5180029"/>
          </a:xfrm>
        </p:spPr>
        <p:txBody>
          <a:bodyPr/>
          <a:lstStyle/>
          <a:p>
            <a:r>
              <a:rPr lang="en-IN" sz="2400" b="1" i="1" dirty="0"/>
              <a:t>What is a Spanning Tree  ?</a:t>
            </a:r>
          </a:p>
          <a:p>
            <a:pPr marL="0" indent="0">
              <a:buNone/>
            </a:pPr>
            <a:r>
              <a:rPr lang="en-IN" sz="2400" b="1" i="1" dirty="0"/>
              <a:t>   </a:t>
            </a:r>
            <a:r>
              <a:rPr lang="en-IN" sz="2400" dirty="0"/>
              <a:t>A spanning tree of a graph is a subgraph that consists of all  </a:t>
            </a:r>
          </a:p>
          <a:p>
            <a:pPr marL="0" indent="0">
              <a:buNone/>
            </a:pPr>
            <a:r>
              <a:rPr lang="en-IN" sz="2400" b="1" i="1" dirty="0"/>
              <a:t>   </a:t>
            </a:r>
            <a:r>
              <a:rPr lang="en-IN" sz="2400" dirty="0"/>
              <a:t>vertices and edges |E| = |V|-1.</a:t>
            </a:r>
          </a:p>
          <a:p>
            <a:pPr marL="0" indent="0">
              <a:buNone/>
            </a:pPr>
            <a:endParaRPr lang="en-IN" b="1" i="1" dirty="0"/>
          </a:p>
        </p:txBody>
      </p:sp>
      <p:pic>
        <p:nvPicPr>
          <p:cNvPr id="11266" name="Picture 2" descr="Minimum Spanning Tree Tutorial: Prim's and Kruskal's Algorithms">
            <a:extLst>
              <a:ext uri="{FF2B5EF4-FFF2-40B4-BE49-F238E27FC236}">
                <a16:creationId xmlns:a16="http://schemas.microsoft.com/office/drawing/2014/main" id="{3AAB6A94-5B6E-49FB-8484-AEF0E151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96" y="3170103"/>
            <a:ext cx="5100026" cy="31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ntelligent-smart-brain-cartoon - MissFitMissFit - Clip Art Library">
            <a:extLst>
              <a:ext uri="{FF2B5EF4-FFF2-40B4-BE49-F238E27FC236}">
                <a16:creationId xmlns:a16="http://schemas.microsoft.com/office/drawing/2014/main" id="{6437CCAB-317F-4E32-8ABE-BD3B66D6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22" y="3812757"/>
            <a:ext cx="2438399" cy="20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5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56C-D4DF-48BB-A8D2-EAC27EE3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67645"/>
            <a:ext cx="11425286" cy="6212264"/>
          </a:xfrm>
        </p:spPr>
        <p:txBody>
          <a:bodyPr/>
          <a:lstStyle/>
          <a:p>
            <a:r>
              <a:rPr lang="en-IN" b="1" i="1" dirty="0"/>
              <a:t>      </a:t>
            </a:r>
            <a:r>
              <a:rPr lang="en-IN" sz="2800" b="1" i="1" dirty="0"/>
              <a:t>How many such spanning trees can be formed ?</a:t>
            </a:r>
          </a:p>
          <a:p>
            <a:pPr marL="0" indent="0">
              <a:buNone/>
            </a:pPr>
            <a:r>
              <a:rPr lang="en-IN" sz="2800" b="1" i="1" dirty="0"/>
              <a:t>         </a:t>
            </a:r>
            <a:r>
              <a:rPr lang="en-IN" sz="2800" dirty="0"/>
              <a:t>Suppose |V| = 6 and |E| = |V|-1 = 5, where V, E </a:t>
            </a:r>
            <a:r>
              <a:rPr lang="el-GR" sz="2800" dirty="0"/>
              <a:t>ϵ</a:t>
            </a:r>
            <a:r>
              <a:rPr lang="en-IN" sz="2800" dirty="0"/>
              <a:t> vertices and edges </a:t>
            </a:r>
          </a:p>
          <a:p>
            <a:pPr marL="0" indent="0">
              <a:buNone/>
            </a:pPr>
            <a:r>
              <a:rPr lang="en-IN" sz="2800" dirty="0"/>
              <a:t>         respectively. Thus the possible combinations are :</a:t>
            </a:r>
          </a:p>
          <a:p>
            <a:pPr marL="0" indent="0">
              <a:buNone/>
            </a:pPr>
            <a:r>
              <a:rPr lang="en-IN" sz="2800" b="1" dirty="0"/>
              <a:t>                                       </a:t>
            </a:r>
            <a:r>
              <a:rPr lang="en-IN" sz="3600" b="1" dirty="0"/>
              <a:t>N = </a:t>
            </a:r>
            <a:r>
              <a:rPr lang="en-IN" sz="3600" b="1" baseline="30000" dirty="0"/>
              <a:t>|V|</a:t>
            </a:r>
            <a:r>
              <a:rPr lang="en-IN" sz="3600" b="1" dirty="0"/>
              <a:t>C</a:t>
            </a:r>
            <a:r>
              <a:rPr lang="en-IN" sz="3600" b="1" baseline="-25000" dirty="0"/>
              <a:t>|E| </a:t>
            </a:r>
            <a:r>
              <a:rPr lang="en-IN" sz="3600" b="1" dirty="0"/>
              <a:t>= </a:t>
            </a:r>
            <a:r>
              <a:rPr lang="en-IN" sz="3600" b="1" baseline="30000" dirty="0"/>
              <a:t>6</a:t>
            </a:r>
            <a:r>
              <a:rPr lang="en-IN" sz="3600" b="1" dirty="0"/>
              <a:t>C</a:t>
            </a:r>
            <a:r>
              <a:rPr lang="en-IN" sz="3600" b="1" baseline="-25000" dirty="0"/>
              <a:t>5</a:t>
            </a:r>
          </a:p>
          <a:p>
            <a:pPr marL="0" indent="0" algn="ctr">
              <a:buNone/>
            </a:pPr>
            <a:r>
              <a:rPr lang="en-IN" sz="3600" b="1" dirty="0"/>
              <a:t>N = 6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200" b="1" i="1" dirty="0"/>
              <a:t>     NOTE : </a:t>
            </a:r>
            <a:r>
              <a:rPr lang="en-IN" sz="3200" dirty="0"/>
              <a:t>In case the total edges (in the graph) forms (m) cycles. </a:t>
            </a:r>
          </a:p>
          <a:p>
            <a:pPr marL="0" indent="0">
              <a:buNone/>
            </a:pPr>
            <a:r>
              <a:rPr lang="en-IN" sz="3200" dirty="0"/>
              <a:t>                  Then the possible combinations will be :</a:t>
            </a:r>
            <a:endParaRPr lang="en-IN" sz="3600" dirty="0"/>
          </a:p>
          <a:p>
            <a:pPr marL="0" indent="0" algn="ctr">
              <a:buNone/>
            </a:pPr>
            <a:r>
              <a:rPr lang="en-IN" sz="3600" b="1" dirty="0"/>
              <a:t>N = </a:t>
            </a:r>
            <a:r>
              <a:rPr lang="en-IN" sz="3600" b="1" baseline="30000" dirty="0"/>
              <a:t>|V|</a:t>
            </a:r>
            <a:r>
              <a:rPr lang="en-IN" sz="3600" b="1" dirty="0"/>
              <a:t>C</a:t>
            </a:r>
            <a:r>
              <a:rPr lang="en-IN" sz="3600" b="1" baseline="-25000" dirty="0"/>
              <a:t>|E| </a:t>
            </a:r>
            <a:r>
              <a:rPr lang="en-IN" sz="3600" b="1" dirty="0"/>
              <a:t>- m </a:t>
            </a:r>
            <a:endParaRPr lang="en-IN" sz="3600" b="1" i="1" dirty="0"/>
          </a:p>
          <a:p>
            <a:pPr marL="0" indent="0">
              <a:buNone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69785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663D-D83B-4ECD-B04E-C8229154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311084"/>
            <a:ext cx="11557262" cy="6344240"/>
          </a:xfrm>
        </p:spPr>
        <p:txBody>
          <a:bodyPr/>
          <a:lstStyle/>
          <a:p>
            <a:r>
              <a:rPr lang="en-IN" dirty="0"/>
              <a:t>      Now consider a weighted graph given as 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From this we can get a number of different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weights spanning trees. But we want out the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tree with minimum cost and thus </a:t>
            </a:r>
            <a:r>
              <a:rPr lang="en-IN" b="1" i="1" dirty="0"/>
              <a:t>minimum </a:t>
            </a:r>
          </a:p>
          <a:p>
            <a:pPr marL="0" indent="0">
              <a:buNone/>
            </a:pPr>
            <a:r>
              <a:rPr lang="en-IN" b="1" i="1" dirty="0"/>
              <a:t>                                                                        spanning tree. </a:t>
            </a:r>
          </a:p>
          <a:p>
            <a:pPr marL="0" indent="0">
              <a:buNone/>
            </a:pPr>
            <a:endParaRPr lang="en-IN" b="1" i="1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Now this can be achieved through two processes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 descr="Weighted graph – JetBrains Academy">
            <a:extLst>
              <a:ext uri="{FF2B5EF4-FFF2-40B4-BE49-F238E27FC236}">
                <a16:creationId xmlns:a16="http://schemas.microsoft.com/office/drawing/2014/main" id="{04246DCC-3EA0-4348-8244-5ADDBB9C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40" y="1013234"/>
            <a:ext cx="3091208" cy="21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66C652-7FC2-426C-8A15-9187834975DB}"/>
              </a:ext>
            </a:extLst>
          </p:cNvPr>
          <p:cNvCxnSpPr/>
          <p:nvPr/>
        </p:nvCxnSpPr>
        <p:spPr>
          <a:xfrm flipH="1">
            <a:off x="4578235" y="4086518"/>
            <a:ext cx="113121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D3CA26-43BA-4AA1-B7E6-4BC4AF12FC95}"/>
              </a:ext>
            </a:extLst>
          </p:cNvPr>
          <p:cNvCxnSpPr/>
          <p:nvPr/>
        </p:nvCxnSpPr>
        <p:spPr>
          <a:xfrm>
            <a:off x="5731497" y="4081805"/>
            <a:ext cx="1121790" cy="9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4D9C88-836B-428D-84CB-57593B9CF880}"/>
              </a:ext>
            </a:extLst>
          </p:cNvPr>
          <p:cNvSpPr/>
          <p:nvPr/>
        </p:nvSpPr>
        <p:spPr>
          <a:xfrm>
            <a:off x="3062044" y="5019771"/>
            <a:ext cx="188585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BRUTE-FORCE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D882B-9711-4EDB-9485-0895356E0F57}"/>
              </a:ext>
            </a:extLst>
          </p:cNvPr>
          <p:cNvSpPr/>
          <p:nvPr/>
        </p:nvSpPr>
        <p:spPr>
          <a:xfrm>
            <a:off x="6471008" y="5005632"/>
            <a:ext cx="2177592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GREEDY-ALGORITHM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1BC8B-E9EF-45A9-AFC6-4D1706A207A5}"/>
              </a:ext>
            </a:extLst>
          </p:cNvPr>
          <p:cNvCxnSpPr>
            <a:cxnSpLocks/>
          </p:cNvCxnSpPr>
          <p:nvPr/>
        </p:nvCxnSpPr>
        <p:spPr>
          <a:xfrm flipH="1">
            <a:off x="6734959" y="5552387"/>
            <a:ext cx="824845" cy="59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0F87A-D11B-4769-A8DC-1D600A2F8137}"/>
              </a:ext>
            </a:extLst>
          </p:cNvPr>
          <p:cNvCxnSpPr>
            <a:cxnSpLocks/>
          </p:cNvCxnSpPr>
          <p:nvPr/>
        </p:nvCxnSpPr>
        <p:spPr>
          <a:xfrm>
            <a:off x="7559804" y="5542961"/>
            <a:ext cx="937967" cy="6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8074A0-474A-4492-A019-88E1F7565252}"/>
              </a:ext>
            </a:extLst>
          </p:cNvPr>
          <p:cNvSpPr/>
          <p:nvPr/>
        </p:nvSpPr>
        <p:spPr>
          <a:xfrm>
            <a:off x="5153075" y="6155704"/>
            <a:ext cx="188585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PRIM’S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5BE894-7304-47A4-A32C-26E33A3C778A}"/>
              </a:ext>
            </a:extLst>
          </p:cNvPr>
          <p:cNvSpPr/>
          <p:nvPr/>
        </p:nvSpPr>
        <p:spPr>
          <a:xfrm>
            <a:off x="8238539" y="6155704"/>
            <a:ext cx="1885850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KRUSKAL’S</a:t>
            </a:r>
          </a:p>
        </p:txBody>
      </p:sp>
    </p:spTree>
    <p:extLst>
      <p:ext uri="{BB962C8B-B14F-4D97-AF65-F5344CB8AC3E}">
        <p14:creationId xmlns:p14="http://schemas.microsoft.com/office/powerpoint/2010/main" val="77494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DF68-C11A-44C9-B6EF-8590D155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2052233"/>
            <a:ext cx="8187071" cy="2753534"/>
          </a:xfrm>
        </p:spPr>
        <p:txBody>
          <a:bodyPr/>
          <a:lstStyle/>
          <a:p>
            <a:pPr algn="ctr"/>
            <a:r>
              <a:rPr lang="en-IN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95600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C04-F9FE-45E7-BF9C-7C128C6F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9774"/>
            <a:ext cx="10178322" cy="88080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B5E5-3222-4D59-8883-4DFE1BFD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4532"/>
            <a:ext cx="10178322" cy="463798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 idea is to maintain two sets of vertices. The first set contains the vertices already included in the MST, the other set contains the vertices not yet included.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At every step, it considers all the edges that connect the two sets, and picks the minimum weight edge from these edges.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After picking the edge, it moves the other endpoint of the edge to the set containing MST.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100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8D84-F3EF-490D-8E60-C7D7F77B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292231"/>
            <a:ext cx="11594969" cy="628767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      A group of edges that connects two set of vertices in a graph is called cut in graph </a:t>
            </a:r>
          </a:p>
          <a:p>
            <a:pPr algn="just"/>
            <a:r>
              <a:rPr lang="en-US" sz="2400" dirty="0"/>
              <a:t>     theory.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i="1" dirty="0"/>
              <a:t>      At every step of Prim’s algorithm, we find a cut (of two sets, one contains the</a:t>
            </a:r>
          </a:p>
          <a:p>
            <a:pPr algn="just"/>
            <a:r>
              <a:rPr lang="en-US" sz="2400" i="1" dirty="0"/>
              <a:t>      vertices already included in MST and other contains rest of the vertices). </a:t>
            </a:r>
          </a:p>
          <a:p>
            <a:pPr algn="just"/>
            <a:r>
              <a:rPr lang="en-US" sz="2400" i="1" dirty="0"/>
              <a:t>      Pick the minimum weight edge from the cut and include this vertex to MST Set.</a:t>
            </a:r>
          </a:p>
          <a:p>
            <a:pPr algn="just"/>
            <a:r>
              <a:rPr lang="en-US" sz="2400" i="1" dirty="0"/>
              <a:t>      (The set that contains already included vertices).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7E83B-F966-45EB-91A5-A172ACA4F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33" y="3919793"/>
            <a:ext cx="5575382" cy="26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3837-D31B-48EA-A4E2-B0C1C065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282804"/>
            <a:ext cx="11566689" cy="6325385"/>
          </a:xfrm>
        </p:spPr>
        <p:txBody>
          <a:bodyPr/>
          <a:lstStyle/>
          <a:p>
            <a:r>
              <a:rPr lang="en-IN" b="1" i="1" dirty="0"/>
              <a:t>         Types of Graphs :</a:t>
            </a:r>
          </a:p>
          <a:p>
            <a:pPr marL="0" indent="0">
              <a:buNone/>
            </a:pPr>
            <a:r>
              <a:rPr lang="en-IN" b="1" i="1" dirty="0"/>
              <a:t>            </a:t>
            </a:r>
            <a:r>
              <a:rPr lang="en-IN" dirty="0"/>
              <a:t>1.  </a:t>
            </a:r>
            <a:r>
              <a:rPr lang="en-IN" u="sng" dirty="0"/>
              <a:t>Undirected Graphs </a:t>
            </a:r>
          </a:p>
          <a:p>
            <a:pPr marL="0" indent="0">
              <a:buNone/>
            </a:pPr>
            <a:r>
              <a:rPr lang="en-IN" b="1" i="1" dirty="0"/>
              <a:t>                 </a:t>
            </a:r>
            <a:r>
              <a:rPr lang="en-IN" dirty="0"/>
              <a:t>An undirected graph is a graph that has no orientation. That is the edge</a:t>
            </a:r>
          </a:p>
          <a:p>
            <a:pPr marL="0" indent="0">
              <a:buNone/>
            </a:pPr>
            <a:r>
              <a:rPr lang="en-IN" dirty="0"/>
              <a:t>                 (x, y) is identical to (y, x) i.e. they are not ordered pairs. The maximum </a:t>
            </a:r>
          </a:p>
          <a:p>
            <a:pPr marL="0" indent="0">
              <a:buNone/>
            </a:pPr>
            <a:r>
              <a:rPr lang="en-IN" b="1" i="1" dirty="0"/>
              <a:t>                 </a:t>
            </a:r>
            <a:r>
              <a:rPr lang="en-IN" dirty="0"/>
              <a:t>number of edges possible in an undirected graphs are n*(n-1)/2.</a:t>
            </a:r>
          </a:p>
          <a:p>
            <a:pPr marL="0" indent="0">
              <a:buNone/>
            </a:pPr>
            <a:r>
              <a:rPr lang="en-IN" b="1" i="1" dirty="0"/>
              <a:t>                 </a:t>
            </a:r>
            <a:r>
              <a:rPr lang="en-IN" dirty="0"/>
              <a:t>And the minimum number of edges in an undirected graphs are (n-1).</a:t>
            </a:r>
            <a:endParaRPr lang="en-IN" b="1" i="1" dirty="0"/>
          </a:p>
        </p:txBody>
      </p:sp>
      <p:pic>
        <p:nvPicPr>
          <p:cNvPr id="2050" name="Picture 2" descr="Count number of edges in an undirected graph - Tutorialspoint.dev">
            <a:extLst>
              <a:ext uri="{FF2B5EF4-FFF2-40B4-BE49-F238E27FC236}">
                <a16:creationId xmlns:a16="http://schemas.microsoft.com/office/drawing/2014/main" id="{12A234AF-BA86-4389-8F98-B86DF476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84" y="3252754"/>
            <a:ext cx="6500431" cy="33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95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FAEA-8600-4C6A-83F8-061C7A4F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245097"/>
            <a:ext cx="11557261" cy="633481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 order to implement Prim’s algorithm efficiently, we need a fast way to select a new edge to add to the tree formed by the edges in A.</a:t>
            </a:r>
          </a:p>
          <a:p>
            <a:endParaRPr lang="en-US" sz="2800" dirty="0"/>
          </a:p>
          <a:p>
            <a:pPr lvl="1"/>
            <a:r>
              <a:rPr lang="en-US" sz="2400" dirty="0"/>
              <a:t>The connected graph G and the root r of the minimum spanning tree to be grown are inputs to the algorithm.</a:t>
            </a:r>
          </a:p>
          <a:p>
            <a:endParaRPr lang="en-US" sz="2800" dirty="0"/>
          </a:p>
          <a:p>
            <a:pPr lvl="1"/>
            <a:r>
              <a:rPr lang="en-US" sz="2400" dirty="0"/>
              <a:t>During execution of the algorithm, all vertices that are </a:t>
            </a:r>
            <a:r>
              <a:rPr lang="en-US" sz="2400" i="1" dirty="0"/>
              <a:t>not </a:t>
            </a:r>
            <a:r>
              <a:rPr lang="en-US" sz="2400" dirty="0"/>
              <a:t>in the tree reside in a min-priority queue Q based on a </a:t>
            </a:r>
            <a:r>
              <a:rPr lang="en-US" sz="2400" i="1" dirty="0"/>
              <a:t>key </a:t>
            </a:r>
            <a:r>
              <a:rPr lang="en-US" sz="2400" dirty="0"/>
              <a:t>attribute.</a:t>
            </a:r>
          </a:p>
          <a:p>
            <a:endParaRPr lang="en-US" sz="2800" dirty="0"/>
          </a:p>
          <a:p>
            <a:pPr lvl="1"/>
            <a:r>
              <a:rPr lang="en-IN" sz="2400" dirty="0"/>
              <a:t>For </a:t>
            </a:r>
            <a:r>
              <a:rPr lang="en-US" sz="2400" dirty="0"/>
              <a:t>each vertex v, the attribute v.</a:t>
            </a:r>
            <a:r>
              <a:rPr lang="en-US" sz="2400" i="1" dirty="0"/>
              <a:t>key </a:t>
            </a:r>
            <a:r>
              <a:rPr lang="en-US" sz="2400" dirty="0"/>
              <a:t>is the minimum weight of any edge connecting v to a vertex in the tree; by convention v.key = ∞ if there is no such edge.</a:t>
            </a:r>
          </a:p>
          <a:p>
            <a:endParaRPr lang="en-US" sz="2800" dirty="0"/>
          </a:p>
          <a:p>
            <a:pPr lvl="1"/>
            <a:r>
              <a:rPr lang="en-IN" sz="2400" dirty="0"/>
              <a:t>The </a:t>
            </a:r>
            <a:r>
              <a:rPr lang="en-US" sz="2400" dirty="0"/>
              <a:t>attribute </a:t>
            </a:r>
            <a:r>
              <a:rPr lang="en-IN" sz="2400" b="1" i="1" dirty="0"/>
              <a:t>v.</a:t>
            </a:r>
            <a:r>
              <a:rPr lang="el-GR" sz="2400" b="1" i="1" dirty="0"/>
              <a:t>π</a:t>
            </a:r>
            <a:r>
              <a:rPr lang="en-IN" sz="2400" b="1" i="1" dirty="0"/>
              <a:t> </a:t>
            </a:r>
            <a:r>
              <a:rPr lang="en-US" sz="2400" dirty="0"/>
              <a:t>names the parent of  in the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241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76EC6-0870-4222-806F-5540809F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82" y="1461073"/>
            <a:ext cx="3859258" cy="3709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0F657-7083-4C7E-A1CD-BC8E2C45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75" y="287741"/>
            <a:ext cx="6087925" cy="62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8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DF36-88A3-41C3-BCF7-D5948E3F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2072471"/>
            <a:ext cx="8187071" cy="2678119"/>
          </a:xfrm>
        </p:spPr>
        <p:txBody>
          <a:bodyPr/>
          <a:lstStyle/>
          <a:p>
            <a:pPr algn="ctr"/>
            <a:r>
              <a:rPr lang="en-IN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16312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0A9-3935-4700-8E28-6ECF161B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78" y="599201"/>
            <a:ext cx="10178322" cy="937368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A5B-6601-4679-A6BA-2FF4CA07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Kruskal's algorithm</a:t>
            </a:r>
            <a:r>
              <a:rPr lang="en-US" dirty="0"/>
              <a:t> is a minimum-spanning-tree </a:t>
            </a:r>
            <a:r>
              <a:rPr lang="en-US" b="1" dirty="0"/>
              <a:t>algorithm</a:t>
            </a:r>
            <a:r>
              <a:rPr lang="en-US" dirty="0"/>
              <a:t> which finds an edge of the least possible weight that connects any two trees in the forest. It is a greedy </a:t>
            </a:r>
            <a:r>
              <a:rPr lang="en-US" b="1" dirty="0"/>
              <a:t>algorithm</a:t>
            </a:r>
            <a:r>
              <a:rPr lang="en-US" dirty="0"/>
              <a:t> in graph theory as it finds a minimum spanning tree for a connected weighted graph adding increasing cost arcs at each step.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Below are the steps for finding MST using Kruskal’s algorithm 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i="1" dirty="0"/>
              <a:t> Sort all the edges in non-decreasing order of their weight.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i="1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Pick the smallest edge. Check if it forms a cycle with the spanning tree formed so far. If cycle is not formed, include this edge. Else, discard it.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i="1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Repeat step#2 until there are (V-1) edges in the spanning tree.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3784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28ED-B1E4-438B-9BB6-C3D23568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235670"/>
            <a:ext cx="11698664" cy="64008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3200" dirty="0"/>
          </a:p>
          <a:p>
            <a:pPr lvl="2" algn="just">
              <a:lnSpc>
                <a:spcPct val="100000"/>
              </a:lnSpc>
            </a:pPr>
            <a:endParaRPr lang="en-US" sz="2400" dirty="0"/>
          </a:p>
          <a:p>
            <a:pPr lvl="2" algn="just">
              <a:lnSpc>
                <a:spcPct val="100000"/>
              </a:lnSpc>
            </a:pPr>
            <a:r>
              <a:rPr lang="en-US" sz="2400" dirty="0"/>
              <a:t>It uses a disjoint-set data structure to maintain several disjoint sets of elements.</a:t>
            </a:r>
          </a:p>
          <a:p>
            <a:pPr algn="just">
              <a:lnSpc>
                <a:spcPct val="100000"/>
              </a:lnSpc>
            </a:pPr>
            <a:endParaRPr lang="en-US" sz="3200" dirty="0"/>
          </a:p>
          <a:p>
            <a:pPr lvl="2" algn="just">
              <a:lnSpc>
                <a:spcPct val="100000"/>
              </a:lnSpc>
            </a:pPr>
            <a:r>
              <a:rPr lang="en-US" sz="2400" dirty="0"/>
              <a:t>The operation FIND-SET(u) returns a representative element from the set that contains u.</a:t>
            </a:r>
          </a:p>
          <a:p>
            <a:pPr algn="just">
              <a:lnSpc>
                <a:spcPct val="100000"/>
              </a:lnSpc>
            </a:pPr>
            <a:endParaRPr lang="en-US" sz="3200" dirty="0"/>
          </a:p>
          <a:p>
            <a:pPr lvl="2" algn="just">
              <a:lnSpc>
                <a:spcPct val="100000"/>
              </a:lnSpc>
            </a:pPr>
            <a:r>
              <a:rPr lang="en-US" sz="2400" dirty="0"/>
              <a:t>We can determine whether two vertices u and v belong to the same tree by testing whether FIND-SET(u) equals FIND-SET(v).</a:t>
            </a:r>
          </a:p>
          <a:p>
            <a:pPr algn="just">
              <a:lnSpc>
                <a:spcPct val="100000"/>
              </a:lnSpc>
            </a:pPr>
            <a:endParaRPr lang="en-US" sz="3200" dirty="0"/>
          </a:p>
          <a:p>
            <a:pPr lvl="2" algn="just">
              <a:lnSpc>
                <a:spcPct val="100000"/>
              </a:lnSpc>
            </a:pPr>
            <a:r>
              <a:rPr lang="en-IN" sz="2400" dirty="0"/>
              <a:t>To </a:t>
            </a:r>
            <a:r>
              <a:rPr lang="en-US" sz="2400" dirty="0"/>
              <a:t>combine trees, Kruskal’s algorithm calls the UNION procedure.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71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1CA8D-2270-47C8-A4E1-7FE97BB5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87" y="1372533"/>
            <a:ext cx="6548081" cy="4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35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7F5508-ECA2-4F80-9FB6-1607220E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56" y="304466"/>
            <a:ext cx="7400888" cy="62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3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3272-6F23-44C1-934F-912D075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953"/>
          </a:xfrm>
        </p:spPr>
        <p:txBody>
          <a:bodyPr/>
          <a:lstStyle/>
          <a:p>
            <a:pPr algn="ctr"/>
            <a:r>
              <a:rPr lang="en-IN" dirty="0"/>
              <a:t>Single-source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A360-8C84-4B59-ACD8-A299C876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21411"/>
            <a:ext cx="10178322" cy="485420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graph theory, the shortest path problem </a:t>
            </a:r>
            <a:r>
              <a:rPr lang="en-US" dirty="0"/>
              <a:t>is the problem of finding a path between two vertices (or nodes) in a graph such that the sum of the weights of its constituent edges is minimized.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Definition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dirty="0"/>
              <a:t>In a </a:t>
            </a:r>
            <a:r>
              <a:rPr lang="en-US" b="1" i="1" dirty="0"/>
              <a:t>shortest-paths problem</a:t>
            </a:r>
            <a:r>
              <a:rPr lang="en-US" dirty="0"/>
              <a:t>, we are given a weighted, directed graph G(V, E), with weight function w : E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/>
              <a:t>mapping edges to real-valued </a:t>
            </a:r>
            <a:r>
              <a:rPr lang="en-IN" dirty="0"/>
              <a:t>weights.</a:t>
            </a:r>
          </a:p>
          <a:p>
            <a:pPr marL="0" indent="0" algn="just">
              <a:buNone/>
            </a:pPr>
            <a:r>
              <a:rPr lang="en-IN" b="1" i="1" dirty="0"/>
              <a:t>   </a:t>
            </a:r>
            <a:r>
              <a:rPr lang="en-US" dirty="0"/>
              <a:t>The </a:t>
            </a:r>
            <a:r>
              <a:rPr lang="en-US" b="1" i="1" dirty="0"/>
              <a:t>weight </a:t>
            </a:r>
            <a:r>
              <a:rPr lang="en-US" dirty="0"/>
              <a:t>w(p) of path p = {v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…, v</a:t>
            </a:r>
            <a:r>
              <a:rPr lang="en-US" baseline="-25000" dirty="0"/>
              <a:t>k</a:t>
            </a:r>
            <a:r>
              <a:rPr lang="en-US" dirty="0"/>
              <a:t>} is the sum of the weights </a:t>
            </a:r>
            <a:r>
              <a:rPr lang="en-IN" dirty="0"/>
              <a:t>of its constituent edges:</a:t>
            </a:r>
          </a:p>
          <a:p>
            <a:pPr marL="0" indent="0" algn="ctr">
              <a:buNone/>
            </a:pPr>
            <a:r>
              <a:rPr lang="en-IN" b="1" dirty="0"/>
              <a:t>w(p) = ∑</a:t>
            </a:r>
            <a:r>
              <a:rPr lang="en-IN" b="1" baseline="30000" dirty="0"/>
              <a:t>k</a:t>
            </a:r>
            <a:r>
              <a:rPr lang="en-IN" b="1" baseline="-25000" dirty="0"/>
              <a:t>i=1</a:t>
            </a:r>
            <a:r>
              <a:rPr lang="en-IN" b="1" dirty="0"/>
              <a:t> w(v</a:t>
            </a:r>
            <a:r>
              <a:rPr lang="en-IN" b="1" baseline="-25000" dirty="0"/>
              <a:t>i-1, </a:t>
            </a:r>
            <a:r>
              <a:rPr lang="en-IN" b="1" dirty="0"/>
              <a:t>v</a:t>
            </a:r>
            <a:r>
              <a:rPr lang="en-IN" b="1" baseline="-25000" dirty="0"/>
              <a:t>i</a:t>
            </a:r>
            <a:r>
              <a:rPr lang="en-IN" b="1" dirty="0"/>
              <a:t>)</a:t>
            </a:r>
          </a:p>
          <a:p>
            <a:pPr marL="0" indent="0" algn="ctr">
              <a:buNone/>
            </a:pPr>
            <a:r>
              <a:rPr lang="en-IN" b="1" dirty="0"/>
              <a:t>We define the shortest path weight from </a:t>
            </a:r>
            <a:r>
              <a:rPr lang="en-IN" b="1" i="1" dirty="0"/>
              <a:t>u </a:t>
            </a:r>
            <a:r>
              <a:rPr lang="en-IN" b="1" dirty="0"/>
              <a:t>to </a:t>
            </a:r>
            <a:r>
              <a:rPr lang="en-IN" b="1" i="1" dirty="0"/>
              <a:t>v,</a:t>
            </a:r>
          </a:p>
          <a:p>
            <a:pPr marL="0" indent="0" algn="ctr">
              <a:buNone/>
            </a:pPr>
            <a:r>
              <a:rPr lang="en-IN" b="1" i="1" dirty="0"/>
              <a:t>                                               = </a:t>
            </a:r>
            <a:r>
              <a:rPr lang="en-IN" b="1" dirty="0"/>
              <a:t>min{w(p) :  u ~&gt; v},    if there is path from u to v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∞ ,                               otherwise</a:t>
            </a:r>
          </a:p>
          <a:p>
            <a:pPr marL="0" indent="0" algn="ctr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07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F5B079-EB6B-4CB4-A814-CB7BBC45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339725"/>
            <a:ext cx="10296525" cy="61928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algorithm for the single-source problem can solve many other problems, including the following variants :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i="1" dirty="0"/>
              <a:t>Single Destination Shortest Path Problem : </a:t>
            </a:r>
            <a:r>
              <a:rPr lang="en-US" sz="2000" dirty="0"/>
              <a:t>Find a shortest path from the given destination vertex t to the vertex v. By reversing the direction of each edge in the graph we can reduce each problem to single-source problem.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i="1" dirty="0"/>
              <a:t> Single Pair Shortest Path Problem : </a:t>
            </a:r>
            <a:r>
              <a:rPr lang="en-US" sz="2000" dirty="0"/>
              <a:t>Find a shortest path from u to v for given vertices u and v. If we solve the single-source problem with source vertex u, we solve this problem also.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i="1" dirty="0"/>
              <a:t> All Pair Shortest Path Problem : </a:t>
            </a:r>
            <a:r>
              <a:rPr lang="en-US" sz="2000" dirty="0"/>
              <a:t>Find a shortest path from u to v for every pair of vertices of u and</a:t>
            </a:r>
            <a:r>
              <a:rPr lang="en-US" sz="2000" b="1" i="1" dirty="0"/>
              <a:t> </a:t>
            </a:r>
            <a:r>
              <a:rPr lang="en-US" sz="2000" dirty="0"/>
              <a:t>v.  Although we can solve this problem by running a single-source algorithm once from each vertex, we usually can solve it faster. </a:t>
            </a:r>
            <a:endParaRPr lang="en-US" sz="2000" b="1" i="1" dirty="0"/>
          </a:p>
          <a:p>
            <a:pPr marL="457200" lvl="1" indent="0" algn="just">
              <a:buNone/>
            </a:pPr>
            <a:r>
              <a:rPr lang="en-US" sz="2000" dirty="0"/>
              <a:t>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154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084E-CD76-432D-82FF-5B11D83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819373"/>
            <a:ext cx="8187071" cy="2687546"/>
          </a:xfrm>
        </p:spPr>
        <p:txBody>
          <a:bodyPr/>
          <a:lstStyle/>
          <a:p>
            <a:pPr algn="ctr"/>
            <a:r>
              <a:rPr lang="en-IN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3086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614C-2DA8-47CE-A7EE-F678CFC1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2" y="226242"/>
            <a:ext cx="11631091" cy="62971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2. </a:t>
            </a:r>
            <a:r>
              <a:rPr lang="en-IN" u="sng" dirty="0"/>
              <a:t>Directed Graphs </a:t>
            </a:r>
          </a:p>
          <a:p>
            <a:pPr marL="0" indent="0">
              <a:buNone/>
            </a:pPr>
            <a:r>
              <a:rPr lang="en-IN" dirty="0"/>
              <a:t>            A graph with orientations. The edge pair (x, y) is not the same as (y, x) i.e. it is</a:t>
            </a:r>
          </a:p>
          <a:p>
            <a:pPr marL="0" indent="0">
              <a:buNone/>
            </a:pPr>
            <a:r>
              <a:rPr lang="en-IN" dirty="0"/>
              <a:t>           an ordered pair. The maximum number of edges in a directed graph is </a:t>
            </a:r>
          </a:p>
          <a:p>
            <a:pPr marL="0" indent="0">
              <a:buNone/>
            </a:pPr>
            <a:r>
              <a:rPr lang="en-IN" dirty="0"/>
              <a:t>           n*(n-1), (twice the number in undirected graphs).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3074" name="Picture 2" descr="Directed Graphs - DS &amp; ALG">
            <a:extLst>
              <a:ext uri="{FF2B5EF4-FFF2-40B4-BE49-F238E27FC236}">
                <a16:creationId xmlns:a16="http://schemas.microsoft.com/office/drawing/2014/main" id="{4E400ABC-71F2-4C33-BC97-EBE08090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43" y="2154426"/>
            <a:ext cx="4526044" cy="44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67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7D3D-7C51-47F9-B691-23475206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3100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4E5A-0176-41C4-A6F1-A811958C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3703"/>
            <a:ext cx="10286730" cy="489191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Dijkstra's algorithm</a:t>
            </a:r>
            <a:r>
              <a:rPr lang="en-US" sz="2400" dirty="0"/>
              <a:t> (or </a:t>
            </a:r>
            <a:r>
              <a:rPr lang="en-US" sz="2400" b="1" dirty="0"/>
              <a:t>Dijkstra's</a:t>
            </a:r>
            <a:r>
              <a:rPr lang="en-US" sz="2400" dirty="0"/>
              <a:t> Shortest Path First </a:t>
            </a:r>
            <a:r>
              <a:rPr lang="en-US" sz="2400" b="1" dirty="0"/>
              <a:t>algorithm</a:t>
            </a:r>
            <a:r>
              <a:rPr lang="en-US" sz="2400" dirty="0"/>
              <a:t>, SPF </a:t>
            </a:r>
            <a:r>
              <a:rPr lang="en-US" sz="2400" b="1" dirty="0"/>
              <a:t>algorithm</a:t>
            </a:r>
            <a:r>
              <a:rPr lang="en-US" sz="2400" dirty="0"/>
              <a:t>) is an </a:t>
            </a:r>
            <a:r>
              <a:rPr lang="en-US" sz="2400" b="1" dirty="0"/>
              <a:t>algorithm</a:t>
            </a:r>
            <a:r>
              <a:rPr lang="en-US" sz="2400" dirty="0"/>
              <a:t> for finding the shortest paths between nodes in a graph, which may represent, for example, road networks.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We generate a</a:t>
            </a:r>
            <a:r>
              <a:rPr lang="en-US" sz="2400" i="1" dirty="0"/>
              <a:t> SPT (shortest path tree)</a:t>
            </a:r>
            <a:r>
              <a:rPr lang="en-US" sz="2400" dirty="0"/>
              <a:t> with given source as root.  We maintain two sets, one set contains vertices included in shortest path tree, other set includes vertices not yet included in shortest path tree. 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At every step of the algorithm, we find a vertex which is in the other set (set of not yet included) and has a minimum distance from the source.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553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B4CE-E8CE-4C29-BB39-2A5283B3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206631"/>
            <a:ext cx="10362145" cy="53167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Dijkstra’s algorithm solves the single-source shortest-paths problem on a weighted, directed graph G(V, E) for the case in which all edge weights are nonnegative.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Below are the detailed steps used in Dijkstra’s algorithm to find the shortest path from a single source vertex to all other vertices in the given graph.</a:t>
            </a:r>
          </a:p>
          <a:p>
            <a:pPr algn="just"/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  Dijkstra’s Algorithm maintains a set S of vertices whose final shortest path weights from the source s has already been determined. 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  The algorithm repeatedly selects the vertex u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V-S with minimum shortest path estimate, adds u to S, and relaxes all edges leaving u.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following implementation, we use a min-priority queue Q of vertices, keyed by their d value. </a:t>
            </a:r>
            <a:r>
              <a:rPr lang="en-US" sz="2000" dirty="0"/>
              <a:t>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4819-18CC-480A-8DB1-F9955542C00C}"/>
              </a:ext>
            </a:extLst>
          </p:cNvPr>
          <p:cNvSpPr txBox="1"/>
          <p:nvPr/>
        </p:nvSpPr>
        <p:spPr>
          <a:xfrm>
            <a:off x="4275841" y="190968"/>
            <a:ext cx="364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+mj-lt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14707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3CB06-1694-4BC9-8376-E04366F1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0" y="1769593"/>
            <a:ext cx="4786750" cy="3318813"/>
          </a:xfrm>
          <a:prstGeom prst="rect">
            <a:avLst/>
          </a:prstGeom>
        </p:spPr>
      </p:pic>
      <p:pic>
        <p:nvPicPr>
          <p:cNvPr id="13314" name="Picture 2" descr="Dijkstra's Algorithm">
            <a:extLst>
              <a:ext uri="{FF2B5EF4-FFF2-40B4-BE49-F238E27FC236}">
                <a16:creationId xmlns:a16="http://schemas.microsoft.com/office/drawing/2014/main" id="{DB663B99-F19F-4D65-AF24-F7D0A945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47" y="294588"/>
            <a:ext cx="3918456" cy="62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652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8C2D1-5912-440A-A015-F91ADB2D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76" y="386847"/>
            <a:ext cx="9114624" cy="60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2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B5E0-31C8-49F0-84DB-FCCDCB6C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2080513"/>
            <a:ext cx="8187071" cy="2696973"/>
          </a:xfrm>
        </p:spPr>
        <p:txBody>
          <a:bodyPr/>
          <a:lstStyle/>
          <a:p>
            <a:pPr algn="ctr"/>
            <a:r>
              <a:rPr lang="en-IN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66511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EB1-3982-46C4-A960-7B171CD9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92794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5639-5F70-4104-B7CC-837B729B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442301"/>
            <a:ext cx="10324437" cy="51281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The </a:t>
            </a:r>
            <a:r>
              <a:rPr lang="en-US" sz="2400" b="1" dirty="0"/>
              <a:t>Bellman–Ford algorithm</a:t>
            </a:r>
            <a:r>
              <a:rPr lang="en-US" sz="2400" dirty="0"/>
              <a:t> is an algorithm that computes shortest paths from a single source vertex to all of the other vertices in a weighted digraph.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Negative edge weights are found in various applications of graphs, hence the usefulness of this algorithm. 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If a graph contains a "negative cycle" (i.e. a cycle whose edges sum to a negative value) that is reachable from the source, then there is no </a:t>
            </a:r>
            <a:r>
              <a:rPr lang="en-US" sz="2400" i="1" dirty="0"/>
              <a:t>cheapest</a:t>
            </a:r>
            <a:r>
              <a:rPr lang="en-US" sz="2400" dirty="0"/>
              <a:t> path: any path that has a point on the negative cycle can be made cheaper by one more walk around the negative cycle. In such a case, the Bellman–Ford algorithm can detect and report the negative cycle.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1691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82FC-C6CA-43AB-A3F1-8AAFC34C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4819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2C5F-5B13-4251-BA9F-DCEF048A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498862"/>
            <a:ext cx="10315011" cy="50716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Like Dijkstra's algorithm, Bellman–Ford proceeds by relaxation, in which approximations to the correct distance are replaced by better ones until they eventually reach the solution.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both algorithms, the approximate distance to each vertex is always an overestimate of the true distance, and is replaced by the minimum of its old value and the length of a newly found path.</a:t>
            </a:r>
          </a:p>
          <a:p>
            <a:pPr algn="just"/>
            <a:endParaRPr lang="en-US" dirty="0"/>
          </a:p>
          <a:p>
            <a:pPr algn="just"/>
            <a:r>
              <a:rPr lang="en-US" altLang="en-US" dirty="0">
                <a:cs typeface="Arial" panose="020B0604020202020204" pitchFamily="34" charset="0"/>
              </a:rPr>
              <a:t>Dijkstra's algorithm uses a priority queue to greedily select the closest vertex that has not yet been processed, and performs this relaxation process on all of its outgoing edges; by contrast, the Bellman–Ford algorithm simply relaxes </a:t>
            </a:r>
            <a:r>
              <a:rPr lang="en-US" altLang="en-US" i="1" dirty="0">
                <a:cs typeface="Arial" panose="020B0604020202020204" pitchFamily="34" charset="0"/>
              </a:rPr>
              <a:t>all</a:t>
            </a:r>
            <a:r>
              <a:rPr lang="en-US" altLang="en-US" dirty="0">
                <a:cs typeface="Arial" panose="020B0604020202020204" pitchFamily="34" charset="0"/>
              </a:rPr>
              <a:t> the edges, and does</a:t>
            </a:r>
          </a:p>
          <a:p>
            <a:pPr marL="0" indent="0" algn="just">
              <a:buNone/>
            </a:pPr>
            <a:r>
              <a:rPr lang="en-US" dirty="0">
                <a:cs typeface="Arial" panose="020B0604020202020204" pitchFamily="34" charset="0"/>
              </a:rPr>
              <a:t>   this |V|-1 times, where |V| is the number of vertices in the graph. </a:t>
            </a:r>
          </a:p>
          <a:p>
            <a:pPr marL="0" indent="0" algn="just">
              <a:buNone/>
            </a:pP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dirty="0">
                <a:cs typeface="Arial" panose="020B0604020202020204" pitchFamily="34" charset="0"/>
              </a:rPr>
              <a:t>Bellman Ford runs in O(|V|*|E|) time, where |V| and |E| are the total number of vertices and edges respectively.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AutoShape 6" descr="|V|-1">
            <a:extLst>
              <a:ext uri="{FF2B5EF4-FFF2-40B4-BE49-F238E27FC236}">
                <a16:creationId xmlns:a16="http://schemas.microsoft.com/office/drawing/2014/main" id="{656F12A4-34F4-4B22-8075-E4D4AF059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20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7" descr="|V|">
            <a:extLst>
              <a:ext uri="{FF2B5EF4-FFF2-40B4-BE49-F238E27FC236}">
                <a16:creationId xmlns:a16="http://schemas.microsoft.com/office/drawing/2014/main" id="{0F32D0E1-1C19-4C07-8304-064606E524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22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97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E2FFE-35E9-4EFE-B8FC-49A547E0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78" y="2157235"/>
            <a:ext cx="3562847" cy="2543530"/>
          </a:xfrm>
          <a:prstGeom prst="rect">
            <a:avLst/>
          </a:prstGeom>
        </p:spPr>
      </p:pic>
      <p:pic>
        <p:nvPicPr>
          <p:cNvPr id="15362" name="Picture 2" descr="Bellman Ford's Algorithm">
            <a:extLst>
              <a:ext uri="{FF2B5EF4-FFF2-40B4-BE49-F238E27FC236}">
                <a16:creationId xmlns:a16="http://schemas.microsoft.com/office/drawing/2014/main" id="{52A5240C-0E48-4803-AB5C-460ECADF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264" y="263951"/>
            <a:ext cx="5000642" cy="63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54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D893D-761A-475C-B79A-124D41D0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82" y="271022"/>
            <a:ext cx="894603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9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73E-7723-4896-A4F8-C241873F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ALL-PAIR SHORTEST PATH</a:t>
            </a:r>
            <a:br>
              <a:rPr lang="en-IN" dirty="0"/>
            </a:b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2A3E-DEB7-4B13-BD9D-E8BDF6C6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286730" cy="4265628"/>
          </a:xfrm>
        </p:spPr>
        <p:txBody>
          <a:bodyPr/>
          <a:lstStyle/>
          <a:p>
            <a:pPr algn="just"/>
            <a:r>
              <a:rPr lang="en-US" dirty="0"/>
              <a:t>The all pair shortest path algorithm is also known as Floyd - Warshall algorithm is used to find all pair shortest path problem from a given weighted graph.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a result of this algorithm, it will generate a matrix, which will represent the minimum distance from any node to all other nodes in the graph.</a:t>
            </a:r>
            <a:endParaRPr lang="en-IN" dirty="0"/>
          </a:p>
          <a:p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C6C95CF-374F-4B2E-9892-751A9487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23" y="4418815"/>
            <a:ext cx="5429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04F6-145E-4FDF-8236-08A88E0D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311084"/>
            <a:ext cx="11528982" cy="62311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3.  </a:t>
            </a:r>
            <a:r>
              <a:rPr lang="en-IN" u="sng" dirty="0"/>
              <a:t>Weighted &amp; Unweighted graphs </a:t>
            </a:r>
          </a:p>
          <a:p>
            <a:pPr marL="0" indent="0">
              <a:buNone/>
            </a:pPr>
            <a:r>
              <a:rPr lang="en-IN" dirty="0"/>
              <a:t>            A weighted graph associates a value (weight) with every edge in the graph.</a:t>
            </a:r>
          </a:p>
          <a:p>
            <a:pPr marL="0" indent="0">
              <a:buNone/>
            </a:pPr>
            <a:r>
              <a:rPr lang="en-IN" dirty="0"/>
              <a:t>            Words, cost or length can also be used instead of weights.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And, an unweighted graph does not associate any value (weight) with any</a:t>
            </a:r>
          </a:p>
          <a:p>
            <a:pPr marL="0" indent="0">
              <a:buNone/>
            </a:pPr>
            <a:r>
              <a:rPr lang="en-IN" dirty="0"/>
              <a:t>           edge of the graph. </a:t>
            </a:r>
          </a:p>
        </p:txBody>
      </p:sp>
      <p:pic>
        <p:nvPicPr>
          <p:cNvPr id="4098" name="Picture 2" descr="Chapter 9: Objects and Classes">
            <a:extLst>
              <a:ext uri="{FF2B5EF4-FFF2-40B4-BE49-F238E27FC236}">
                <a16:creationId xmlns:a16="http://schemas.microsoft.com/office/drawing/2014/main" id="{D2F2F290-CEED-47B7-B2ED-6102E26E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97" y="3426642"/>
            <a:ext cx="6212264" cy="29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92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8690-73A8-4CDD-8BB7-45FBAF2B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FLOYD-WARSHALL ALGORITHM</a:t>
            </a:r>
          </a:p>
        </p:txBody>
      </p:sp>
    </p:spTree>
    <p:extLst>
      <p:ext uri="{BB962C8B-B14F-4D97-AF65-F5344CB8AC3E}">
        <p14:creationId xmlns:p14="http://schemas.microsoft.com/office/powerpoint/2010/main" val="260777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4D16-E18B-408A-94DA-6F6893BC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252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7536-4730-4A01-9B69-4DCB3650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289"/>
            <a:ext cx="10305584" cy="506219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We can solve an all-pairs shortest-paths problem by running a single-source shortest-paths algorithm |V| times, once for each vertex as the source.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Unlike the single-source algorithms, which assume an adjacency-list representation of the graph, Floyd – Warshall algorithm uses an adjacency matrix </a:t>
            </a:r>
            <a:r>
              <a:rPr lang="en-IN" sz="2400" dirty="0"/>
              <a:t>representation.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/>
              <a:t>We assume that the vertices are numbered 1, 2, 3, …, |V| so that the input is an n × n matrix W representing the edge weights of an n-vertex directed graph G(V, E).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tabular output of the all-pairs shortest-paths algorithms is an n × n matrix D = (d</a:t>
            </a:r>
            <a:r>
              <a:rPr lang="en-US" sz="2400" baseline="-25000" dirty="0"/>
              <a:t>ij</a:t>
            </a:r>
            <a:r>
              <a:rPr lang="en-US" sz="2400" dirty="0"/>
              <a:t>) where entry d</a:t>
            </a:r>
            <a:r>
              <a:rPr lang="en-US" sz="2400" baseline="-25000" dirty="0"/>
              <a:t>ij</a:t>
            </a:r>
            <a:r>
              <a:rPr lang="en-US" sz="2400" dirty="0"/>
              <a:t> contains the weight of a shortest path from vertex i to vertex j .</a:t>
            </a:r>
          </a:p>
        </p:txBody>
      </p:sp>
    </p:spTree>
    <p:extLst>
      <p:ext uri="{BB962C8B-B14F-4D97-AF65-F5344CB8AC3E}">
        <p14:creationId xmlns:p14="http://schemas.microsoft.com/office/powerpoint/2010/main" val="2675277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69C4-738A-4649-9E81-E39F5FB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673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1CCA-60BF-48F8-8C99-EEA686F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7142"/>
            <a:ext cx="10305584" cy="50150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To solve the all-pairs shortest-paths problem on an input adjacency matrix, we need to compute not only the shortest-path weights but also a </a:t>
            </a:r>
            <a:r>
              <a:rPr lang="en-US" sz="2400" b="1" i="1" dirty="0"/>
              <a:t>predecessor matrix </a:t>
            </a:r>
            <a:r>
              <a:rPr lang="el-GR" sz="2400" dirty="0"/>
              <a:t>П</a:t>
            </a:r>
            <a:r>
              <a:rPr lang="en-IN" sz="2400" dirty="0"/>
              <a:t> = (</a:t>
            </a:r>
            <a:r>
              <a:rPr lang="el-GR" sz="2400" dirty="0"/>
              <a:t>π</a:t>
            </a:r>
            <a:r>
              <a:rPr lang="en-IN" sz="2400" baseline="-25000" dirty="0"/>
              <a:t>ij</a:t>
            </a:r>
            <a:r>
              <a:rPr lang="en-IN" sz="2400" dirty="0"/>
              <a:t>) where </a:t>
            </a:r>
            <a:r>
              <a:rPr lang="el-GR" sz="2400" dirty="0"/>
              <a:t>π</a:t>
            </a:r>
            <a:r>
              <a:rPr lang="en-IN" sz="2400" baseline="-25000" dirty="0"/>
              <a:t>ij </a:t>
            </a:r>
            <a:r>
              <a:rPr lang="en-IN" sz="2400" dirty="0"/>
              <a:t>= NIL, if i = j or there’s no path from i to j, otherwise </a:t>
            </a:r>
            <a:r>
              <a:rPr lang="el-GR" sz="2400" dirty="0"/>
              <a:t>π</a:t>
            </a:r>
            <a:r>
              <a:rPr lang="en-IN" sz="2400" baseline="-25000" dirty="0"/>
              <a:t>ij </a:t>
            </a:r>
            <a:r>
              <a:rPr lang="en-IN" sz="2400" dirty="0"/>
              <a:t>is the predecessor of j on some shortest path from i. 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For each vertex, i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ϵ V, we define the predecessor subgraph of G for i as G</a:t>
            </a:r>
            <a:r>
              <a:rPr lang="el-G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= (V</a:t>
            </a:r>
            <a:r>
              <a:rPr lang="el-G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i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E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π, i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), where</a:t>
            </a:r>
          </a:p>
          <a:p>
            <a:pPr marL="0" indent="0" algn="ctr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0" indent="0" algn="ctr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l-G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i 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= {j 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V : </a:t>
            </a:r>
            <a:r>
              <a:rPr lang="el-GR" sz="2800" b="1" dirty="0"/>
              <a:t>π</a:t>
            </a:r>
            <a:r>
              <a:rPr lang="en-IN" sz="2800" b="1" baseline="-25000" dirty="0"/>
              <a:t>ij  </a:t>
            </a:r>
            <a:r>
              <a:rPr lang="en-IN" sz="2800" b="1" dirty="0"/>
              <a:t>≠ NIL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} U {i}</a:t>
            </a:r>
          </a:p>
          <a:p>
            <a:pPr marL="0" indent="0" algn="ctr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and,</a:t>
            </a:r>
          </a:p>
          <a:p>
            <a:pPr marL="0" indent="0" algn="ctr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π, I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= {(</a:t>
            </a:r>
            <a:r>
              <a:rPr lang="el-GR" sz="2800" b="1" dirty="0"/>
              <a:t>π</a:t>
            </a:r>
            <a:r>
              <a:rPr lang="en-IN" sz="2800" b="1" baseline="-25000" dirty="0"/>
              <a:t>ij </a:t>
            </a:r>
            <a:r>
              <a:rPr lang="en-IN" sz="2800" b="1" dirty="0"/>
              <a:t>, j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) : j 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l-G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 i 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- {i}}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46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C13AE-96D2-4BE3-A228-CACA934B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07" y="146951"/>
            <a:ext cx="4915586" cy="2095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CCFF9-680B-460E-8476-62D42649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7" y="2407700"/>
            <a:ext cx="5439266" cy="41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43BA-C859-4F02-BAE2-CF52A6A8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320511"/>
            <a:ext cx="11594969" cy="62876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4. </a:t>
            </a:r>
            <a:r>
              <a:rPr lang="en-IN" u="sng" dirty="0"/>
              <a:t>Multigraph &amp; Simple Graph </a:t>
            </a:r>
          </a:p>
          <a:p>
            <a:pPr marL="0" indent="0">
              <a:buNone/>
            </a:pPr>
            <a:r>
              <a:rPr lang="en-IN" dirty="0"/>
              <a:t>            A multigraph is an undirected graph in which multiple edges are allowed </a:t>
            </a:r>
          </a:p>
          <a:p>
            <a:pPr marL="0" indent="0">
              <a:buNone/>
            </a:pPr>
            <a:r>
              <a:rPr lang="en-IN" dirty="0"/>
              <a:t>           (sometimes) loops. Multiple edges refer to two or more edges that connect </a:t>
            </a:r>
          </a:p>
          <a:p>
            <a:pPr marL="0" indent="0">
              <a:buNone/>
            </a:pPr>
            <a:r>
              <a:rPr lang="en-IN" dirty="0"/>
              <a:t>           the same vertices.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A simple graph as opposed to a multigraph, is an undirected graph in which </a:t>
            </a:r>
          </a:p>
          <a:p>
            <a:pPr marL="0" indent="0">
              <a:buNone/>
            </a:pPr>
            <a:r>
              <a:rPr lang="en-IN" dirty="0"/>
              <a:t>           both multiple edges and loops are disallowed. </a:t>
            </a:r>
          </a:p>
        </p:txBody>
      </p:sp>
      <p:pic>
        <p:nvPicPr>
          <p:cNvPr id="5122" name="Picture 2" descr="Simple and Multigraph | The Geography of Transport Systems">
            <a:extLst>
              <a:ext uri="{FF2B5EF4-FFF2-40B4-BE49-F238E27FC236}">
                <a16:creationId xmlns:a16="http://schemas.microsoft.com/office/drawing/2014/main" id="{881740C6-E84B-4ED8-BB8A-04FF3CCD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3689050"/>
            <a:ext cx="6259398" cy="27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C9D5-C3EF-4D67-9D49-8791B0FB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320511"/>
            <a:ext cx="11538408" cy="62311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5. </a:t>
            </a:r>
            <a:r>
              <a:rPr lang="en-IN" sz="2400" u="sng" dirty="0"/>
              <a:t>Other Variations </a:t>
            </a:r>
          </a:p>
          <a:p>
            <a:pPr marL="0" indent="0">
              <a:buNone/>
            </a:pPr>
            <a:r>
              <a:rPr lang="en-IN" sz="2400" dirty="0"/>
              <a:t>             Well, there are many more types of graphs like Complete graphs, Connected &amp;  </a:t>
            </a:r>
          </a:p>
          <a:p>
            <a:pPr marL="0" indent="0">
              <a:buNone/>
            </a:pPr>
            <a:r>
              <a:rPr lang="en-IN" sz="2400" dirty="0"/>
              <a:t>             Disconnected Graphs, Cyclic Graphs. But we will mostly deal with weighted &amp;</a:t>
            </a:r>
          </a:p>
          <a:p>
            <a:pPr marL="0" indent="0">
              <a:buNone/>
            </a:pPr>
            <a:r>
              <a:rPr lang="en-IN" sz="2400" dirty="0"/>
              <a:t>             unweighted or directed graphs. </a:t>
            </a:r>
            <a:endParaRPr lang="en-IN" dirty="0"/>
          </a:p>
        </p:txBody>
      </p:sp>
      <p:pic>
        <p:nvPicPr>
          <p:cNvPr id="6146" name="Picture 2" descr="Introducing Graph Data Structure with Adjacency matrix ...">
            <a:extLst>
              <a:ext uri="{FF2B5EF4-FFF2-40B4-BE49-F238E27FC236}">
                <a16:creationId xmlns:a16="http://schemas.microsoft.com/office/drawing/2014/main" id="{C142955F-619A-463F-A499-C94D4972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04" y="3054284"/>
            <a:ext cx="8521392" cy="28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BC7D-FF17-4985-AE27-9F921759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73377"/>
            <a:ext cx="11576116" cy="6278251"/>
          </a:xfrm>
        </p:spPr>
        <p:txBody>
          <a:bodyPr>
            <a:normAutofit/>
          </a:bodyPr>
          <a:lstStyle/>
          <a:p>
            <a:pPr algn="just"/>
            <a:r>
              <a:rPr lang="en-IN" b="1" i="1" dirty="0"/>
              <a:t>       Representation of Graphs </a:t>
            </a:r>
          </a:p>
          <a:p>
            <a:pPr marL="0" indent="0" algn="just">
              <a:buNone/>
            </a:pPr>
            <a:r>
              <a:rPr lang="en-IN" b="1" i="1" dirty="0"/>
              <a:t>          </a:t>
            </a:r>
            <a:r>
              <a:rPr lang="en-IN" dirty="0"/>
              <a:t>There are two standard ways to represent graphs, namely called as adjacency </a:t>
            </a:r>
          </a:p>
          <a:p>
            <a:pPr marL="0" indent="0" algn="just">
              <a:buNone/>
            </a:pPr>
            <a:r>
              <a:rPr lang="en-IN" dirty="0"/>
              <a:t>           list and adjacency matrix. </a:t>
            </a:r>
          </a:p>
          <a:p>
            <a:pPr marL="0" indent="0" algn="just">
              <a:buNone/>
            </a:pPr>
            <a:r>
              <a:rPr lang="en-IN" u="sng" dirty="0"/>
              <a:t>   </a:t>
            </a:r>
            <a:endParaRPr lang="en-IN" dirty="0"/>
          </a:p>
          <a:p>
            <a:pPr algn="just">
              <a:lnSpc>
                <a:spcPct val="100000"/>
              </a:lnSpc>
            </a:pPr>
            <a:r>
              <a:rPr lang="en-IN" dirty="0"/>
              <a:t>        </a:t>
            </a:r>
            <a:r>
              <a:rPr lang="en-IN" u="sng" dirty="0"/>
              <a:t>Adjacency List</a:t>
            </a:r>
            <a:r>
              <a:rPr lang="en-IN" dirty="0"/>
              <a:t> :  </a:t>
            </a:r>
            <a:r>
              <a:rPr lang="en-US" dirty="0"/>
              <a:t>The </a:t>
            </a:r>
            <a:r>
              <a:rPr lang="en-US" b="1" i="1" dirty="0"/>
              <a:t>adjacency-list representation </a:t>
            </a:r>
            <a:r>
              <a:rPr lang="en-US" dirty="0"/>
              <a:t>of a graph G = (V, E) consists of an array </a:t>
            </a:r>
            <a:r>
              <a:rPr lang="en-US" i="1" dirty="0"/>
              <a:t>Adj </a:t>
            </a:r>
            <a:r>
              <a:rPr lang="en-US" dirty="0"/>
              <a:t>of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                                V lists, one of each vertex in V. For each u in V, the adjacency list </a:t>
            </a:r>
            <a:r>
              <a:rPr lang="en-US" i="1" dirty="0"/>
              <a:t>Adj[u] </a:t>
            </a:r>
            <a:r>
              <a:rPr lang="en-US" dirty="0"/>
              <a:t>contains all the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                                vertices such that there is an edge u in E. That is,  </a:t>
            </a:r>
            <a:r>
              <a:rPr lang="en-US" i="1" dirty="0"/>
              <a:t>Adj[u] </a:t>
            </a:r>
            <a:r>
              <a:rPr lang="en-US" dirty="0"/>
              <a:t>consists of all the vertices </a:t>
            </a:r>
          </a:p>
          <a:p>
            <a:pPr algn="just">
              <a:lnSpc>
                <a:spcPct val="100000"/>
              </a:lnSpc>
            </a:pPr>
            <a:r>
              <a:rPr lang="en-US" i="1" dirty="0"/>
              <a:t>                                </a:t>
            </a:r>
            <a:r>
              <a:rPr lang="en-US" dirty="0"/>
              <a:t>adjacent to u in G.</a:t>
            </a:r>
            <a:r>
              <a:rPr lang="en-US" i="1" dirty="0"/>
              <a:t> 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       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        </a:t>
            </a:r>
            <a:r>
              <a:rPr lang="en-IN" u="sng" dirty="0"/>
              <a:t>Adjacency Matrix</a:t>
            </a:r>
            <a:r>
              <a:rPr lang="en-IN" dirty="0"/>
              <a:t> :  The </a:t>
            </a:r>
            <a:r>
              <a:rPr lang="en-US" b="1" i="1" dirty="0"/>
              <a:t>adjacency-matrix representation</a:t>
            </a:r>
            <a:r>
              <a:rPr lang="en-US" dirty="0"/>
              <a:t> of a graph G consists of a V×V matrix A</a:t>
            </a:r>
            <a:r>
              <a:rPr lang="en-US" baseline="-25000" dirty="0"/>
              <a:t>ij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                                    such that :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                                                            </a:t>
            </a:r>
            <a:r>
              <a:rPr lang="en-US" sz="2400" b="1" dirty="0"/>
              <a:t>A</a:t>
            </a:r>
            <a:r>
              <a:rPr lang="en-US" sz="2400" b="1" baseline="-25000" dirty="0"/>
              <a:t>ij </a:t>
            </a:r>
            <a:r>
              <a:rPr lang="en-US" sz="2400" b="1" dirty="0"/>
              <a:t>= </a:t>
            </a:r>
            <a:r>
              <a:rPr lang="en-IN" sz="2400" b="1" dirty="0"/>
              <a:t>1,     if (i, j) </a:t>
            </a:r>
            <a:r>
              <a:rPr lang="el-GR" sz="2400" b="1" dirty="0"/>
              <a:t>ϵ</a:t>
            </a:r>
            <a:r>
              <a:rPr lang="en-IN" sz="2400" b="1" dirty="0"/>
              <a:t> 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/>
              <a:t>                                                               0,     otherwise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95398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BCBA6-9864-45E9-8CCE-99EE13F4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0" y="510582"/>
            <a:ext cx="8521832" cy="59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94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1286</TotalTime>
  <Words>3187</Words>
  <Application>Microsoft Office PowerPoint</Application>
  <PresentationFormat>Widescreen</PresentationFormat>
  <Paragraphs>270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Corbel</vt:lpstr>
      <vt:lpstr>Gill Sans MT</vt:lpstr>
      <vt:lpstr>Impact</vt:lpstr>
      <vt:lpstr>Wingdings</vt:lpstr>
      <vt:lpstr>Badge</vt:lpstr>
      <vt:lpstr>ELEMENTARY GRAPH ALGORITHMS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SEARCH ALGORITHMS</vt:lpstr>
      <vt:lpstr>BREADTH-FIRST SEARCH ALGORITHM</vt:lpstr>
      <vt:lpstr>INTRODUCTION</vt:lpstr>
      <vt:lpstr>PowerPoint Presentation</vt:lpstr>
      <vt:lpstr>PowerPoint Presentation</vt:lpstr>
      <vt:lpstr>ALGORITHM</vt:lpstr>
      <vt:lpstr>PowerPoint Presentation</vt:lpstr>
      <vt:lpstr>DEPTH-FIRST SEARCH ALGORITHM</vt:lpstr>
      <vt:lpstr>INTRODUCTION</vt:lpstr>
      <vt:lpstr>PowerPoint Presentation</vt:lpstr>
      <vt:lpstr>ALGORITHM</vt:lpstr>
      <vt:lpstr>PowerPoint Presentation</vt:lpstr>
      <vt:lpstr>PowerPoint Presentation</vt:lpstr>
      <vt:lpstr>PowerPoint Presentation</vt:lpstr>
      <vt:lpstr>MINIMUM SPANNING TREES</vt:lpstr>
      <vt:lpstr>PowerPoint Presentation</vt:lpstr>
      <vt:lpstr>PowerPoint Presentation</vt:lpstr>
      <vt:lpstr>PRIM’S ALGORITHM</vt:lpstr>
      <vt:lpstr>INTRODUCTION</vt:lpstr>
      <vt:lpstr>PowerPoint Presentation</vt:lpstr>
      <vt:lpstr>PowerPoint Presentation</vt:lpstr>
      <vt:lpstr>PowerPoint Presentation</vt:lpstr>
      <vt:lpstr>KRUSKAL’S ALGORITHM</vt:lpstr>
      <vt:lpstr>introduction</vt:lpstr>
      <vt:lpstr>PowerPoint Presentation</vt:lpstr>
      <vt:lpstr>PowerPoint Presentation</vt:lpstr>
      <vt:lpstr>PowerPoint Presentation</vt:lpstr>
      <vt:lpstr>Single-source shortest path</vt:lpstr>
      <vt:lpstr>PowerPoint Presentation</vt:lpstr>
      <vt:lpstr>Dijkstra’s algorithm</vt:lpstr>
      <vt:lpstr>introduction</vt:lpstr>
      <vt:lpstr>PowerPoint Presentation</vt:lpstr>
      <vt:lpstr>PowerPoint Presentation</vt:lpstr>
      <vt:lpstr>PowerPoint Presentation</vt:lpstr>
      <vt:lpstr>Bellman-ford algorithm</vt:lpstr>
      <vt:lpstr>introduction</vt:lpstr>
      <vt:lpstr>ALGORITHM</vt:lpstr>
      <vt:lpstr>PowerPoint Presentation</vt:lpstr>
      <vt:lpstr>PowerPoint Presentation</vt:lpstr>
      <vt:lpstr>ALL-PAIR SHORTEST PATH ALGORITHM</vt:lpstr>
      <vt:lpstr>FLOYD-WARSHALL ALGORITHM</vt:lpstr>
      <vt:lpstr>INTRODUCTION</vt:lpstr>
      <vt:lpstr>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Ritika Singh</dc:creator>
  <cp:lastModifiedBy>Ritika Singh</cp:lastModifiedBy>
  <cp:revision>45</cp:revision>
  <dcterms:created xsi:type="dcterms:W3CDTF">2020-04-23T18:07:06Z</dcterms:created>
  <dcterms:modified xsi:type="dcterms:W3CDTF">2020-04-24T15:34:00Z</dcterms:modified>
</cp:coreProperties>
</file>