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30" r:id="rId2"/>
    <p:sldId id="313" r:id="rId3"/>
    <p:sldId id="314" r:id="rId4"/>
    <p:sldId id="315" r:id="rId5"/>
    <p:sldId id="316" r:id="rId6"/>
    <p:sldId id="317" r:id="rId7"/>
    <p:sldId id="318" r:id="rId8"/>
    <p:sldId id="319" r:id="rId9"/>
    <p:sldId id="320" r:id="rId10"/>
    <p:sldId id="321" r:id="rId11"/>
    <p:sldId id="322" r:id="rId12"/>
    <p:sldId id="323" r:id="rId13"/>
    <p:sldId id="324" r:id="rId14"/>
    <p:sldId id="326" r:id="rId15"/>
    <p:sldId id="325" r:id="rId16"/>
    <p:sldId id="327" r:id="rId17"/>
    <p:sldId id="328" r:id="rId18"/>
    <p:sldId id="331" r:id="rId19"/>
    <p:sldId id="329"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286" r:id="rId36"/>
    <p:sldId id="287" r:id="rId37"/>
    <p:sldId id="288" r:id="rId38"/>
    <p:sldId id="289" r:id="rId39"/>
    <p:sldId id="290" r:id="rId40"/>
    <p:sldId id="297" r:id="rId41"/>
    <p:sldId id="291" r:id="rId42"/>
    <p:sldId id="295" r:id="rId43"/>
    <p:sldId id="296" r:id="rId44"/>
    <p:sldId id="292" r:id="rId45"/>
    <p:sldId id="275" r:id="rId46"/>
    <p:sldId id="276" r:id="rId47"/>
    <p:sldId id="277" r:id="rId48"/>
    <p:sldId id="278" r:id="rId49"/>
    <p:sldId id="279" r:id="rId50"/>
    <p:sldId id="280" r:id="rId51"/>
    <p:sldId id="281" r:id="rId52"/>
    <p:sldId id="282" r:id="rId53"/>
    <p:sldId id="283" r:id="rId54"/>
    <p:sldId id="284" r:id="rId55"/>
    <p:sldId id="285" r:id="rId56"/>
    <p:sldId id="256" r:id="rId57"/>
    <p:sldId id="258" r:id="rId58"/>
    <p:sldId id="260" r:id="rId59"/>
    <p:sldId id="261" r:id="rId60"/>
    <p:sldId id="262" r:id="rId61"/>
    <p:sldId id="263" r:id="rId62"/>
    <p:sldId id="264" r:id="rId63"/>
    <p:sldId id="265" r:id="rId64"/>
    <p:sldId id="266" r:id="rId65"/>
    <p:sldId id="267" r:id="rId66"/>
    <p:sldId id="268" r:id="rId67"/>
    <p:sldId id="269" r:id="rId68"/>
    <p:sldId id="270" r:id="rId69"/>
    <p:sldId id="271" r:id="rId70"/>
    <p:sldId id="272" r:id="rId71"/>
    <p:sldId id="273" r:id="rId72"/>
    <p:sldId id="274"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92" autoAdjust="0"/>
    <p:restoredTop sz="94660"/>
  </p:normalViewPr>
  <p:slideViewPr>
    <p:cSldViewPr snapToGrid="0">
      <p:cViewPr varScale="1">
        <p:scale>
          <a:sx n="103" d="100"/>
          <a:sy n="103" d="100"/>
        </p:scale>
        <p:origin x="13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16-Apr-20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16-Apr-20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16-Apr-20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16-Apr-20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16-Apr-20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16-Apr-20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16-Apr-20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16-Apr-20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16-Apr-20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16-Apr-20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16-Apr-20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16-Apr-20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16-Apr-20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16-Apr-20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16-Apr-20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DAA </a:t>
            </a:r>
            <a:r>
              <a:rPr lang="en-US" dirty="0" smtClean="0"/>
              <a:t>Assignment</a:t>
            </a:r>
            <a:br>
              <a:rPr lang="en-US" dirty="0" smtClean="0"/>
            </a:br>
            <a:r>
              <a:rPr lang="en-US" sz="1800" dirty="0" smtClean="0"/>
              <a:t>Presentation on the following topics:</a:t>
            </a:r>
            <a:r>
              <a:rPr lang="en-US" dirty="0"/>
              <a:t/>
            </a:r>
            <a:br>
              <a:rPr lang="en-US" dirty="0"/>
            </a:br>
            <a:r>
              <a:rPr lang="en-US" sz="1400" dirty="0"/>
              <a:t>1. </a:t>
            </a:r>
            <a:r>
              <a:rPr lang="en-US" sz="1400" b="0" dirty="0"/>
              <a:t>Dynamic Programming</a:t>
            </a:r>
            <a:r>
              <a:rPr lang="en-US" sz="1400" b="0" dirty="0"/>
              <a:t/>
            </a:r>
            <a:br>
              <a:rPr lang="en-US" sz="1400" b="0" dirty="0"/>
            </a:br>
            <a:r>
              <a:rPr lang="en-US" sz="1400" dirty="0"/>
              <a:t>2. </a:t>
            </a:r>
            <a:r>
              <a:rPr lang="en-US" sz="1400" b="0" dirty="0"/>
              <a:t>Greedy </a:t>
            </a:r>
            <a:r>
              <a:rPr lang="en-US" sz="1400" b="0" dirty="0" smtClean="0"/>
              <a:t>Algorithm</a:t>
            </a:r>
            <a:r>
              <a:rPr lang="en-US" sz="1400" b="0" dirty="0"/>
              <a:t/>
            </a:r>
            <a:br>
              <a:rPr lang="en-US" sz="1400" b="0" dirty="0"/>
            </a:br>
            <a:r>
              <a:rPr lang="en-US" sz="1400" dirty="0"/>
              <a:t>3</a:t>
            </a:r>
            <a:r>
              <a:rPr lang="en-US" sz="1400" dirty="0" smtClean="0"/>
              <a:t>.</a:t>
            </a:r>
            <a:r>
              <a:rPr lang="en-US" sz="1400" b="0" dirty="0"/>
              <a:t> Divide and </a:t>
            </a:r>
            <a:r>
              <a:rPr lang="en-US" sz="1400" b="0" dirty="0" smtClean="0"/>
              <a:t>Conquer</a:t>
            </a:r>
            <a:r>
              <a:rPr lang="en-US" sz="1400" b="0" dirty="0"/>
              <a:t/>
            </a:r>
            <a:br>
              <a:rPr lang="en-US" sz="1400" b="0" dirty="0"/>
            </a:br>
            <a:r>
              <a:rPr lang="en-US" sz="1400" dirty="0"/>
              <a:t>4. </a:t>
            </a:r>
            <a:r>
              <a:rPr lang="en-US" sz="1400" b="0" dirty="0" smtClean="0"/>
              <a:t>Backtracking</a:t>
            </a:r>
            <a:r>
              <a:rPr lang="en-US" sz="1400" b="0" dirty="0"/>
              <a:t/>
            </a:r>
            <a:br>
              <a:rPr lang="en-US" sz="1400" b="0" dirty="0"/>
            </a:br>
            <a:r>
              <a:rPr lang="en-US" sz="1400" dirty="0"/>
              <a:t>5. </a:t>
            </a:r>
            <a:r>
              <a:rPr lang="en-US" sz="1400" b="0" dirty="0"/>
              <a:t>Branch and </a:t>
            </a:r>
            <a:r>
              <a:rPr lang="en-US" sz="1400" b="0" dirty="0" smtClean="0"/>
              <a:t>Bound</a:t>
            </a:r>
            <a:endParaRPr lang="en-US" sz="4400" b="0" dirty="0"/>
          </a:p>
        </p:txBody>
      </p:sp>
      <p:sp>
        <p:nvSpPr>
          <p:cNvPr id="3" name="Subtitle 2"/>
          <p:cNvSpPr>
            <a:spLocks noGrp="1"/>
          </p:cNvSpPr>
          <p:nvPr>
            <p:ph type="subTitle" idx="1"/>
          </p:nvPr>
        </p:nvSpPr>
        <p:spPr>
          <a:xfrm>
            <a:off x="810001" y="5309422"/>
            <a:ext cx="10572000" cy="1339028"/>
          </a:xfrm>
        </p:spPr>
        <p:txBody>
          <a:bodyPr>
            <a:normAutofit/>
          </a:bodyPr>
          <a:lstStyle/>
          <a:p>
            <a:r>
              <a:rPr lang="en-US" sz="2400" dirty="0" smtClean="0"/>
              <a:t>PowerPoint </a:t>
            </a:r>
            <a:r>
              <a:rPr lang="en-US" sz="2400" dirty="0" smtClean="0"/>
              <a:t>presentation and codes </a:t>
            </a:r>
            <a:r>
              <a:rPr lang="en-US" sz="2400" dirty="0" smtClean="0"/>
              <a:t>prepared by:</a:t>
            </a:r>
          </a:p>
          <a:p>
            <a:r>
              <a:rPr lang="en-US" sz="2400" dirty="0" smtClean="0"/>
              <a:t>Beeta Samad, 181210016</a:t>
            </a:r>
            <a:br>
              <a:rPr lang="en-US" sz="2400" dirty="0" smtClean="0"/>
            </a:br>
            <a:r>
              <a:rPr lang="en-US" sz="2400" dirty="0" smtClean="0"/>
              <a:t>Ritika Singh, 181210042</a:t>
            </a:r>
            <a:endParaRPr lang="en-US" sz="2400" dirty="0"/>
          </a:p>
        </p:txBody>
      </p:sp>
    </p:spTree>
    <p:extLst>
      <p:ext uri="{BB962C8B-B14F-4D97-AF65-F5344CB8AC3E}">
        <p14:creationId xmlns:p14="http://schemas.microsoft.com/office/powerpoint/2010/main" val="155309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818712" y="2691765"/>
            <a:ext cx="10554574" cy="3918585"/>
          </a:xfrm>
        </p:spPr>
        <p:txBody>
          <a:bodyPr>
            <a:normAutofit fontScale="92500" lnSpcReduction="20000"/>
          </a:bodyPr>
          <a:lstStyle/>
          <a:p>
            <a:pPr marL="0" indent="0">
              <a:buNone/>
            </a:pPr>
            <a:r>
              <a:rPr lang="en-US" sz="2200" dirty="0">
                <a:latin typeface="Roboto"/>
              </a:rPr>
              <a:t>Consider the following information for the given problem :</a:t>
            </a:r>
          </a:p>
          <a:p>
            <a:pPr marL="0" indent="0">
              <a:buNone/>
            </a:pPr>
            <a:endParaRPr lang="en-US" dirty="0">
              <a:latin typeface="Roboto"/>
            </a:endParaRPr>
          </a:p>
          <a:p>
            <a:pPr marL="0" indent="0">
              <a:buNone/>
            </a:pPr>
            <a:endParaRPr lang="en-US" dirty="0">
              <a:latin typeface="Roboto"/>
            </a:endParaRPr>
          </a:p>
          <a:p>
            <a:pPr marL="0" indent="0">
              <a:buNone/>
            </a:pPr>
            <a:endParaRPr lang="en-US" dirty="0" smtClean="0">
              <a:latin typeface="Roboto"/>
            </a:endParaRPr>
          </a:p>
          <a:p>
            <a:pPr marL="0" indent="0">
              <a:buNone/>
            </a:pPr>
            <a:endParaRPr lang="en-US" dirty="0">
              <a:latin typeface="Roboto"/>
            </a:endParaRPr>
          </a:p>
          <a:p>
            <a:pPr marL="0" indent="0">
              <a:buNone/>
            </a:pPr>
            <a:r>
              <a:rPr lang="en-US" dirty="0">
                <a:latin typeface="Roboto"/>
              </a:rPr>
              <a:t>Total number of objects : 4            Maximum size limit of Knapsack : 8 units</a:t>
            </a:r>
          </a:p>
          <a:p>
            <a:pPr marL="0" indent="0">
              <a:buNone/>
            </a:pPr>
            <a:endParaRPr lang="en-US" dirty="0">
              <a:latin typeface="Roboto"/>
            </a:endParaRPr>
          </a:p>
          <a:p>
            <a:pPr marL="0" indent="0">
              <a:buNone/>
            </a:pPr>
            <a:r>
              <a:rPr lang="en-US" dirty="0">
                <a:latin typeface="Roboto"/>
              </a:rPr>
              <a:t>Construction of the Table :</a:t>
            </a:r>
          </a:p>
          <a:p>
            <a:pPr marL="0" indent="0">
              <a:buNone/>
            </a:pPr>
            <a:endParaRPr lang="en-US" dirty="0">
              <a:latin typeface="Roboto"/>
            </a:endParaRPr>
          </a:p>
          <a:p>
            <a:pPr marL="0" indent="0">
              <a:buNone/>
            </a:pPr>
            <a:r>
              <a:rPr lang="en-US" dirty="0">
                <a:latin typeface="Roboto"/>
              </a:rPr>
              <a:t>STEP I : First we create a table of number of rows same as the max weight of </a:t>
            </a:r>
          </a:p>
          <a:p>
            <a:pPr marL="0" indent="0">
              <a:buNone/>
            </a:pPr>
            <a:r>
              <a:rPr lang="en-US" dirty="0">
                <a:latin typeface="Roboto"/>
              </a:rPr>
              <a:t>              the knapsack, and columns same as the number of objects.</a:t>
            </a:r>
          </a:p>
          <a:p>
            <a:pPr marL="0" indent="0">
              <a:buNone/>
            </a:pPr>
            <a:endParaRPr lang="en-US" dirty="0">
              <a:latin typeface="Roboto"/>
            </a:endParaRPr>
          </a:p>
        </p:txBody>
      </p:sp>
      <p:pic>
        <p:nvPicPr>
          <p:cNvPr id="4" name="table"/>
          <p:cNvPicPr>
            <a:picLocks noChangeAspect="1"/>
          </p:cNvPicPr>
          <p:nvPr/>
        </p:nvPicPr>
        <p:blipFill>
          <a:blip r:embed="rId2"/>
          <a:stretch>
            <a:fillRect/>
          </a:stretch>
        </p:blipFill>
        <p:spPr>
          <a:xfrm>
            <a:off x="818712" y="3082290"/>
            <a:ext cx="8659567" cy="1112520"/>
          </a:xfrm>
          <a:prstGeom prst="rect">
            <a:avLst/>
          </a:prstGeom>
        </p:spPr>
      </p:pic>
    </p:spTree>
    <p:extLst>
      <p:ext uri="{BB962C8B-B14F-4D97-AF65-F5344CB8AC3E}">
        <p14:creationId xmlns:p14="http://schemas.microsoft.com/office/powerpoint/2010/main" val="113984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table"/>
          <p:cNvPicPr>
            <a:picLocks noChangeAspect="1"/>
          </p:cNvPicPr>
          <p:nvPr/>
        </p:nvPicPr>
        <p:blipFill>
          <a:blip r:embed="rId2"/>
          <a:stretch>
            <a:fillRect/>
          </a:stretch>
        </p:blipFill>
        <p:spPr>
          <a:xfrm>
            <a:off x="1242647" y="2430780"/>
            <a:ext cx="9706704" cy="2225040"/>
          </a:xfrm>
          <a:prstGeom prst="rect">
            <a:avLst/>
          </a:prstGeom>
        </p:spPr>
      </p:pic>
      <p:sp>
        <p:nvSpPr>
          <p:cNvPr id="5" name="TextBox 7">
            <a:extLst>
              <a:ext uri="{FF2B5EF4-FFF2-40B4-BE49-F238E27FC236}">
                <a16:creationId xmlns:a16="http://schemas.microsoft.com/office/drawing/2014/main" id="{F1250E2C-6203-40B0-8EE1-3C8CF69A544A}"/>
              </a:ext>
            </a:extLst>
          </p:cNvPr>
          <p:cNvSpPr txBox="1"/>
          <p:nvPr/>
        </p:nvSpPr>
        <p:spPr>
          <a:xfrm>
            <a:off x="1242648" y="4900910"/>
            <a:ext cx="9706703"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Roboto"/>
              </a:rPr>
              <a:t>STEP II : Now we start filling the table. Criteria to fill the table is as given below :</a:t>
            </a:r>
          </a:p>
          <a:p>
            <a:pPr marL="1200150" lvl="2" indent="-285750">
              <a:buFont typeface="Wingdings" panose="05000000000000000000" pitchFamily="2" charset="2"/>
              <a:buChar char="§"/>
            </a:pPr>
            <a:r>
              <a:rPr lang="en-IN" dirty="0">
                <a:latin typeface="Roboto"/>
              </a:rPr>
              <a:t>When the object selected and weight selected is zero, then the corresponding </a:t>
            </a:r>
            <a:r>
              <a:rPr lang="en-IN" dirty="0" smtClean="0">
                <a:latin typeface="Roboto"/>
              </a:rPr>
              <a:t>profit for that object is also zero. And this fills up the first row and first column as shown in the next slide.        </a:t>
            </a:r>
            <a:endParaRPr lang="en-IN" dirty="0">
              <a:latin typeface="Roboto"/>
            </a:endParaRPr>
          </a:p>
        </p:txBody>
      </p:sp>
    </p:spTree>
    <p:extLst>
      <p:ext uri="{BB962C8B-B14F-4D97-AF65-F5344CB8AC3E}">
        <p14:creationId xmlns:p14="http://schemas.microsoft.com/office/powerpoint/2010/main" val="151655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table"/>
          <p:cNvPicPr>
            <a:picLocks noGrp="1" noChangeAspect="1"/>
          </p:cNvPicPr>
          <p:nvPr>
            <p:ph idx="1"/>
          </p:nvPr>
        </p:nvPicPr>
        <p:blipFill>
          <a:blip r:embed="rId2"/>
          <a:stretch>
            <a:fillRect/>
          </a:stretch>
        </p:blipFill>
        <p:spPr>
          <a:xfrm>
            <a:off x="1221824" y="3381750"/>
            <a:ext cx="9748349" cy="2347163"/>
          </a:xfrm>
          <a:prstGeom prst="rect">
            <a:avLst/>
          </a:prstGeom>
        </p:spPr>
      </p:pic>
    </p:spTree>
    <p:extLst>
      <p:ext uri="{BB962C8B-B14F-4D97-AF65-F5344CB8AC3E}">
        <p14:creationId xmlns:p14="http://schemas.microsoft.com/office/powerpoint/2010/main" val="252249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table"/>
          <p:cNvPicPr>
            <a:picLocks noGrp="1" noChangeAspect="1"/>
          </p:cNvPicPr>
          <p:nvPr>
            <p:ph idx="1"/>
          </p:nvPr>
        </p:nvPicPr>
        <p:blipFill>
          <a:blip r:embed="rId2"/>
          <a:stretch>
            <a:fillRect/>
          </a:stretch>
        </p:blipFill>
        <p:spPr>
          <a:xfrm>
            <a:off x="1224873" y="2386574"/>
            <a:ext cx="9742252" cy="2432515"/>
          </a:xfrm>
          <a:prstGeom prst="rect">
            <a:avLst/>
          </a:prstGeom>
        </p:spPr>
      </p:pic>
      <p:sp>
        <p:nvSpPr>
          <p:cNvPr id="7" name="Content Placeholder 6">
            <a:extLst>
              <a:ext uri="{FF2B5EF4-FFF2-40B4-BE49-F238E27FC236}">
                <a16:creationId xmlns:a16="http://schemas.microsoft.com/office/drawing/2014/main" id="{FD65496B-B898-412F-9580-2E22E23ECF66}"/>
              </a:ext>
            </a:extLst>
          </p:cNvPr>
          <p:cNvSpPr>
            <a:spLocks noGrp="1"/>
          </p:cNvSpPr>
          <p:nvPr/>
        </p:nvSpPr>
        <p:spPr>
          <a:xfrm>
            <a:off x="1224873" y="5120714"/>
            <a:ext cx="9742252" cy="6673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dirty="0">
                <a:latin typeface="Roboto"/>
              </a:rPr>
              <a:t>STEP III : The highlighted cell represents that we have selected </a:t>
            </a:r>
            <a:r>
              <a:rPr lang="en-IN" sz="1600" dirty="0" smtClean="0">
                <a:latin typeface="Roboto"/>
              </a:rPr>
              <a:t>the first </a:t>
            </a:r>
            <a:r>
              <a:rPr lang="en-IN" sz="1600" dirty="0">
                <a:latin typeface="Roboto"/>
              </a:rPr>
              <a:t>object of weight = 2 and profit = 1. </a:t>
            </a:r>
            <a:r>
              <a:rPr lang="en-IN" sz="1600" dirty="0" smtClean="0">
                <a:latin typeface="Roboto"/>
              </a:rPr>
              <a:t>Thus </a:t>
            </a:r>
            <a:r>
              <a:rPr lang="en-IN" sz="1600" dirty="0">
                <a:latin typeface="Roboto"/>
              </a:rPr>
              <a:t>if only the first object is selected then the profit </a:t>
            </a:r>
            <a:r>
              <a:rPr lang="en-IN" sz="1600" dirty="0" smtClean="0">
                <a:latin typeface="Roboto"/>
              </a:rPr>
              <a:t>will </a:t>
            </a:r>
            <a:r>
              <a:rPr lang="en-IN" sz="1600" dirty="0">
                <a:latin typeface="Roboto"/>
              </a:rPr>
              <a:t>be 1 and the weight occupied will be 2. </a:t>
            </a:r>
            <a:r>
              <a:rPr lang="en-IN" sz="1600" b="1" i="1" dirty="0" smtClean="0">
                <a:latin typeface="Roboto"/>
              </a:rPr>
              <a:t>(</a:t>
            </a:r>
            <a:r>
              <a:rPr lang="en-IN" sz="1600" b="1" i="1" dirty="0">
                <a:latin typeface="Roboto"/>
              </a:rPr>
              <a:t>NOTE : All the cells before it will be filled by the same </a:t>
            </a:r>
            <a:r>
              <a:rPr lang="en-IN" sz="1600" b="1" i="1" dirty="0" smtClean="0">
                <a:latin typeface="Roboto"/>
              </a:rPr>
              <a:t>previous </a:t>
            </a:r>
            <a:r>
              <a:rPr lang="en-IN" sz="1600" b="1" i="1" dirty="0">
                <a:latin typeface="Roboto"/>
              </a:rPr>
              <a:t>value</a:t>
            </a:r>
            <a:r>
              <a:rPr lang="en-IN" sz="1600" b="1" i="1" dirty="0" smtClean="0">
                <a:latin typeface="Roboto"/>
              </a:rPr>
              <a:t>.</a:t>
            </a:r>
          </a:p>
          <a:p>
            <a:pPr marL="0" indent="0">
              <a:buNone/>
            </a:pPr>
            <a:r>
              <a:rPr lang="en-US" sz="1600" b="1" i="1" dirty="0">
                <a:latin typeface="Roboto"/>
              </a:rPr>
              <a:t>Similarly fill the rest of the tables, by </a:t>
            </a:r>
            <a:r>
              <a:rPr lang="en-US" sz="1600" b="1" i="1" dirty="0" smtClean="0">
                <a:latin typeface="Roboto"/>
              </a:rPr>
              <a:t>analyzing </a:t>
            </a:r>
            <a:r>
              <a:rPr lang="en-US" sz="1600" b="1" i="1" dirty="0">
                <a:latin typeface="Roboto"/>
              </a:rPr>
              <a:t>the weight occupied and the profit gained. </a:t>
            </a:r>
          </a:p>
        </p:txBody>
      </p:sp>
    </p:spTree>
    <p:extLst>
      <p:ext uri="{BB962C8B-B14F-4D97-AF65-F5344CB8AC3E}">
        <p14:creationId xmlns:p14="http://schemas.microsoft.com/office/powerpoint/2010/main" val="3865835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818712" y="2460412"/>
            <a:ext cx="10554574" cy="3636511"/>
          </a:xfrm>
        </p:spPr>
        <p:txBody>
          <a:bodyPr>
            <a:normAutofit/>
          </a:bodyPr>
          <a:lstStyle/>
          <a:p>
            <a:pPr marL="0" indent="0" algn="ctr">
              <a:buNone/>
            </a:pPr>
            <a:r>
              <a:rPr lang="en-US" sz="2800" dirty="0">
                <a:latin typeface="Roboto"/>
              </a:rPr>
              <a:t>The formula to fill this corresponding table in the tabular method is as given below :</a:t>
            </a:r>
          </a:p>
          <a:p>
            <a:pPr marL="0" indent="0" algn="ctr">
              <a:buNone/>
            </a:pPr>
            <a:r>
              <a:rPr lang="en-US" sz="2800" dirty="0">
                <a:latin typeface="Roboto"/>
              </a:rPr>
              <a:t>                  </a:t>
            </a:r>
          </a:p>
          <a:p>
            <a:pPr marL="0" indent="0" algn="ctr">
              <a:buNone/>
            </a:pPr>
            <a:r>
              <a:rPr lang="en-US" sz="2800" dirty="0" smtClean="0">
                <a:latin typeface="Roboto"/>
              </a:rPr>
              <a:t>V[</a:t>
            </a:r>
            <a:r>
              <a:rPr lang="en-US" sz="2800" dirty="0" err="1" smtClean="0">
                <a:latin typeface="Roboto"/>
              </a:rPr>
              <a:t>i</a:t>
            </a:r>
            <a:r>
              <a:rPr lang="en-US" sz="2800" dirty="0">
                <a:latin typeface="Roboto"/>
              </a:rPr>
              <a:t>, w] = max{ V[i-1, w], V[i-1, w-w(</a:t>
            </a:r>
            <a:r>
              <a:rPr lang="en-US" sz="2800" dirty="0" err="1">
                <a:latin typeface="Roboto"/>
              </a:rPr>
              <a:t>i</a:t>
            </a:r>
            <a:r>
              <a:rPr lang="en-US" sz="2800" dirty="0">
                <a:latin typeface="Roboto"/>
              </a:rPr>
              <a:t>)] + P[</a:t>
            </a:r>
            <a:r>
              <a:rPr lang="en-US" sz="2800" dirty="0" err="1">
                <a:latin typeface="Roboto"/>
              </a:rPr>
              <a:t>i</a:t>
            </a:r>
            <a:r>
              <a:rPr lang="en-US" sz="2800" dirty="0">
                <a:latin typeface="Roboto"/>
              </a:rPr>
              <a:t>] </a:t>
            </a:r>
            <a:r>
              <a:rPr lang="en-US" sz="2800" dirty="0" smtClean="0">
                <a:latin typeface="Roboto"/>
              </a:rPr>
              <a:t>}</a:t>
            </a:r>
            <a:endParaRPr lang="en-US" sz="2800" dirty="0">
              <a:latin typeface="Roboto"/>
            </a:endParaRPr>
          </a:p>
        </p:txBody>
      </p:sp>
    </p:spTree>
    <p:extLst>
      <p:ext uri="{BB962C8B-B14F-4D97-AF65-F5344CB8AC3E}">
        <p14:creationId xmlns:p14="http://schemas.microsoft.com/office/powerpoint/2010/main" val="2313276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818712" y="2222288"/>
            <a:ext cx="9363513" cy="1692488"/>
          </a:xfrm>
        </p:spPr>
        <p:txBody>
          <a:bodyPr>
            <a:normAutofit/>
          </a:bodyPr>
          <a:lstStyle/>
          <a:p>
            <a:pPr marL="0" indent="0">
              <a:buNone/>
            </a:pPr>
            <a:r>
              <a:rPr lang="en-US" sz="2800" dirty="0">
                <a:latin typeface="Roboto"/>
              </a:rPr>
              <a:t>Using the </a:t>
            </a:r>
            <a:r>
              <a:rPr lang="en-US" sz="2800" dirty="0" smtClean="0">
                <a:latin typeface="Roboto"/>
              </a:rPr>
              <a:t>formula </a:t>
            </a:r>
            <a:r>
              <a:rPr lang="en-US" sz="2800" dirty="0">
                <a:latin typeface="Roboto"/>
              </a:rPr>
              <a:t>we get the final table as :</a:t>
            </a:r>
          </a:p>
          <a:p>
            <a:pPr marL="0" indent="0">
              <a:buNone/>
            </a:pPr>
            <a:endParaRPr lang="en-US" sz="2800" dirty="0">
              <a:latin typeface="Roboto"/>
            </a:endParaRPr>
          </a:p>
        </p:txBody>
      </p:sp>
      <p:pic>
        <p:nvPicPr>
          <p:cNvPr id="4" name="table"/>
          <p:cNvPicPr>
            <a:picLocks noChangeAspect="1"/>
          </p:cNvPicPr>
          <p:nvPr/>
        </p:nvPicPr>
        <p:blipFill>
          <a:blip r:embed="rId2"/>
          <a:stretch>
            <a:fillRect/>
          </a:stretch>
        </p:blipFill>
        <p:spPr>
          <a:xfrm>
            <a:off x="1242647" y="3606906"/>
            <a:ext cx="9706704" cy="2225040"/>
          </a:xfrm>
          <a:prstGeom prst="rect">
            <a:avLst/>
          </a:prstGeom>
        </p:spPr>
      </p:pic>
    </p:spTree>
    <p:extLst>
      <p:ext uri="{BB962C8B-B14F-4D97-AF65-F5344CB8AC3E}">
        <p14:creationId xmlns:p14="http://schemas.microsoft.com/office/powerpoint/2010/main" val="3777691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818712" y="2584237"/>
            <a:ext cx="10554574" cy="3636511"/>
          </a:xfrm>
        </p:spPr>
        <p:txBody>
          <a:bodyPr>
            <a:normAutofit/>
          </a:bodyPr>
          <a:lstStyle/>
          <a:p>
            <a:pPr marL="0" indent="0">
              <a:buNone/>
            </a:pPr>
            <a:r>
              <a:rPr lang="en-US" sz="2400" b="1" dirty="0">
                <a:latin typeface="Roboto"/>
              </a:rPr>
              <a:t>Making sequence of decisions </a:t>
            </a:r>
            <a:r>
              <a:rPr lang="en-US" sz="2400" b="1" dirty="0" smtClean="0">
                <a:latin typeface="Roboto"/>
              </a:rPr>
              <a:t>:</a:t>
            </a:r>
            <a:endParaRPr lang="en-US" sz="2400" b="1" dirty="0">
              <a:latin typeface="Roboto"/>
            </a:endParaRPr>
          </a:p>
          <a:p>
            <a:pPr marL="0" indent="0">
              <a:buNone/>
            </a:pPr>
            <a:r>
              <a:rPr lang="en-US" sz="2000" dirty="0">
                <a:latin typeface="Roboto"/>
              </a:rPr>
              <a:t>STEP I : Begin with the cell with maximum profit value. And check if that value</a:t>
            </a:r>
          </a:p>
          <a:p>
            <a:pPr marL="0" indent="0">
              <a:buNone/>
            </a:pPr>
            <a:r>
              <a:rPr lang="en-US" sz="2000" dirty="0">
                <a:latin typeface="Roboto"/>
              </a:rPr>
              <a:t>              is present in any of the previous cells or rows. </a:t>
            </a:r>
          </a:p>
          <a:p>
            <a:pPr marL="0" indent="0">
              <a:buNone/>
            </a:pPr>
            <a:r>
              <a:rPr lang="en-US" sz="2000" dirty="0">
                <a:latin typeface="Roboto"/>
              </a:rPr>
              <a:t>If NO, then that particular object is selected, completely. </a:t>
            </a:r>
          </a:p>
          <a:p>
            <a:pPr marL="0" indent="0">
              <a:buNone/>
            </a:pPr>
            <a:r>
              <a:rPr lang="en-US" sz="2000" dirty="0">
                <a:latin typeface="Roboto"/>
              </a:rPr>
              <a:t>If YES, then keep looking for the row where the particular occurs first time and include the object, completely</a:t>
            </a:r>
            <a:r>
              <a:rPr lang="en-US" sz="2000" dirty="0" smtClean="0">
                <a:latin typeface="Roboto"/>
              </a:rPr>
              <a:t>.</a:t>
            </a:r>
            <a:endParaRPr lang="en-US" sz="2000" dirty="0">
              <a:latin typeface="Roboto"/>
            </a:endParaRPr>
          </a:p>
        </p:txBody>
      </p:sp>
    </p:spTree>
    <p:extLst>
      <p:ext uri="{BB962C8B-B14F-4D97-AF65-F5344CB8AC3E}">
        <p14:creationId xmlns:p14="http://schemas.microsoft.com/office/powerpoint/2010/main" val="2274897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818712" y="2222287"/>
            <a:ext cx="10554574" cy="1911563"/>
          </a:xfrm>
        </p:spPr>
        <p:txBody>
          <a:bodyPr>
            <a:normAutofit/>
          </a:bodyPr>
          <a:lstStyle/>
          <a:p>
            <a:pPr marL="0" indent="0">
              <a:buNone/>
            </a:pPr>
            <a:r>
              <a:rPr lang="en-US" sz="2800" dirty="0">
                <a:latin typeface="Roboto"/>
              </a:rPr>
              <a:t>On following the above step, we get the following result as our optimal selection of objects</a:t>
            </a:r>
            <a:r>
              <a:rPr lang="en-US" sz="2800" dirty="0" smtClean="0">
                <a:latin typeface="Roboto"/>
              </a:rPr>
              <a:t>:</a:t>
            </a:r>
            <a:endParaRPr lang="en-US" sz="2800" dirty="0">
              <a:latin typeface="Roboto"/>
            </a:endParaRPr>
          </a:p>
        </p:txBody>
      </p:sp>
      <p:grpSp>
        <p:nvGrpSpPr>
          <p:cNvPr id="6" name="Group 5"/>
          <p:cNvGrpSpPr/>
          <p:nvPr/>
        </p:nvGrpSpPr>
        <p:grpSpPr>
          <a:xfrm>
            <a:off x="2031999" y="4382993"/>
            <a:ext cx="8128000" cy="1111012"/>
            <a:chOff x="1917700" y="3662442"/>
            <a:chExt cx="8128000" cy="1111012"/>
          </a:xfrm>
        </p:grpSpPr>
        <p:pic>
          <p:nvPicPr>
            <p:cNvPr id="4" name="table"/>
            <p:cNvPicPr>
              <a:picLocks noChangeAspect="1"/>
            </p:cNvPicPr>
            <p:nvPr/>
          </p:nvPicPr>
          <p:blipFill>
            <a:blip r:embed="rId2"/>
            <a:stretch>
              <a:fillRect/>
            </a:stretch>
          </p:blipFill>
          <p:spPr>
            <a:xfrm>
              <a:off x="1917700" y="3662442"/>
              <a:ext cx="8128000" cy="741680"/>
            </a:xfrm>
            <a:prstGeom prst="rect">
              <a:avLst/>
            </a:prstGeom>
          </p:spPr>
        </p:pic>
        <p:sp>
          <p:nvSpPr>
            <p:cNvPr id="5" name="TextBox 8">
              <a:extLst>
                <a:ext uri="{FF2B5EF4-FFF2-40B4-BE49-F238E27FC236}">
                  <a16:creationId xmlns:a16="http://schemas.microsoft.com/office/drawing/2014/main" id="{15A58A4D-72E3-4B66-A390-579CEC99DABE}"/>
                </a:ext>
              </a:extLst>
            </p:cNvPr>
            <p:cNvSpPr txBox="1"/>
            <p:nvPr/>
          </p:nvSpPr>
          <p:spPr>
            <a:xfrm>
              <a:off x="1917700" y="4404122"/>
              <a:ext cx="81280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Roboto"/>
                </a:rPr>
                <a:t>where 0 and 1 indicate whether the object is selected completely or not.</a:t>
              </a:r>
            </a:p>
          </p:txBody>
        </p:sp>
      </p:grpSp>
    </p:spTree>
    <p:extLst>
      <p:ext uri="{BB962C8B-B14F-4D97-AF65-F5344CB8AC3E}">
        <p14:creationId xmlns:p14="http://schemas.microsoft.com/office/powerpoint/2010/main" val="3038647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818712" y="2222287"/>
            <a:ext cx="10554574" cy="4269953"/>
          </a:xfrm>
        </p:spPr>
        <p:txBody>
          <a:bodyPr>
            <a:normAutofit fontScale="55000" lnSpcReduction="20000"/>
          </a:bodyPr>
          <a:lstStyle/>
          <a:p>
            <a:pPr marL="0" indent="0">
              <a:buNone/>
            </a:pPr>
            <a:r>
              <a:rPr lang="en-US" sz="2800" dirty="0" smtClean="0">
                <a:latin typeface="Lucida Console" panose="020B0609040504020204" pitchFamily="49" charset="0"/>
              </a:rPr>
              <a:t>INTEGER-KNAPSACK(W, V, e</a:t>
            </a:r>
            <a:r>
              <a:rPr lang="en-US" sz="2800" dirty="0" smtClean="0">
                <a:latin typeface="Lucida Console" panose="020B0609040504020204" pitchFamily="49" charset="0"/>
              </a:rPr>
              <a:t>)</a:t>
            </a:r>
          </a:p>
          <a:p>
            <a:pPr marL="514350" indent="-514350">
              <a:buAutoNum type="arabicPeriod"/>
            </a:pPr>
            <a:r>
              <a:rPr lang="en-US" sz="2800" dirty="0" smtClean="0">
                <a:latin typeface="Lucida Console" panose="020B0609040504020204" pitchFamily="49" charset="0"/>
              </a:rPr>
              <a:t>T&lt;-MAKE-ARRAY(length[V], e) </a:t>
            </a:r>
          </a:p>
          <a:p>
            <a:pPr marL="514350" indent="-514350">
              <a:buAutoNum type="arabicPeriod"/>
            </a:pPr>
            <a:r>
              <a:rPr lang="en-US" sz="2800" dirty="0" smtClean="0">
                <a:latin typeface="Lucida Console" panose="020B0609040504020204" pitchFamily="49" charset="0"/>
              </a:rPr>
              <a:t>for </a:t>
            </a:r>
            <a:r>
              <a:rPr lang="en-US" sz="2800" dirty="0" err="1" smtClean="0">
                <a:latin typeface="Lucida Console" panose="020B0609040504020204" pitchFamily="49" charset="0"/>
              </a:rPr>
              <a:t>i</a:t>
            </a:r>
            <a:r>
              <a:rPr lang="en-US" sz="2800" dirty="0" smtClean="0">
                <a:latin typeface="Lucida Console" panose="020B0609040504020204" pitchFamily="49" charset="0"/>
              </a:rPr>
              <a:t>&lt;-0 to length [V]</a:t>
            </a:r>
            <a:endParaRPr lang="en-US" sz="2800" dirty="0">
              <a:latin typeface="Lucida Console" panose="020B0609040504020204" pitchFamily="49" charset="0"/>
            </a:endParaRPr>
          </a:p>
          <a:p>
            <a:pPr marL="514350" indent="-514350">
              <a:buAutoNum type="arabicPeriod"/>
            </a:pPr>
            <a:r>
              <a:rPr lang="en-US" sz="2800" dirty="0">
                <a:latin typeface="Lucida Console" panose="020B0609040504020204" pitchFamily="49" charset="0"/>
              </a:rPr>
              <a:t> </a:t>
            </a:r>
            <a:r>
              <a:rPr lang="en-US" sz="2800" dirty="0" smtClean="0">
                <a:latin typeface="Lucida Console" panose="020B0609040504020204" pitchFamily="49" charset="0"/>
              </a:rPr>
              <a:t>	do T[i,0] = 0</a:t>
            </a:r>
          </a:p>
          <a:p>
            <a:pPr marL="514350" indent="-514350">
              <a:buAutoNum type="arabicPeriod"/>
            </a:pPr>
            <a:endParaRPr lang="en-US" sz="2800" dirty="0">
              <a:latin typeface="Lucida Console" panose="020B0609040504020204" pitchFamily="49" charset="0"/>
            </a:endParaRPr>
          </a:p>
          <a:p>
            <a:pPr marL="514350" indent="-514350">
              <a:buAutoNum type="arabicPeriod"/>
            </a:pPr>
            <a:r>
              <a:rPr lang="en-US" sz="2800" dirty="0" smtClean="0">
                <a:latin typeface="Lucida Console" panose="020B0609040504020204" pitchFamily="49" charset="0"/>
              </a:rPr>
              <a:t>for j&lt;-0 to e</a:t>
            </a:r>
          </a:p>
          <a:p>
            <a:pPr marL="514350" indent="-514350">
              <a:buAutoNum type="arabicPeriod"/>
            </a:pPr>
            <a:r>
              <a:rPr lang="en-US" sz="2800" dirty="0">
                <a:latin typeface="Lucida Console" panose="020B0609040504020204" pitchFamily="49" charset="0"/>
              </a:rPr>
              <a:t> </a:t>
            </a:r>
            <a:r>
              <a:rPr lang="en-US" sz="2800" dirty="0" smtClean="0">
                <a:latin typeface="Lucida Console" panose="020B0609040504020204" pitchFamily="49" charset="0"/>
              </a:rPr>
              <a:t>	do T[0, </a:t>
            </a:r>
            <a:r>
              <a:rPr lang="en-US" sz="2800" dirty="0" err="1" smtClean="0">
                <a:latin typeface="Lucida Console" panose="020B0609040504020204" pitchFamily="49" charset="0"/>
              </a:rPr>
              <a:t>i</a:t>
            </a:r>
            <a:r>
              <a:rPr lang="en-US" sz="2800" dirty="0" smtClean="0">
                <a:latin typeface="Lucida Console" panose="020B0609040504020204" pitchFamily="49" charset="0"/>
              </a:rPr>
              <a:t>] = 0</a:t>
            </a:r>
            <a:endParaRPr lang="en-US" sz="2800" dirty="0">
              <a:latin typeface="Lucida Console" panose="020B0609040504020204" pitchFamily="49" charset="0"/>
            </a:endParaRPr>
          </a:p>
          <a:p>
            <a:pPr marL="514350" indent="-514350">
              <a:buAutoNum type="arabicPeriod"/>
            </a:pPr>
            <a:endParaRPr lang="en-US" sz="2800" dirty="0" smtClean="0">
              <a:latin typeface="Lucida Console" panose="020B0609040504020204" pitchFamily="49" charset="0"/>
            </a:endParaRPr>
          </a:p>
          <a:p>
            <a:pPr marL="514350" indent="-514350">
              <a:buAutoNum type="arabicPeriod"/>
            </a:pPr>
            <a:r>
              <a:rPr lang="en-US" sz="2800" dirty="0" smtClean="0">
                <a:latin typeface="Lucida Console" panose="020B0609040504020204" pitchFamily="49" charset="0"/>
              </a:rPr>
              <a:t>for </a:t>
            </a:r>
            <a:r>
              <a:rPr lang="en-US" sz="2800" dirty="0" err="1" smtClean="0">
                <a:latin typeface="Lucida Console" panose="020B0609040504020204" pitchFamily="49" charset="0"/>
              </a:rPr>
              <a:t>i</a:t>
            </a:r>
            <a:r>
              <a:rPr lang="en-US" sz="2800" dirty="0" smtClean="0">
                <a:latin typeface="Lucida Console" panose="020B0609040504020204" pitchFamily="49" charset="0"/>
              </a:rPr>
              <a:t>&lt;-1 to length [V]</a:t>
            </a:r>
            <a:endParaRPr lang="en-US" sz="2800" dirty="0">
              <a:latin typeface="Lucida Console" panose="020B0609040504020204" pitchFamily="49" charset="0"/>
            </a:endParaRPr>
          </a:p>
          <a:p>
            <a:pPr marL="514350" indent="-514350">
              <a:buAutoNum type="arabicPeriod"/>
            </a:pPr>
            <a:r>
              <a:rPr lang="en-US" sz="2800" dirty="0" smtClean="0">
                <a:latin typeface="Lucida Console" panose="020B0609040504020204" pitchFamily="49" charset="0"/>
              </a:rPr>
              <a:t>for j&lt;-1 to e</a:t>
            </a:r>
          </a:p>
          <a:p>
            <a:pPr marL="514350" indent="-514350">
              <a:buAutoNum type="arabicPeriod"/>
            </a:pPr>
            <a:r>
              <a:rPr lang="en-US" sz="2800" dirty="0" smtClean="0">
                <a:latin typeface="Lucida Console" panose="020B0609040504020204" pitchFamily="49" charset="0"/>
              </a:rPr>
              <a:t>if j-</a:t>
            </a:r>
            <a:r>
              <a:rPr lang="en-US" sz="2800" dirty="0" err="1" smtClean="0">
                <a:latin typeface="Lucida Console" panose="020B0609040504020204" pitchFamily="49" charset="0"/>
              </a:rPr>
              <a:t>wi</a:t>
            </a:r>
            <a:r>
              <a:rPr lang="en-US" sz="2800" dirty="0" smtClean="0">
                <a:latin typeface="Lucida Console" panose="020B0609040504020204" pitchFamily="49" charset="0"/>
              </a:rPr>
              <a:t> &lt; 0</a:t>
            </a:r>
          </a:p>
          <a:p>
            <a:pPr marL="514350" indent="-514350">
              <a:buAutoNum type="arabicPeriod"/>
            </a:pPr>
            <a:r>
              <a:rPr lang="en-US" sz="2800" dirty="0">
                <a:latin typeface="Lucida Console" panose="020B0609040504020204" pitchFamily="49" charset="0"/>
              </a:rPr>
              <a:t> </a:t>
            </a:r>
            <a:r>
              <a:rPr lang="en-US" sz="2800" dirty="0" smtClean="0">
                <a:latin typeface="Lucida Console" panose="020B0609040504020204" pitchFamily="49" charset="0"/>
              </a:rPr>
              <a:t>	then T[</a:t>
            </a:r>
            <a:r>
              <a:rPr lang="en-US" sz="2800" dirty="0" err="1" smtClean="0">
                <a:latin typeface="Lucida Console" panose="020B0609040504020204" pitchFamily="49" charset="0"/>
              </a:rPr>
              <a:t>i</a:t>
            </a:r>
            <a:r>
              <a:rPr lang="en-US" sz="2800" dirty="0" smtClean="0">
                <a:latin typeface="Lucida Console" panose="020B0609040504020204" pitchFamily="49" charset="0"/>
              </a:rPr>
              <a:t>, j] = T[i-1, j]</a:t>
            </a:r>
          </a:p>
          <a:p>
            <a:pPr marL="514350" indent="-514350">
              <a:buAutoNum type="arabicPeriod"/>
            </a:pPr>
            <a:r>
              <a:rPr lang="en-US" sz="2800" dirty="0">
                <a:latin typeface="Lucida Console" panose="020B0609040504020204" pitchFamily="49" charset="0"/>
              </a:rPr>
              <a:t> </a:t>
            </a:r>
            <a:r>
              <a:rPr lang="en-US" sz="2800" dirty="0" smtClean="0">
                <a:latin typeface="Lucida Console" panose="020B0609040504020204" pitchFamily="49" charset="0"/>
              </a:rPr>
              <a:t>	else</a:t>
            </a:r>
          </a:p>
          <a:p>
            <a:pPr marL="514350" indent="-514350">
              <a:buAutoNum type="arabicPeriod"/>
            </a:pPr>
            <a:r>
              <a:rPr lang="en-US" sz="2800" dirty="0">
                <a:latin typeface="Lucida Console" panose="020B0609040504020204" pitchFamily="49" charset="0"/>
              </a:rPr>
              <a:t> </a:t>
            </a:r>
            <a:r>
              <a:rPr lang="en-US" sz="2800" dirty="0" smtClean="0">
                <a:latin typeface="Lucida Console" panose="020B0609040504020204" pitchFamily="49" charset="0"/>
              </a:rPr>
              <a:t>	 	 T[</a:t>
            </a:r>
            <a:r>
              <a:rPr lang="en-US" sz="2800" dirty="0" err="1" smtClean="0">
                <a:latin typeface="Lucida Console" panose="020B0609040504020204" pitchFamily="49" charset="0"/>
              </a:rPr>
              <a:t>i</a:t>
            </a:r>
            <a:r>
              <a:rPr lang="en-US" sz="2800" dirty="0" smtClean="0">
                <a:latin typeface="Lucida Console" panose="020B0609040504020204" pitchFamily="49" charset="0"/>
              </a:rPr>
              <a:t>, j] = max (T[i-1, j], vi + T[i-1, j-</a:t>
            </a:r>
            <a:r>
              <a:rPr lang="en-US" sz="2800" dirty="0" err="1" smtClean="0">
                <a:latin typeface="Lucida Console" panose="020B0609040504020204" pitchFamily="49" charset="0"/>
              </a:rPr>
              <a:t>wi</a:t>
            </a:r>
            <a:r>
              <a:rPr lang="en-US" sz="2800" dirty="0" smtClean="0">
                <a:latin typeface="Lucida Console" panose="020B0609040504020204" pitchFamily="49" charset="0"/>
              </a:rPr>
              <a:t>])</a:t>
            </a:r>
          </a:p>
        </p:txBody>
      </p:sp>
    </p:spTree>
    <p:extLst>
      <p:ext uri="{BB962C8B-B14F-4D97-AF65-F5344CB8AC3E}">
        <p14:creationId xmlns:p14="http://schemas.microsoft.com/office/powerpoint/2010/main" val="2063805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a:t>
            </a:r>
            <a:endParaRPr lang="en-US" dirty="0"/>
          </a:p>
        </p:txBody>
      </p:sp>
      <p:sp>
        <p:nvSpPr>
          <p:cNvPr id="3" name="Content Placeholder 2"/>
          <p:cNvSpPr>
            <a:spLocks noGrp="1"/>
          </p:cNvSpPr>
          <p:nvPr>
            <p:ph idx="1"/>
          </p:nvPr>
        </p:nvSpPr>
        <p:spPr>
          <a:xfrm>
            <a:off x="818712" y="2603287"/>
            <a:ext cx="10554574" cy="3636511"/>
          </a:xfrm>
        </p:spPr>
        <p:txBody>
          <a:bodyPr>
            <a:noAutofit/>
          </a:bodyPr>
          <a:lstStyle/>
          <a:p>
            <a:pPr algn="just"/>
            <a:r>
              <a:rPr lang="en-IN" sz="2000" dirty="0">
                <a:latin typeface="Roboto"/>
              </a:rPr>
              <a:t>Each entry of the table requires constant time O(1) for its computation.</a:t>
            </a:r>
          </a:p>
          <a:p>
            <a:pPr algn="just"/>
            <a:endParaRPr lang="en-IN" sz="2000" dirty="0">
              <a:latin typeface="Roboto"/>
            </a:endParaRPr>
          </a:p>
          <a:p>
            <a:pPr algn="just"/>
            <a:r>
              <a:rPr lang="en-IN" sz="2000" dirty="0">
                <a:latin typeface="Roboto"/>
              </a:rPr>
              <a:t>It takes O(n*w) time to fill (n + 1)*(w + 1) entries in the table.</a:t>
            </a:r>
          </a:p>
          <a:p>
            <a:pPr algn="just"/>
            <a:endParaRPr lang="en-IN" sz="2000" dirty="0">
              <a:latin typeface="Roboto"/>
            </a:endParaRPr>
          </a:p>
          <a:p>
            <a:pPr algn="just"/>
            <a:r>
              <a:rPr lang="en-IN" sz="2000" dirty="0">
                <a:latin typeface="Roboto"/>
              </a:rPr>
              <a:t>It takes O(n) time for tracing the solution since the tracing process traverses through n rows.</a:t>
            </a:r>
          </a:p>
          <a:p>
            <a:pPr marL="0" indent="0">
              <a:buNone/>
            </a:pPr>
            <a:endParaRPr lang="en-IN" sz="2000" dirty="0">
              <a:latin typeface="Roboto"/>
            </a:endParaRPr>
          </a:p>
          <a:p>
            <a:pPr marL="0" indent="0">
              <a:buNone/>
            </a:pPr>
            <a:r>
              <a:rPr lang="en-IN" sz="2000" b="1" dirty="0">
                <a:latin typeface="Roboto"/>
              </a:rPr>
              <a:t>                                     </a:t>
            </a:r>
            <a:r>
              <a:rPr lang="en-IN" sz="2400" b="1" dirty="0">
                <a:latin typeface="Roboto"/>
              </a:rPr>
              <a:t>TOTAL TIME : O(n*w) </a:t>
            </a:r>
            <a:endParaRPr lang="en-IN" sz="2000" b="1" dirty="0">
              <a:latin typeface="Roboto"/>
            </a:endParaRPr>
          </a:p>
        </p:txBody>
      </p:sp>
    </p:spTree>
    <p:extLst>
      <p:ext uri="{BB962C8B-B14F-4D97-AF65-F5344CB8AC3E}">
        <p14:creationId xmlns:p14="http://schemas.microsoft.com/office/powerpoint/2010/main" val="3572935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Programming</a:t>
            </a:r>
            <a:endParaRPr lang="en-US" dirty="0"/>
          </a:p>
        </p:txBody>
      </p:sp>
    </p:spTree>
    <p:extLst>
      <p:ext uri="{BB962C8B-B14F-4D97-AF65-F5344CB8AC3E}">
        <p14:creationId xmlns:p14="http://schemas.microsoft.com/office/powerpoint/2010/main" val="1220745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Greedy Algorithm</a:t>
            </a:r>
            <a:endParaRPr lang="en-US" dirty="0"/>
          </a:p>
        </p:txBody>
      </p:sp>
    </p:spTree>
    <p:extLst>
      <p:ext uri="{BB962C8B-B14F-4D97-AF65-F5344CB8AC3E}">
        <p14:creationId xmlns:p14="http://schemas.microsoft.com/office/powerpoint/2010/main" val="1354093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10000" y="2273087"/>
            <a:ext cx="10554574" cy="3636511"/>
          </a:xfrm>
        </p:spPr>
        <p:txBody>
          <a:bodyPr>
            <a:normAutofit/>
          </a:bodyPr>
          <a:lstStyle/>
          <a:p>
            <a:pPr marL="0" indent="0" algn="ctr">
              <a:buNone/>
            </a:pPr>
            <a:r>
              <a:rPr lang="en-US" sz="2800" dirty="0">
                <a:latin typeface="Roboto"/>
              </a:rPr>
              <a:t>A greedy algorithm is any algorithm that follows the problem-solving heuristic of making the locally optimal choice at each stage with the intent of finding a global optimum</a:t>
            </a:r>
            <a:r>
              <a:rPr lang="en-US" sz="2800" dirty="0" smtClean="0">
                <a:latin typeface="Roboto"/>
              </a:rPr>
              <a:t>.</a:t>
            </a:r>
            <a:endParaRPr lang="en-US" sz="2800" dirty="0">
              <a:latin typeface="Roboto"/>
            </a:endParaRPr>
          </a:p>
        </p:txBody>
      </p:sp>
    </p:spTree>
    <p:extLst>
      <p:ext uri="{BB962C8B-B14F-4D97-AF65-F5344CB8AC3E}">
        <p14:creationId xmlns:p14="http://schemas.microsoft.com/office/powerpoint/2010/main" val="2267138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18712" y="2374687"/>
            <a:ext cx="10554574" cy="3636511"/>
          </a:xfrm>
        </p:spPr>
        <p:txBody>
          <a:bodyPr>
            <a:normAutofit/>
          </a:bodyPr>
          <a:lstStyle/>
          <a:p>
            <a:pPr marL="0" indent="0" algn="ctr">
              <a:buNone/>
            </a:pPr>
            <a:r>
              <a:rPr lang="en-US" sz="2800" dirty="0">
                <a:latin typeface="Roboto"/>
              </a:rPr>
              <a:t>In mathematical optimization, greedy algorithms optimally solve combinatorial problems having the properties of </a:t>
            </a:r>
            <a:r>
              <a:rPr lang="en-US" sz="2800" dirty="0" err="1">
                <a:latin typeface="Roboto"/>
              </a:rPr>
              <a:t>matroids</a:t>
            </a:r>
            <a:r>
              <a:rPr lang="en-US" sz="2800" dirty="0">
                <a:latin typeface="Roboto"/>
              </a:rPr>
              <a:t>, and give constant-factor approximations to optimization problems with submodular structure</a:t>
            </a:r>
            <a:r>
              <a:rPr lang="en-US" sz="2800" dirty="0" smtClean="0">
                <a:latin typeface="Roboto"/>
              </a:rPr>
              <a:t>.</a:t>
            </a:r>
            <a:endParaRPr lang="en-US" sz="2800" dirty="0">
              <a:latin typeface="Roboto"/>
            </a:endParaRPr>
          </a:p>
        </p:txBody>
      </p:sp>
    </p:spTree>
    <p:extLst>
      <p:ext uri="{BB962C8B-B14F-4D97-AF65-F5344CB8AC3E}">
        <p14:creationId xmlns:p14="http://schemas.microsoft.com/office/powerpoint/2010/main" val="2079454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18712" y="2666787"/>
            <a:ext cx="10979588" cy="3636511"/>
          </a:xfrm>
        </p:spPr>
        <p:txBody>
          <a:bodyPr>
            <a:noAutofit/>
          </a:bodyPr>
          <a:lstStyle/>
          <a:p>
            <a:pPr marL="0" indent="0">
              <a:buNone/>
            </a:pPr>
            <a:r>
              <a:rPr lang="en-US" sz="2200" dirty="0">
                <a:latin typeface="Roboto"/>
              </a:rPr>
              <a:t>In general, Greedy Algorithm has 5 important components :</a:t>
            </a:r>
          </a:p>
          <a:p>
            <a:pPr marL="0" indent="0">
              <a:buNone/>
            </a:pPr>
            <a:r>
              <a:rPr lang="en-US" sz="2200" dirty="0">
                <a:latin typeface="Roboto"/>
              </a:rPr>
              <a:t>      1. A candidate set from which the solution set is created.</a:t>
            </a:r>
          </a:p>
          <a:p>
            <a:pPr marL="0" indent="0">
              <a:buNone/>
            </a:pPr>
            <a:r>
              <a:rPr lang="en-US" sz="2200" dirty="0" smtClean="0">
                <a:latin typeface="Roboto"/>
              </a:rPr>
              <a:t>      2</a:t>
            </a:r>
            <a:r>
              <a:rPr lang="en-US" sz="2200" dirty="0">
                <a:latin typeface="Roboto"/>
              </a:rPr>
              <a:t>. A selection function  which chooses the best candidate set to be added to the solution.</a:t>
            </a:r>
          </a:p>
          <a:p>
            <a:pPr marL="0" indent="0">
              <a:buNone/>
            </a:pPr>
            <a:r>
              <a:rPr lang="en-US" sz="2200" dirty="0">
                <a:latin typeface="Roboto"/>
              </a:rPr>
              <a:t>      3. A feasibility function which is used to if the candidate set chosen is feasible.</a:t>
            </a:r>
          </a:p>
          <a:p>
            <a:pPr marL="0" indent="0">
              <a:buNone/>
            </a:pPr>
            <a:r>
              <a:rPr lang="en-US" sz="2200" dirty="0">
                <a:latin typeface="Roboto"/>
              </a:rPr>
              <a:t>      4. A objective function which assigns a value to the solution, or a partial solution.</a:t>
            </a:r>
          </a:p>
          <a:p>
            <a:pPr marL="0" indent="0">
              <a:buNone/>
            </a:pPr>
            <a:r>
              <a:rPr lang="en-US" sz="2200" dirty="0">
                <a:latin typeface="Roboto"/>
              </a:rPr>
              <a:t>      5. A solution function which will indicate when we have discovered a complete solution.</a:t>
            </a:r>
          </a:p>
        </p:txBody>
      </p:sp>
    </p:spTree>
    <p:extLst>
      <p:ext uri="{BB962C8B-B14F-4D97-AF65-F5344CB8AC3E}">
        <p14:creationId xmlns:p14="http://schemas.microsoft.com/office/powerpoint/2010/main" val="3578868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10000" y="2641387"/>
            <a:ext cx="10554574" cy="3636511"/>
          </a:xfrm>
        </p:spPr>
        <p:txBody>
          <a:bodyPr>
            <a:noAutofit/>
          </a:bodyPr>
          <a:lstStyle/>
          <a:p>
            <a:pPr marL="0" indent="0">
              <a:buNone/>
            </a:pPr>
            <a:r>
              <a:rPr lang="en-US" sz="2300" dirty="0" smtClean="0">
                <a:latin typeface="Roboto"/>
              </a:rPr>
              <a:t>We </a:t>
            </a:r>
            <a:r>
              <a:rPr lang="en-US" sz="2300" dirty="0">
                <a:latin typeface="Roboto"/>
              </a:rPr>
              <a:t>design greedy algorithms according to the following sequence of steps :</a:t>
            </a:r>
          </a:p>
          <a:p>
            <a:pPr marL="0" indent="0">
              <a:buNone/>
            </a:pPr>
            <a:r>
              <a:rPr lang="en-US" sz="2300" dirty="0">
                <a:latin typeface="Roboto"/>
              </a:rPr>
              <a:t>    1. Cast the optimization problem as one in which we make a choice and are left with one </a:t>
            </a:r>
            <a:r>
              <a:rPr lang="en-US" sz="2300" dirty="0" smtClean="0">
                <a:latin typeface="Roboto"/>
              </a:rPr>
              <a:t>sub problem </a:t>
            </a:r>
            <a:r>
              <a:rPr lang="en-US" sz="2300" dirty="0">
                <a:latin typeface="Roboto"/>
              </a:rPr>
              <a:t>to solve.</a:t>
            </a:r>
          </a:p>
          <a:p>
            <a:pPr marL="0" indent="0">
              <a:buNone/>
            </a:pPr>
            <a:r>
              <a:rPr lang="en-US" sz="2300" dirty="0">
                <a:latin typeface="Roboto"/>
              </a:rPr>
              <a:t>    2. Prove that there’s always an optimal solution to the original problem, that makes the greedy choice, so that the </a:t>
            </a:r>
            <a:r>
              <a:rPr lang="en-US" sz="2300" dirty="0" smtClean="0">
                <a:latin typeface="Roboto"/>
              </a:rPr>
              <a:t>greedy </a:t>
            </a:r>
            <a:r>
              <a:rPr lang="en-US" sz="2300" dirty="0">
                <a:latin typeface="Roboto"/>
              </a:rPr>
              <a:t>choice is always safe.</a:t>
            </a:r>
          </a:p>
          <a:p>
            <a:pPr marL="0" indent="0">
              <a:buNone/>
            </a:pPr>
            <a:r>
              <a:rPr lang="en-US" sz="2300" dirty="0">
                <a:latin typeface="Roboto"/>
              </a:rPr>
              <a:t>    3. Demonstrate optimal substructure by showing that, having made the greedy choice, what remains is a </a:t>
            </a:r>
            <a:r>
              <a:rPr lang="en-US" sz="2300" dirty="0" smtClean="0">
                <a:latin typeface="Roboto"/>
              </a:rPr>
              <a:t>sub problem with </a:t>
            </a:r>
            <a:r>
              <a:rPr lang="en-US" sz="2300" dirty="0">
                <a:latin typeface="Roboto"/>
              </a:rPr>
              <a:t>a property that if we combine the optimal solution to the </a:t>
            </a:r>
            <a:r>
              <a:rPr lang="en-US" sz="2300" dirty="0" smtClean="0">
                <a:latin typeface="Roboto"/>
              </a:rPr>
              <a:t>sub problem </a:t>
            </a:r>
            <a:r>
              <a:rPr lang="en-US" sz="2300" dirty="0">
                <a:latin typeface="Roboto"/>
              </a:rPr>
              <a:t>with the greedy choice that we have </a:t>
            </a:r>
            <a:r>
              <a:rPr lang="en-US" sz="2300" dirty="0" smtClean="0">
                <a:latin typeface="Roboto"/>
              </a:rPr>
              <a:t>made</a:t>
            </a:r>
            <a:r>
              <a:rPr lang="en-US" sz="2300" dirty="0">
                <a:latin typeface="Roboto"/>
              </a:rPr>
              <a:t>, we arrive at an optimal solution to the original problem.</a:t>
            </a:r>
          </a:p>
        </p:txBody>
      </p:sp>
    </p:spTree>
    <p:extLst>
      <p:ext uri="{BB962C8B-B14F-4D97-AF65-F5344CB8AC3E}">
        <p14:creationId xmlns:p14="http://schemas.microsoft.com/office/powerpoint/2010/main" val="3005346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Life Application</a:t>
            </a:r>
            <a:endParaRPr lang="en-US" dirty="0"/>
          </a:p>
        </p:txBody>
      </p:sp>
      <p:sp>
        <p:nvSpPr>
          <p:cNvPr id="3" name="Content Placeholder 2"/>
          <p:cNvSpPr>
            <a:spLocks noGrp="1"/>
          </p:cNvSpPr>
          <p:nvPr>
            <p:ph idx="1"/>
          </p:nvPr>
        </p:nvSpPr>
        <p:spPr>
          <a:xfrm>
            <a:off x="810000" y="2730287"/>
            <a:ext cx="6204388" cy="3636511"/>
          </a:xfrm>
        </p:spPr>
        <p:txBody>
          <a:bodyPr>
            <a:normAutofit fontScale="62500" lnSpcReduction="20000"/>
          </a:bodyPr>
          <a:lstStyle/>
          <a:p>
            <a:pPr marL="0" indent="0">
              <a:buNone/>
            </a:pPr>
            <a:r>
              <a:rPr lang="en-US" sz="2800" dirty="0">
                <a:latin typeface="Roboto"/>
              </a:rPr>
              <a:t>PROBLEM STATEMENT</a:t>
            </a:r>
          </a:p>
          <a:p>
            <a:pPr marL="0" indent="0">
              <a:buNone/>
            </a:pPr>
            <a:endParaRPr lang="en-US" sz="2800" dirty="0">
              <a:latin typeface="Roboto"/>
            </a:endParaRPr>
          </a:p>
          <a:p>
            <a:pPr marL="0" indent="0">
              <a:buNone/>
            </a:pPr>
            <a:r>
              <a:rPr lang="en-US" sz="2800" dirty="0">
                <a:latin typeface="Roboto"/>
              </a:rPr>
              <a:t>We have a 100,00 structure character data file that we wish to store compactly. We observe that the characters in the file occur with a frequency. </a:t>
            </a:r>
            <a:r>
              <a:rPr lang="en-US" sz="2800" dirty="0" smtClean="0">
                <a:latin typeface="Roboto"/>
              </a:rPr>
              <a:t> </a:t>
            </a:r>
            <a:endParaRPr lang="en-US" sz="2800" dirty="0">
              <a:latin typeface="Roboto"/>
            </a:endParaRPr>
          </a:p>
          <a:p>
            <a:pPr marL="0" indent="0">
              <a:buNone/>
            </a:pPr>
            <a:r>
              <a:rPr lang="en-US" sz="2800" dirty="0">
                <a:latin typeface="Roboto"/>
              </a:rPr>
              <a:t>    For an instance, consider the below given message</a:t>
            </a:r>
          </a:p>
          <a:p>
            <a:pPr marL="0" indent="0">
              <a:buNone/>
            </a:pPr>
            <a:r>
              <a:rPr lang="en-US" sz="2800" dirty="0">
                <a:latin typeface="Roboto"/>
              </a:rPr>
              <a:t>    of 20 character sets, in which only 5 characters are</a:t>
            </a:r>
          </a:p>
          <a:p>
            <a:pPr marL="0" indent="0">
              <a:buNone/>
            </a:pPr>
            <a:r>
              <a:rPr lang="en-US" sz="2800" dirty="0">
                <a:latin typeface="Roboto"/>
              </a:rPr>
              <a:t>    present</a:t>
            </a:r>
            <a:r>
              <a:rPr lang="en-US" sz="2800" dirty="0" smtClean="0">
                <a:latin typeface="Roboto"/>
              </a:rPr>
              <a:t>.</a:t>
            </a:r>
            <a:endParaRPr lang="en-US" sz="2800" dirty="0">
              <a:latin typeface="Roboto"/>
            </a:endParaRPr>
          </a:p>
          <a:p>
            <a:pPr marL="0" indent="0">
              <a:buNone/>
            </a:pPr>
            <a:r>
              <a:rPr lang="en-US" sz="2800" dirty="0">
                <a:latin typeface="Roboto"/>
              </a:rPr>
              <a:t>    Message : </a:t>
            </a:r>
            <a:r>
              <a:rPr lang="en-US" sz="2800" dirty="0" smtClean="0">
                <a:latin typeface="Roboto"/>
              </a:rPr>
              <a:t>BCCABBDDAECCBBAEDDCC</a:t>
            </a:r>
            <a:endParaRPr lang="en-US" sz="2800" dirty="0">
              <a:latin typeface="Roboto"/>
            </a:endParaRPr>
          </a:p>
          <a:p>
            <a:pPr marL="0" indent="0">
              <a:buNone/>
            </a:pPr>
            <a:r>
              <a:rPr lang="en-US" sz="2800" dirty="0">
                <a:latin typeface="Roboto"/>
              </a:rPr>
              <a:t>    And the frequency of each character present in the</a:t>
            </a:r>
          </a:p>
          <a:p>
            <a:pPr marL="0" indent="0">
              <a:buNone/>
            </a:pPr>
            <a:r>
              <a:rPr lang="en-US" sz="2800" dirty="0">
                <a:latin typeface="Roboto"/>
              </a:rPr>
              <a:t>    message is as given :</a:t>
            </a:r>
          </a:p>
          <a:p>
            <a:pPr marL="0" indent="0">
              <a:buNone/>
            </a:pPr>
            <a:endParaRPr lang="en-US" sz="2800" dirty="0">
              <a:latin typeface="Roboto"/>
            </a:endParaRPr>
          </a:p>
        </p:txBody>
      </p:sp>
      <p:pic>
        <p:nvPicPr>
          <p:cNvPr id="4" name="table"/>
          <p:cNvPicPr>
            <a:picLocks noChangeAspect="1"/>
          </p:cNvPicPr>
          <p:nvPr/>
        </p:nvPicPr>
        <p:blipFill>
          <a:blip r:embed="rId2"/>
          <a:stretch>
            <a:fillRect/>
          </a:stretch>
        </p:blipFill>
        <p:spPr>
          <a:xfrm>
            <a:off x="7997775" y="2730287"/>
            <a:ext cx="3384223" cy="1715676"/>
          </a:xfrm>
          <a:prstGeom prst="rect">
            <a:avLst/>
          </a:prstGeom>
        </p:spPr>
      </p:pic>
      <p:sp>
        <p:nvSpPr>
          <p:cNvPr id="5" name="TextBox 4"/>
          <p:cNvSpPr txBox="1"/>
          <p:nvPr/>
        </p:nvSpPr>
        <p:spPr>
          <a:xfrm>
            <a:off x="7997775" y="4445963"/>
            <a:ext cx="3384223" cy="1569660"/>
          </a:xfrm>
          <a:prstGeom prst="rect">
            <a:avLst/>
          </a:prstGeom>
          <a:noFill/>
        </p:spPr>
        <p:txBody>
          <a:bodyPr wrap="square" rtlCol="0">
            <a:spAutoFit/>
          </a:bodyPr>
          <a:lstStyle/>
          <a:p>
            <a:r>
              <a:rPr lang="en-US" sz="1600" dirty="0"/>
              <a:t>We need to devise a method using which we can transfer or store the data as compactly as possible. In other words, formulate a method to compress the size of data</a:t>
            </a:r>
            <a:r>
              <a:rPr lang="en-US" sz="1600" dirty="0" smtClean="0"/>
              <a:t>.</a:t>
            </a:r>
            <a:endParaRPr lang="en-US" sz="1600" dirty="0"/>
          </a:p>
        </p:txBody>
      </p:sp>
    </p:spTree>
    <p:extLst>
      <p:ext uri="{BB962C8B-B14F-4D97-AF65-F5344CB8AC3E}">
        <p14:creationId xmlns:p14="http://schemas.microsoft.com/office/powerpoint/2010/main" val="1043463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Application</a:t>
            </a:r>
          </a:p>
        </p:txBody>
      </p:sp>
      <p:sp>
        <p:nvSpPr>
          <p:cNvPr id="3" name="Content Placeholder 2"/>
          <p:cNvSpPr>
            <a:spLocks noGrp="1"/>
          </p:cNvSpPr>
          <p:nvPr>
            <p:ph idx="1"/>
          </p:nvPr>
        </p:nvSpPr>
        <p:spPr>
          <a:xfrm>
            <a:off x="1434087" y="2362200"/>
            <a:ext cx="6478014" cy="1737979"/>
          </a:xfrm>
        </p:spPr>
        <p:txBody>
          <a:bodyPr>
            <a:normAutofit fontScale="62500" lnSpcReduction="20000"/>
          </a:bodyPr>
          <a:lstStyle/>
          <a:p>
            <a:pPr marL="0" indent="0">
              <a:buNone/>
            </a:pPr>
            <a:r>
              <a:rPr lang="en-US" sz="2800" dirty="0">
                <a:latin typeface="Roboto"/>
              </a:rPr>
              <a:t>Why, is data compression so important ?</a:t>
            </a:r>
          </a:p>
          <a:p>
            <a:pPr marL="0" indent="0">
              <a:buNone/>
            </a:pPr>
            <a:r>
              <a:rPr lang="en-US" sz="2800" dirty="0">
                <a:latin typeface="Roboto"/>
              </a:rPr>
              <a:t>Consider the following message to be stored (or transferred) :</a:t>
            </a:r>
          </a:p>
          <a:p>
            <a:pPr marL="0" indent="0">
              <a:buNone/>
            </a:pPr>
            <a:r>
              <a:rPr lang="en-US" sz="2800" dirty="0">
                <a:latin typeface="Roboto"/>
              </a:rPr>
              <a:t>                Message : </a:t>
            </a:r>
            <a:r>
              <a:rPr lang="en-US" sz="2800" b="1" dirty="0">
                <a:latin typeface="Roboto"/>
              </a:rPr>
              <a:t>BCCABBDDAECCBBAEDDCC</a:t>
            </a:r>
          </a:p>
          <a:p>
            <a:pPr marL="0" indent="0">
              <a:buNone/>
            </a:pPr>
            <a:r>
              <a:rPr lang="en-US" sz="2800" dirty="0">
                <a:latin typeface="Roboto"/>
              </a:rPr>
              <a:t>The frequency table for each the above given character data set is </a:t>
            </a:r>
            <a:r>
              <a:rPr lang="en-US" sz="2800" dirty="0" smtClean="0">
                <a:latin typeface="Roboto"/>
              </a:rPr>
              <a:t>:</a:t>
            </a:r>
          </a:p>
        </p:txBody>
      </p:sp>
      <p:grpSp>
        <p:nvGrpSpPr>
          <p:cNvPr id="7" name="Group 6"/>
          <p:cNvGrpSpPr/>
          <p:nvPr/>
        </p:nvGrpSpPr>
        <p:grpSpPr>
          <a:xfrm>
            <a:off x="1434086" y="4100179"/>
            <a:ext cx="4588706" cy="2313321"/>
            <a:chOff x="1312447" y="3513499"/>
            <a:chExt cx="4588706" cy="1999269"/>
          </a:xfrm>
        </p:grpSpPr>
        <p:pic>
          <p:nvPicPr>
            <p:cNvPr id="4" name="table"/>
            <p:cNvPicPr>
              <a:picLocks noChangeAspect="1"/>
            </p:cNvPicPr>
            <p:nvPr/>
          </p:nvPicPr>
          <p:blipFill>
            <a:blip r:embed="rId2"/>
            <a:stretch>
              <a:fillRect/>
            </a:stretch>
          </p:blipFill>
          <p:spPr>
            <a:xfrm>
              <a:off x="1312447" y="3513499"/>
              <a:ext cx="4154204" cy="1722270"/>
            </a:xfrm>
            <a:prstGeom prst="rect">
              <a:avLst/>
            </a:prstGeom>
          </p:spPr>
        </p:pic>
        <p:sp>
          <p:nvSpPr>
            <p:cNvPr id="5" name="TextBox 13">
              <a:extLst>
                <a:ext uri="{FF2B5EF4-FFF2-40B4-BE49-F238E27FC236}">
                  <a16:creationId xmlns:a16="http://schemas.microsoft.com/office/drawing/2014/main" id="{B44B49BC-238E-465E-8D98-0C082CA3A5AF}"/>
                </a:ext>
              </a:extLst>
            </p:cNvPr>
            <p:cNvSpPr txBox="1"/>
            <p:nvPr/>
          </p:nvSpPr>
          <p:spPr>
            <a:xfrm>
              <a:off x="3924666" y="5235769"/>
              <a:ext cx="197648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t>Total size : 160 bits</a:t>
              </a:r>
            </a:p>
          </p:txBody>
        </p:sp>
        <p:sp>
          <p:nvSpPr>
            <p:cNvPr id="6" name="TextBox 20">
              <a:extLst>
                <a:ext uri="{FF2B5EF4-FFF2-40B4-BE49-F238E27FC236}">
                  <a16:creationId xmlns:a16="http://schemas.microsoft.com/office/drawing/2014/main" id="{81D24AB8-AC6A-44F8-BD21-4D57D285C54B}"/>
                </a:ext>
              </a:extLst>
            </p:cNvPr>
            <p:cNvSpPr txBox="1"/>
            <p:nvPr/>
          </p:nvSpPr>
          <p:spPr>
            <a:xfrm>
              <a:off x="2712117" y="5235769"/>
              <a:ext cx="1354863"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t>Total : 20 </a:t>
              </a:r>
            </a:p>
          </p:txBody>
        </p:sp>
      </p:grpSp>
      <p:sp>
        <p:nvSpPr>
          <p:cNvPr id="9" name="TextBox 8"/>
          <p:cNvSpPr txBox="1"/>
          <p:nvPr/>
        </p:nvSpPr>
        <p:spPr>
          <a:xfrm>
            <a:off x="5759090" y="4100180"/>
            <a:ext cx="6124104" cy="2062103"/>
          </a:xfrm>
          <a:prstGeom prst="rect">
            <a:avLst/>
          </a:prstGeom>
          <a:noFill/>
        </p:spPr>
        <p:txBody>
          <a:bodyPr wrap="square" rtlCol="0">
            <a:spAutoFit/>
          </a:bodyPr>
          <a:lstStyle/>
          <a:p>
            <a:pPr lvl="0" defTabSz="914400">
              <a:lnSpc>
                <a:spcPct val="50000"/>
              </a:lnSpc>
              <a:spcBef>
                <a:spcPts val="1000"/>
              </a:spcBef>
            </a:pPr>
            <a:r>
              <a:rPr lang="en-IN" sz="2000" dirty="0">
                <a:latin typeface="Roboto"/>
              </a:rPr>
              <a:t>We observe that if we use standard </a:t>
            </a:r>
            <a:r>
              <a:rPr lang="en-IN" sz="2000" b="1" i="1" dirty="0">
                <a:latin typeface="Roboto"/>
              </a:rPr>
              <a:t>ASCII </a:t>
            </a:r>
            <a:r>
              <a:rPr lang="en-IN" sz="2000" dirty="0">
                <a:latin typeface="Roboto"/>
              </a:rPr>
              <a:t>code to </a:t>
            </a:r>
            <a:endParaRPr lang="en-IN" sz="2000" dirty="0" smtClean="0">
              <a:latin typeface="Roboto"/>
            </a:endParaRPr>
          </a:p>
          <a:p>
            <a:pPr lvl="0" defTabSz="914400">
              <a:lnSpc>
                <a:spcPct val="50000"/>
              </a:lnSpc>
              <a:spcBef>
                <a:spcPts val="1000"/>
              </a:spcBef>
            </a:pPr>
            <a:r>
              <a:rPr lang="en-IN" sz="2000" dirty="0" smtClean="0">
                <a:latin typeface="Roboto"/>
              </a:rPr>
              <a:t>represent </a:t>
            </a:r>
            <a:r>
              <a:rPr lang="en-IN" sz="2000" dirty="0">
                <a:latin typeface="Roboto"/>
              </a:rPr>
              <a:t>each character </a:t>
            </a:r>
            <a:r>
              <a:rPr lang="en-IN" sz="2000" dirty="0" smtClean="0">
                <a:latin typeface="Roboto"/>
              </a:rPr>
              <a:t>in </a:t>
            </a:r>
            <a:r>
              <a:rPr lang="en-IN" sz="2000" dirty="0">
                <a:latin typeface="Roboto"/>
              </a:rPr>
              <a:t>the data set, then </a:t>
            </a:r>
            <a:r>
              <a:rPr lang="en-IN" sz="2000" dirty="0" smtClean="0">
                <a:latin typeface="Roboto"/>
              </a:rPr>
              <a:t>the</a:t>
            </a:r>
          </a:p>
          <a:p>
            <a:pPr lvl="0" defTabSz="914400">
              <a:lnSpc>
                <a:spcPct val="50000"/>
              </a:lnSpc>
              <a:spcBef>
                <a:spcPts val="1000"/>
              </a:spcBef>
            </a:pPr>
            <a:r>
              <a:rPr lang="en-IN" sz="2000" dirty="0" smtClean="0">
                <a:latin typeface="Roboto"/>
              </a:rPr>
              <a:t> </a:t>
            </a:r>
            <a:r>
              <a:rPr lang="en-IN" sz="2000" dirty="0">
                <a:latin typeface="Roboto"/>
              </a:rPr>
              <a:t>total size of the message </a:t>
            </a:r>
            <a:r>
              <a:rPr lang="en-IN" sz="2000" dirty="0" smtClean="0">
                <a:latin typeface="Roboto"/>
              </a:rPr>
              <a:t>is </a:t>
            </a:r>
            <a:r>
              <a:rPr lang="en-IN" sz="2000" b="1" i="1" dirty="0" smtClean="0">
                <a:latin typeface="Roboto"/>
              </a:rPr>
              <a:t>160 bits</a:t>
            </a:r>
            <a:r>
              <a:rPr lang="en-IN" sz="2000" b="1" i="1" dirty="0">
                <a:latin typeface="Roboto"/>
              </a:rPr>
              <a:t>.</a:t>
            </a:r>
          </a:p>
          <a:p>
            <a:pPr lvl="0" defTabSz="914400">
              <a:lnSpc>
                <a:spcPct val="90000"/>
              </a:lnSpc>
              <a:spcBef>
                <a:spcPts val="1000"/>
              </a:spcBef>
            </a:pPr>
            <a:r>
              <a:rPr lang="en-IN" sz="2000" b="1" i="1" dirty="0">
                <a:latin typeface="Roboto"/>
              </a:rPr>
              <a:t>Can this size be reduced ? If ‘Yes’, then how ?</a:t>
            </a:r>
          </a:p>
          <a:p>
            <a:pPr lvl="0" defTabSz="914400">
              <a:lnSpc>
                <a:spcPct val="50000"/>
              </a:lnSpc>
              <a:spcBef>
                <a:spcPts val="1000"/>
              </a:spcBef>
            </a:pPr>
            <a:r>
              <a:rPr lang="en-IN" sz="2000" dirty="0">
                <a:latin typeface="Roboto"/>
              </a:rPr>
              <a:t>The answer is YES. The size of the above </a:t>
            </a:r>
            <a:r>
              <a:rPr lang="en-IN" sz="2000" dirty="0" smtClean="0">
                <a:latin typeface="Roboto"/>
              </a:rPr>
              <a:t>message</a:t>
            </a:r>
          </a:p>
          <a:p>
            <a:pPr lvl="0" defTabSz="914400">
              <a:lnSpc>
                <a:spcPct val="50000"/>
              </a:lnSpc>
              <a:spcBef>
                <a:spcPts val="1000"/>
              </a:spcBef>
            </a:pPr>
            <a:r>
              <a:rPr lang="en-IN" sz="2000" dirty="0" smtClean="0">
                <a:latin typeface="Roboto"/>
              </a:rPr>
              <a:t>can be </a:t>
            </a:r>
            <a:r>
              <a:rPr lang="en-IN" sz="2000" dirty="0">
                <a:latin typeface="Roboto"/>
              </a:rPr>
              <a:t>compressed, using </a:t>
            </a:r>
            <a:r>
              <a:rPr lang="en-IN" sz="2000" dirty="0" smtClean="0">
                <a:latin typeface="Roboto"/>
              </a:rPr>
              <a:t>either </a:t>
            </a:r>
            <a:r>
              <a:rPr lang="en-IN" sz="2000" b="1" i="1" dirty="0">
                <a:latin typeface="Roboto"/>
              </a:rPr>
              <a:t>fixed-size code </a:t>
            </a:r>
            <a:r>
              <a:rPr lang="en-IN" sz="2000" dirty="0" smtClean="0">
                <a:latin typeface="Roboto"/>
              </a:rPr>
              <a:t>or</a:t>
            </a:r>
          </a:p>
          <a:p>
            <a:pPr lvl="0" defTabSz="914400">
              <a:lnSpc>
                <a:spcPct val="50000"/>
              </a:lnSpc>
              <a:spcBef>
                <a:spcPts val="1000"/>
              </a:spcBef>
            </a:pPr>
            <a:r>
              <a:rPr lang="en-IN" sz="2000" b="1" dirty="0" smtClean="0">
                <a:latin typeface="Roboto"/>
              </a:rPr>
              <a:t>variable </a:t>
            </a:r>
            <a:r>
              <a:rPr lang="en-IN" sz="2000" b="1" dirty="0">
                <a:latin typeface="Roboto"/>
              </a:rPr>
              <a:t>size </a:t>
            </a:r>
            <a:r>
              <a:rPr lang="en-IN" sz="2000" b="1" i="1" dirty="0">
                <a:latin typeface="Roboto"/>
              </a:rPr>
              <a:t>code</a:t>
            </a:r>
            <a:r>
              <a:rPr lang="en-IN" dirty="0">
                <a:latin typeface="Roboto"/>
              </a:rPr>
              <a:t>.</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6626" y="642186"/>
            <a:ext cx="2305372" cy="3029373"/>
          </a:xfrm>
          <a:prstGeom prst="rect">
            <a:avLst/>
          </a:prstGeom>
        </p:spPr>
      </p:pic>
    </p:spTree>
    <p:extLst>
      <p:ext uri="{BB962C8B-B14F-4D97-AF65-F5344CB8AC3E}">
        <p14:creationId xmlns:p14="http://schemas.microsoft.com/office/powerpoint/2010/main" val="2728643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Application</a:t>
            </a:r>
          </a:p>
        </p:txBody>
      </p:sp>
      <p:sp>
        <p:nvSpPr>
          <p:cNvPr id="3" name="Content Placeholder 2"/>
          <p:cNvSpPr>
            <a:spLocks noGrp="1"/>
          </p:cNvSpPr>
          <p:nvPr>
            <p:ph idx="1"/>
          </p:nvPr>
        </p:nvSpPr>
        <p:spPr>
          <a:xfrm>
            <a:off x="810000" y="1942887"/>
            <a:ext cx="11013700" cy="4915113"/>
          </a:xfrm>
        </p:spPr>
        <p:txBody>
          <a:bodyPr>
            <a:normAutofit fontScale="47500" lnSpcReduction="20000"/>
          </a:bodyPr>
          <a:lstStyle/>
          <a:p>
            <a:pPr marL="0" indent="0">
              <a:buNone/>
            </a:pPr>
            <a:r>
              <a:rPr lang="en-US" sz="2900" dirty="0" smtClean="0">
                <a:latin typeface="Roboto"/>
              </a:rPr>
              <a:t>Let’s understand how can the size occupancy be reduced by the above mentioned techniques : </a:t>
            </a:r>
          </a:p>
          <a:p>
            <a:pPr marL="0" indent="0">
              <a:buNone/>
            </a:pPr>
            <a:endParaRPr lang="en-US" sz="2800" dirty="0" smtClean="0">
              <a:latin typeface="Roboto"/>
            </a:endParaRPr>
          </a:p>
          <a:p>
            <a:pPr marL="0" indent="0">
              <a:buNone/>
            </a:pPr>
            <a:endParaRPr lang="en-US" sz="2800" dirty="0">
              <a:latin typeface="Roboto"/>
            </a:endParaRPr>
          </a:p>
          <a:p>
            <a:pPr marL="0" indent="0">
              <a:buNone/>
            </a:pPr>
            <a:endParaRPr lang="en-US" sz="2800" dirty="0" smtClean="0">
              <a:latin typeface="Roboto"/>
            </a:endParaRPr>
          </a:p>
          <a:p>
            <a:pPr marL="0" indent="0">
              <a:buNone/>
            </a:pPr>
            <a:endParaRPr lang="en-US" sz="2800" dirty="0" smtClean="0">
              <a:latin typeface="Roboto"/>
            </a:endParaRPr>
          </a:p>
          <a:p>
            <a:pPr marL="0" indent="0">
              <a:buNone/>
            </a:pPr>
            <a:endParaRPr lang="en-US" sz="2800" dirty="0">
              <a:latin typeface="Roboto"/>
            </a:endParaRPr>
          </a:p>
          <a:p>
            <a:pPr marL="0" indent="0">
              <a:buNone/>
            </a:pPr>
            <a:r>
              <a:rPr lang="en-US" sz="2800" dirty="0" smtClean="0">
                <a:latin typeface="Roboto"/>
              </a:rPr>
              <a:t/>
            </a:r>
            <a:br>
              <a:rPr lang="en-US" sz="2800" dirty="0" smtClean="0">
                <a:latin typeface="Roboto"/>
              </a:rPr>
            </a:br>
            <a:r>
              <a:rPr lang="en-IN" sz="2800" dirty="0">
                <a:latin typeface="Roboto"/>
              </a:rPr>
              <a:t>As we can see, if we use </a:t>
            </a:r>
            <a:r>
              <a:rPr lang="en-IN" sz="2800" b="1" i="1" dirty="0">
                <a:latin typeface="Roboto"/>
              </a:rPr>
              <a:t>fixed-size code</a:t>
            </a:r>
            <a:r>
              <a:rPr lang="en-IN" sz="2800" dirty="0">
                <a:latin typeface="Roboto"/>
              </a:rPr>
              <a:t>, we are using 3 bits to represent each unique character in the message. And this method requires : </a:t>
            </a:r>
          </a:p>
          <a:p>
            <a:pPr marL="0" indent="0">
              <a:buNone/>
            </a:pPr>
            <a:r>
              <a:rPr lang="en-IN" sz="2800" dirty="0">
                <a:latin typeface="Roboto"/>
              </a:rPr>
              <a:t>    Size (occupied by the characters) : 3 (bits) * 20 (characters) = </a:t>
            </a:r>
            <a:r>
              <a:rPr lang="en-IN" sz="2800" b="1" i="1" dirty="0">
                <a:latin typeface="Roboto"/>
              </a:rPr>
              <a:t>60 bits.</a:t>
            </a:r>
          </a:p>
          <a:p>
            <a:pPr marL="0" indent="0">
              <a:buNone/>
            </a:pPr>
            <a:r>
              <a:rPr lang="en-IN" sz="2800" b="1" i="1" dirty="0">
                <a:latin typeface="Roboto"/>
              </a:rPr>
              <a:t>     (But, we are also required to store the table.)</a:t>
            </a:r>
          </a:p>
          <a:p>
            <a:pPr marL="0" indent="0">
              <a:buNone/>
            </a:pPr>
            <a:r>
              <a:rPr lang="en-IN" sz="3200" b="1" i="1" dirty="0">
                <a:latin typeface="Roboto"/>
              </a:rPr>
              <a:t>                                       FINAL SIZE = (SIZE OF MESSAGE + SIZE OF THE TABLE)   </a:t>
            </a:r>
            <a:endParaRPr lang="en-IN" sz="2800" b="1" i="1" dirty="0">
              <a:latin typeface="Roboto"/>
            </a:endParaRPr>
          </a:p>
          <a:p>
            <a:pPr>
              <a:buFont typeface="Wingdings" panose="05000000000000000000" pitchFamily="2" charset="2"/>
              <a:buChar char="Ø"/>
            </a:pPr>
            <a:r>
              <a:rPr lang="en-IN" sz="2400" dirty="0">
                <a:latin typeface="Roboto"/>
              </a:rPr>
              <a:t>For the </a:t>
            </a:r>
            <a:r>
              <a:rPr lang="en-IN" sz="2800" b="1" i="1" dirty="0">
                <a:latin typeface="Roboto"/>
              </a:rPr>
              <a:t>fixed-size code</a:t>
            </a:r>
            <a:r>
              <a:rPr lang="en-IN" sz="2800" dirty="0">
                <a:latin typeface="Roboto"/>
              </a:rPr>
              <a:t>, we need to store 2 rows in the table. The </a:t>
            </a:r>
            <a:r>
              <a:rPr lang="en-IN" sz="2800" b="1" dirty="0">
                <a:latin typeface="Roboto"/>
              </a:rPr>
              <a:t>character row </a:t>
            </a:r>
            <a:r>
              <a:rPr lang="en-IN" sz="2800" dirty="0">
                <a:latin typeface="Roboto"/>
              </a:rPr>
              <a:t>and the </a:t>
            </a:r>
            <a:r>
              <a:rPr lang="en-IN" sz="2800" b="1" dirty="0">
                <a:latin typeface="Roboto"/>
              </a:rPr>
              <a:t>fixed-size code row.</a:t>
            </a:r>
          </a:p>
          <a:p>
            <a:pPr marL="0" indent="0">
              <a:buNone/>
            </a:pPr>
            <a:r>
              <a:rPr lang="en-IN" sz="2800" dirty="0">
                <a:latin typeface="Roboto"/>
              </a:rPr>
              <a:t>     </a:t>
            </a:r>
            <a:r>
              <a:rPr lang="en-IN" sz="2800" b="1" dirty="0">
                <a:latin typeface="Roboto"/>
              </a:rPr>
              <a:t>FINAL SIZE = 60</a:t>
            </a:r>
            <a:r>
              <a:rPr lang="en-IN" sz="2800" b="1" i="1" dirty="0">
                <a:latin typeface="Roboto"/>
              </a:rPr>
              <a:t> bits + </a:t>
            </a:r>
            <a:r>
              <a:rPr lang="en-IN" sz="2800" b="1" dirty="0">
                <a:latin typeface="Roboto"/>
              </a:rPr>
              <a:t>40 </a:t>
            </a:r>
            <a:r>
              <a:rPr lang="en-IN" sz="2800" b="1" i="1" dirty="0">
                <a:latin typeface="Roboto"/>
              </a:rPr>
              <a:t>bits + </a:t>
            </a:r>
            <a:r>
              <a:rPr lang="en-IN" sz="2800" b="1" dirty="0">
                <a:latin typeface="Roboto"/>
              </a:rPr>
              <a:t>15 </a:t>
            </a:r>
            <a:r>
              <a:rPr lang="en-IN" sz="2800" b="1" i="1" dirty="0">
                <a:latin typeface="Roboto"/>
              </a:rPr>
              <a:t>bits = </a:t>
            </a:r>
            <a:r>
              <a:rPr lang="en-IN" sz="3200" b="1" dirty="0">
                <a:latin typeface="Roboto"/>
              </a:rPr>
              <a:t>115 </a:t>
            </a:r>
            <a:r>
              <a:rPr lang="en-IN" sz="3200" b="1" i="1" dirty="0" smtClean="0">
                <a:latin typeface="Roboto"/>
              </a:rPr>
              <a:t>bits</a:t>
            </a:r>
          </a:p>
          <a:p>
            <a:pPr>
              <a:buFont typeface="Wingdings" panose="05000000000000000000" pitchFamily="2" charset="2"/>
              <a:buChar char="Ø"/>
            </a:pPr>
            <a:r>
              <a:rPr lang="en-IN" sz="2800" dirty="0" smtClean="0">
                <a:latin typeface="Roboto"/>
              </a:rPr>
              <a:t>The </a:t>
            </a:r>
            <a:r>
              <a:rPr lang="en-IN" sz="2800" dirty="0">
                <a:latin typeface="Roboto"/>
              </a:rPr>
              <a:t>size of the message can be compressed even more, by using </a:t>
            </a:r>
            <a:r>
              <a:rPr lang="en-IN" sz="2800" b="1" i="1" dirty="0">
                <a:latin typeface="Roboto"/>
              </a:rPr>
              <a:t>variable-size code </a:t>
            </a:r>
            <a:r>
              <a:rPr lang="en-IN" sz="2800" dirty="0">
                <a:latin typeface="Roboto"/>
              </a:rPr>
              <a:t>method. </a:t>
            </a:r>
          </a:p>
          <a:p>
            <a:pPr marL="0" indent="0">
              <a:buNone/>
            </a:pPr>
            <a:r>
              <a:rPr lang="en-IN" sz="2800" dirty="0">
                <a:latin typeface="Roboto"/>
              </a:rPr>
              <a:t>     </a:t>
            </a:r>
            <a:r>
              <a:rPr lang="en-IN" sz="2800" b="1" dirty="0">
                <a:latin typeface="Roboto"/>
              </a:rPr>
              <a:t>TOTAL SIZE = 45 bits + 40 bits + 12 bits = </a:t>
            </a:r>
            <a:r>
              <a:rPr lang="en-IN" sz="3200" b="1" i="1" dirty="0">
                <a:latin typeface="Roboto"/>
              </a:rPr>
              <a:t>97 </a:t>
            </a:r>
            <a:r>
              <a:rPr lang="en-IN" sz="3200" b="1" i="1" dirty="0" smtClean="0">
                <a:latin typeface="Roboto"/>
              </a:rPr>
              <a:t>bits</a:t>
            </a:r>
            <a:r>
              <a:rPr lang="en-US" sz="2800" dirty="0" smtClean="0">
                <a:latin typeface="Roboto"/>
              </a:rPr>
              <a:t/>
            </a:r>
            <a:br>
              <a:rPr lang="en-US" sz="2800" dirty="0" smtClean="0">
                <a:latin typeface="Roboto"/>
              </a:rPr>
            </a:br>
            <a:endParaRPr lang="en-US" sz="2800" dirty="0" smtClean="0">
              <a:latin typeface="Roboto"/>
            </a:endParaRPr>
          </a:p>
        </p:txBody>
      </p:sp>
      <p:pic>
        <p:nvPicPr>
          <p:cNvPr id="4" name="table"/>
          <p:cNvPicPr>
            <a:picLocks noChangeAspect="1"/>
          </p:cNvPicPr>
          <p:nvPr/>
        </p:nvPicPr>
        <p:blipFill>
          <a:blip r:embed="rId2"/>
          <a:stretch>
            <a:fillRect/>
          </a:stretch>
        </p:blipFill>
        <p:spPr>
          <a:xfrm>
            <a:off x="1869807" y="2669587"/>
            <a:ext cx="6496584" cy="1188625"/>
          </a:xfrm>
          <a:prstGeom prst="rect">
            <a:avLst/>
          </a:prstGeom>
        </p:spPr>
      </p:pic>
    </p:spTree>
    <p:extLst>
      <p:ext uri="{BB962C8B-B14F-4D97-AF65-F5344CB8AC3E}">
        <p14:creationId xmlns:p14="http://schemas.microsoft.com/office/powerpoint/2010/main" val="1208833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Application</a:t>
            </a:r>
          </a:p>
        </p:txBody>
      </p:sp>
      <p:sp>
        <p:nvSpPr>
          <p:cNvPr id="3" name="Content Placeholder 2"/>
          <p:cNvSpPr>
            <a:spLocks noGrp="1"/>
          </p:cNvSpPr>
          <p:nvPr>
            <p:ph idx="1"/>
          </p:nvPr>
        </p:nvSpPr>
        <p:spPr>
          <a:xfrm>
            <a:off x="818712" y="2374687"/>
            <a:ext cx="10554574" cy="3636511"/>
          </a:xfrm>
        </p:spPr>
        <p:txBody>
          <a:bodyPr>
            <a:normAutofit/>
          </a:bodyPr>
          <a:lstStyle/>
          <a:p>
            <a:pPr marL="0" indent="0" algn="ctr">
              <a:buNone/>
            </a:pPr>
            <a:r>
              <a:rPr lang="en-US" sz="2800" dirty="0">
                <a:latin typeface="Roboto"/>
              </a:rPr>
              <a:t>We will be using the variable-size code method to get an optimal solution for the given problem. </a:t>
            </a:r>
          </a:p>
        </p:txBody>
      </p:sp>
    </p:spTree>
    <p:extLst>
      <p:ext uri="{BB962C8B-B14F-4D97-AF65-F5344CB8AC3E}">
        <p14:creationId xmlns:p14="http://schemas.microsoft.com/office/powerpoint/2010/main" val="3696428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Application</a:t>
            </a:r>
          </a:p>
        </p:txBody>
      </p:sp>
      <p:sp>
        <p:nvSpPr>
          <p:cNvPr id="3" name="Content Placeholder 2"/>
          <p:cNvSpPr>
            <a:spLocks noGrp="1"/>
          </p:cNvSpPr>
          <p:nvPr>
            <p:ph idx="1"/>
          </p:nvPr>
        </p:nvSpPr>
        <p:spPr>
          <a:xfrm>
            <a:off x="657005" y="2247687"/>
            <a:ext cx="10877988" cy="4191213"/>
          </a:xfrm>
        </p:spPr>
        <p:txBody>
          <a:bodyPr>
            <a:normAutofit fontScale="62500" lnSpcReduction="20000"/>
          </a:bodyPr>
          <a:lstStyle/>
          <a:p>
            <a:pPr marL="0" indent="0" algn="ctr">
              <a:buNone/>
            </a:pPr>
            <a:r>
              <a:rPr lang="en-IN" sz="3200" b="1" u="sng" dirty="0"/>
              <a:t>PREFIX CODES</a:t>
            </a:r>
            <a:r>
              <a:rPr lang="en-IN" sz="3200" dirty="0"/>
              <a:t> </a:t>
            </a:r>
          </a:p>
          <a:p>
            <a:pPr algn="just"/>
            <a:endParaRPr lang="en-US" sz="2800" dirty="0"/>
          </a:p>
          <a:p>
            <a:pPr algn="just"/>
            <a:r>
              <a:rPr lang="en-US" sz="2800" dirty="0"/>
              <a:t>We consider here only codes in which no </a:t>
            </a:r>
            <a:r>
              <a:rPr lang="en-US" sz="2800" dirty="0" smtClean="0"/>
              <a:t>code word </a:t>
            </a:r>
            <a:r>
              <a:rPr lang="en-US" sz="2800" dirty="0"/>
              <a:t>is also a prefix of some other </a:t>
            </a:r>
            <a:r>
              <a:rPr lang="en-US" sz="2800" dirty="0" smtClean="0"/>
              <a:t>code word</a:t>
            </a:r>
            <a:r>
              <a:rPr lang="en-US" sz="2800" dirty="0"/>
              <a:t>. Such codes are called </a:t>
            </a:r>
            <a:r>
              <a:rPr lang="en-US" sz="2800" b="1" i="1" dirty="0"/>
              <a:t>prefix codes. </a:t>
            </a:r>
          </a:p>
          <a:p>
            <a:pPr algn="just"/>
            <a:endParaRPr lang="en-IN" sz="2800" dirty="0"/>
          </a:p>
          <a:p>
            <a:pPr algn="just"/>
            <a:r>
              <a:rPr lang="en-IN" sz="2800" dirty="0"/>
              <a:t>A </a:t>
            </a:r>
            <a:r>
              <a:rPr lang="en-US" sz="2800" dirty="0"/>
              <a:t>prefix code can always achieve the optimal data compression among any character code, and so we suffer no loss of generality by restricting our attention to prefix </a:t>
            </a:r>
            <a:r>
              <a:rPr lang="en-IN" sz="2800" dirty="0"/>
              <a:t>codes.</a:t>
            </a:r>
          </a:p>
          <a:p>
            <a:pPr algn="just"/>
            <a:endParaRPr lang="en-US" sz="2800" dirty="0"/>
          </a:p>
          <a:p>
            <a:pPr algn="just"/>
            <a:r>
              <a:rPr lang="en-US" sz="2800" dirty="0"/>
              <a:t>We use a binary tree, to represent such codes whose leaves are the given characters</a:t>
            </a:r>
          </a:p>
          <a:p>
            <a:pPr algn="just"/>
            <a:endParaRPr lang="en-IN" sz="2800" dirty="0"/>
          </a:p>
          <a:p>
            <a:pPr algn="just"/>
            <a:r>
              <a:rPr lang="en-IN" sz="2800" dirty="0"/>
              <a:t>We interpret the binary </a:t>
            </a:r>
            <a:r>
              <a:rPr lang="en-US" sz="2800" dirty="0" err="1"/>
              <a:t>codeword</a:t>
            </a:r>
            <a:r>
              <a:rPr lang="en-US" sz="2800" dirty="0"/>
              <a:t> for a character as the simple path from the root to that character, where 0 means “go to the left child” and 1 means “go to the right child</a:t>
            </a:r>
            <a:r>
              <a:rPr lang="en-US" sz="2800" dirty="0" smtClean="0"/>
              <a:t>.”</a:t>
            </a:r>
            <a:endParaRPr lang="en-IN" sz="2800" dirty="0"/>
          </a:p>
        </p:txBody>
      </p:sp>
    </p:spTree>
    <p:extLst>
      <p:ext uri="{BB962C8B-B14F-4D97-AF65-F5344CB8AC3E}">
        <p14:creationId xmlns:p14="http://schemas.microsoft.com/office/powerpoint/2010/main" val="237206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18712" y="2612812"/>
            <a:ext cx="10554574" cy="3636511"/>
          </a:xfrm>
        </p:spPr>
        <p:txBody>
          <a:bodyPr>
            <a:normAutofit/>
          </a:bodyPr>
          <a:lstStyle/>
          <a:p>
            <a:pPr marL="0" indent="0" algn="ctr">
              <a:buNone/>
            </a:pPr>
            <a:r>
              <a:rPr lang="en-US" sz="2800" dirty="0">
                <a:latin typeface="Roboto"/>
              </a:rPr>
              <a:t>Dynamic programming is both a mathematical optimization method and a computer programming method. </a:t>
            </a:r>
            <a:r>
              <a:rPr lang="en-US" sz="2800" dirty="0" smtClean="0">
                <a:latin typeface="Roboto"/>
              </a:rPr>
              <a:t>In </a:t>
            </a:r>
            <a:r>
              <a:rPr lang="en-US" sz="2800" dirty="0">
                <a:latin typeface="Roboto"/>
              </a:rPr>
              <a:t>both contexts it refers to simplifying a complicated problem by breaking it down into simpler sub-problems in a recursive manner</a:t>
            </a:r>
            <a:r>
              <a:rPr lang="en-US" sz="2800" dirty="0" smtClean="0">
                <a:latin typeface="Roboto"/>
              </a:rPr>
              <a:t>. </a:t>
            </a:r>
            <a:endParaRPr lang="en-US" sz="2800" dirty="0">
              <a:latin typeface="Roboto"/>
            </a:endParaRPr>
          </a:p>
        </p:txBody>
      </p:sp>
    </p:spTree>
    <p:extLst>
      <p:ext uri="{BB962C8B-B14F-4D97-AF65-F5344CB8AC3E}">
        <p14:creationId xmlns:p14="http://schemas.microsoft.com/office/powerpoint/2010/main" val="3826519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Application</a:t>
            </a:r>
          </a:p>
        </p:txBody>
      </p:sp>
      <p:pic>
        <p:nvPicPr>
          <p:cNvPr id="5" name="Picture 4">
            <a:extLst>
              <a:ext uri="{FF2B5EF4-FFF2-40B4-BE49-F238E27FC236}">
                <a16:creationId xmlns:a16="http://schemas.microsoft.com/office/drawing/2014/main" id="{8A518D5A-A959-4347-8E7D-A82F8CE1D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00" y="2423999"/>
            <a:ext cx="5525699" cy="3975159"/>
          </a:xfrm>
          <a:prstGeom prst="rect">
            <a:avLst/>
          </a:prstGeom>
        </p:spPr>
      </p:pic>
      <p:sp>
        <p:nvSpPr>
          <p:cNvPr id="6" name="TextBox 6">
            <a:extLst>
              <a:ext uri="{FF2B5EF4-FFF2-40B4-BE49-F238E27FC236}">
                <a16:creationId xmlns:a16="http://schemas.microsoft.com/office/drawing/2014/main" id="{34DA9654-FBF9-4885-9716-15D69F463300}"/>
              </a:ext>
            </a:extLst>
          </p:cNvPr>
          <p:cNvSpPr txBox="1"/>
          <p:nvPr/>
        </p:nvSpPr>
        <p:spPr>
          <a:xfrm>
            <a:off x="6680200" y="3811413"/>
            <a:ext cx="470179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dirty="0">
                <a:latin typeface="Roboto"/>
              </a:rPr>
              <a:t>Tree corresponding to the optimal variable-size prefix codes. Each internal node is labelled with the sum of the frequency of min of leaf nodes</a:t>
            </a:r>
            <a:r>
              <a:rPr lang="en-IN" dirty="0" smtClean="0">
                <a:latin typeface="Roboto"/>
              </a:rPr>
              <a:t>.</a:t>
            </a:r>
            <a:endParaRPr lang="en-IN" dirty="0">
              <a:latin typeface="Roboto"/>
            </a:endParaRPr>
          </a:p>
        </p:txBody>
      </p:sp>
    </p:spTree>
    <p:extLst>
      <p:ext uri="{BB962C8B-B14F-4D97-AF65-F5344CB8AC3E}">
        <p14:creationId xmlns:p14="http://schemas.microsoft.com/office/powerpoint/2010/main" val="452720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818712" y="2374687"/>
            <a:ext cx="10554574" cy="3636511"/>
          </a:xfrm>
        </p:spPr>
        <p:txBody>
          <a:bodyPr>
            <a:normAutofit/>
          </a:bodyPr>
          <a:lstStyle/>
          <a:p>
            <a:pPr marL="0" indent="0" algn="ctr">
              <a:buNone/>
            </a:pPr>
            <a:r>
              <a:rPr lang="en-US" sz="2800" dirty="0">
                <a:latin typeface="Roboto"/>
              </a:rPr>
              <a:t>Huffman invented a Greedy Algorithm that constructs an optimal prefix code, called Huffman Code</a:t>
            </a:r>
            <a:r>
              <a:rPr lang="en-US" sz="2800" dirty="0" smtClean="0">
                <a:latin typeface="Roboto"/>
              </a:rPr>
              <a:t>.</a:t>
            </a:r>
          </a:p>
        </p:txBody>
      </p:sp>
    </p:spTree>
    <p:extLst>
      <p:ext uri="{BB962C8B-B14F-4D97-AF65-F5344CB8AC3E}">
        <p14:creationId xmlns:p14="http://schemas.microsoft.com/office/powerpoint/2010/main" val="3051832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Idea</a:t>
            </a:r>
            <a:endParaRPr lang="en-US" dirty="0"/>
          </a:p>
        </p:txBody>
      </p:sp>
      <p:sp>
        <p:nvSpPr>
          <p:cNvPr id="3" name="Content Placeholder 2"/>
          <p:cNvSpPr>
            <a:spLocks noGrp="1"/>
          </p:cNvSpPr>
          <p:nvPr>
            <p:ph idx="1"/>
          </p:nvPr>
        </p:nvSpPr>
        <p:spPr>
          <a:xfrm>
            <a:off x="818712" y="2565187"/>
            <a:ext cx="10554574" cy="3636511"/>
          </a:xfrm>
        </p:spPr>
        <p:txBody>
          <a:bodyPr>
            <a:normAutofit fontScale="92500" lnSpcReduction="20000"/>
          </a:bodyPr>
          <a:lstStyle/>
          <a:p>
            <a:pPr marL="0" indent="0">
              <a:buNone/>
            </a:pPr>
            <a:r>
              <a:rPr lang="en-US" sz="2800" dirty="0" smtClean="0">
                <a:latin typeface="Roboto"/>
              </a:rPr>
              <a:t>We </a:t>
            </a:r>
            <a:r>
              <a:rPr lang="en-US" sz="2800" dirty="0">
                <a:latin typeface="Roboto"/>
              </a:rPr>
              <a:t>assume that C is a set of n characters and that each character c belongs to  C is an object with an attribute c:freq giving its frequency. The algorithm builds the tree T corresponding to the optimal code in a bottom-up manner. It begins with a set of C leaves and performs a sequence of C - 1 “merging” operations to create the final tree. The algorithm uses a min-priority queue Q, keyed on the frequency attribute, to identify the two least-frequent objects to merge together. When we merge two objects, the result is a new object whose frequency is the sum of the frequencies of the two objects that were merged.</a:t>
            </a:r>
          </a:p>
        </p:txBody>
      </p:sp>
    </p:spTree>
    <p:extLst>
      <p:ext uri="{BB962C8B-B14F-4D97-AF65-F5344CB8AC3E}">
        <p14:creationId xmlns:p14="http://schemas.microsoft.com/office/powerpoint/2010/main" val="2118232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818712" y="2374687"/>
            <a:ext cx="10779730" cy="4154450"/>
          </a:xfrm>
        </p:spPr>
        <p:txBody>
          <a:bodyPr>
            <a:normAutofit fontScale="77500" lnSpcReduction="20000"/>
          </a:bodyPr>
          <a:lstStyle/>
          <a:p>
            <a:pPr marL="0" indent="0">
              <a:buNone/>
            </a:pPr>
            <a:r>
              <a:rPr lang="en-US" sz="2800" dirty="0" smtClean="0">
                <a:latin typeface="Lucida Console" panose="020B0609040504020204" pitchFamily="49" charset="0"/>
              </a:rPr>
              <a:t>HUFFMAN (C)</a:t>
            </a:r>
          </a:p>
          <a:p>
            <a:pPr marL="514350" indent="-514350">
              <a:buAutoNum type="arabicPlain"/>
            </a:pPr>
            <a:r>
              <a:rPr lang="en-US" sz="2800" dirty="0" smtClean="0">
                <a:latin typeface="Lucida Console" panose="020B0609040504020204" pitchFamily="49" charset="0"/>
              </a:rPr>
              <a:t>N = |C|</a:t>
            </a:r>
          </a:p>
          <a:p>
            <a:pPr marL="514350" indent="-514350">
              <a:buAutoNum type="arabicPlain"/>
            </a:pPr>
            <a:r>
              <a:rPr lang="en-US" sz="2800" dirty="0" smtClean="0">
                <a:latin typeface="Lucida Console" panose="020B0609040504020204" pitchFamily="49" charset="0"/>
              </a:rPr>
              <a:t>Q = C</a:t>
            </a:r>
          </a:p>
          <a:p>
            <a:pPr marL="514350" indent="-514350">
              <a:buAutoNum type="arabicPlain"/>
            </a:pPr>
            <a:r>
              <a:rPr lang="en-US" sz="2800" dirty="0" smtClean="0">
                <a:latin typeface="Lucida Console" panose="020B0609040504020204" pitchFamily="49" charset="0"/>
              </a:rPr>
              <a:t>for </a:t>
            </a:r>
            <a:r>
              <a:rPr lang="en-US" sz="2800" dirty="0" err="1" smtClean="0">
                <a:latin typeface="Lucida Console" panose="020B0609040504020204" pitchFamily="49" charset="0"/>
              </a:rPr>
              <a:t>i</a:t>
            </a:r>
            <a:r>
              <a:rPr lang="en-US" sz="2800" dirty="0" smtClean="0">
                <a:latin typeface="Lucida Console" panose="020B0609040504020204" pitchFamily="49" charset="0"/>
              </a:rPr>
              <a:t> = 1 to n-1</a:t>
            </a:r>
            <a:endParaRPr lang="en-US" sz="2600" dirty="0" smtClean="0">
              <a:latin typeface="Lucida Console" panose="020B0609040504020204" pitchFamily="49" charset="0"/>
            </a:endParaRPr>
          </a:p>
          <a:p>
            <a:pPr marL="514350" indent="-514350">
              <a:buAutoNum type="arabicPlain"/>
            </a:pPr>
            <a:r>
              <a:rPr lang="en-US" sz="2600" dirty="0" smtClean="0">
                <a:latin typeface="Lucida Console" panose="020B0609040504020204" pitchFamily="49" charset="0"/>
              </a:rPr>
              <a:t> 	allocate a new node z</a:t>
            </a:r>
          </a:p>
          <a:p>
            <a:pPr marL="514350" indent="-514350">
              <a:buAutoNum type="arabicPlain"/>
            </a:pPr>
            <a:r>
              <a:rPr lang="en-US" sz="2600" dirty="0">
                <a:latin typeface="Lucida Console" panose="020B0609040504020204" pitchFamily="49" charset="0"/>
              </a:rPr>
              <a:t> </a:t>
            </a:r>
            <a:r>
              <a:rPr lang="en-US" sz="2600" dirty="0" smtClean="0">
                <a:latin typeface="Lucida Console" panose="020B0609040504020204" pitchFamily="49" charset="0"/>
              </a:rPr>
              <a:t>	</a:t>
            </a:r>
            <a:r>
              <a:rPr lang="en-US" sz="2600" dirty="0" err="1" smtClean="0">
                <a:latin typeface="Lucida Console" panose="020B0609040504020204" pitchFamily="49" charset="0"/>
              </a:rPr>
              <a:t>z.left</a:t>
            </a:r>
            <a:r>
              <a:rPr lang="en-US" sz="2600" dirty="0" smtClean="0">
                <a:latin typeface="Lucida Console" panose="020B0609040504020204" pitchFamily="49" charset="0"/>
              </a:rPr>
              <a:t> = x = EXTRACT-MIN(Q)</a:t>
            </a:r>
          </a:p>
          <a:p>
            <a:pPr marL="514350" indent="-514350">
              <a:buAutoNum type="arabicPlain"/>
            </a:pPr>
            <a:r>
              <a:rPr lang="en-US" sz="2600" dirty="0">
                <a:latin typeface="Lucida Console" panose="020B0609040504020204" pitchFamily="49" charset="0"/>
              </a:rPr>
              <a:t> </a:t>
            </a:r>
            <a:r>
              <a:rPr lang="en-US" sz="2600" dirty="0" smtClean="0">
                <a:latin typeface="Lucida Console" panose="020B0609040504020204" pitchFamily="49" charset="0"/>
              </a:rPr>
              <a:t>	</a:t>
            </a:r>
            <a:r>
              <a:rPr lang="en-US" sz="2600" dirty="0" err="1" smtClean="0">
                <a:latin typeface="Lucida Console" panose="020B0609040504020204" pitchFamily="49" charset="0"/>
              </a:rPr>
              <a:t>z.right</a:t>
            </a:r>
            <a:r>
              <a:rPr lang="en-US" sz="2600" dirty="0" smtClean="0">
                <a:latin typeface="Lucida Console" panose="020B0609040504020204" pitchFamily="49" charset="0"/>
              </a:rPr>
              <a:t> = y = EXTRACT-MIN(Q)</a:t>
            </a:r>
          </a:p>
          <a:p>
            <a:pPr marL="514350" indent="-514350">
              <a:buAutoNum type="arabicPlain"/>
            </a:pPr>
            <a:r>
              <a:rPr lang="en-US" sz="2600" dirty="0">
                <a:latin typeface="Lucida Console" panose="020B0609040504020204" pitchFamily="49" charset="0"/>
              </a:rPr>
              <a:t> </a:t>
            </a:r>
            <a:r>
              <a:rPr lang="en-US" sz="2600" dirty="0" smtClean="0">
                <a:latin typeface="Lucida Console" panose="020B0609040504020204" pitchFamily="49" charset="0"/>
              </a:rPr>
              <a:t>	</a:t>
            </a:r>
            <a:r>
              <a:rPr lang="en-US" sz="2600" dirty="0" err="1" smtClean="0">
                <a:latin typeface="Lucida Console" panose="020B0609040504020204" pitchFamily="49" charset="0"/>
              </a:rPr>
              <a:t>z.freq</a:t>
            </a:r>
            <a:r>
              <a:rPr lang="en-US" sz="2600" dirty="0" smtClean="0">
                <a:latin typeface="Lucida Console" panose="020B0609040504020204" pitchFamily="49" charset="0"/>
              </a:rPr>
              <a:t> = </a:t>
            </a:r>
            <a:r>
              <a:rPr lang="en-US" sz="2600" dirty="0" err="1" smtClean="0">
                <a:latin typeface="Lucida Console" panose="020B0609040504020204" pitchFamily="49" charset="0"/>
              </a:rPr>
              <a:t>x.freq</a:t>
            </a:r>
            <a:r>
              <a:rPr lang="en-US" sz="2600" dirty="0">
                <a:latin typeface="Lucida Console" panose="020B0609040504020204" pitchFamily="49" charset="0"/>
              </a:rPr>
              <a:t> </a:t>
            </a:r>
            <a:r>
              <a:rPr lang="en-US" sz="2600" dirty="0" smtClean="0">
                <a:latin typeface="Lucida Console" panose="020B0609040504020204" pitchFamily="49" charset="0"/>
              </a:rPr>
              <a:t>+ </a:t>
            </a:r>
            <a:r>
              <a:rPr lang="en-US" sz="2600" dirty="0" err="1" smtClean="0">
                <a:latin typeface="Lucida Console" panose="020B0609040504020204" pitchFamily="49" charset="0"/>
              </a:rPr>
              <a:t>y.freq</a:t>
            </a:r>
            <a:endParaRPr lang="en-US" sz="2600" dirty="0" smtClean="0">
              <a:latin typeface="Lucida Console" panose="020B0609040504020204" pitchFamily="49" charset="0"/>
            </a:endParaRPr>
          </a:p>
          <a:p>
            <a:pPr marL="514350" indent="-514350">
              <a:buAutoNum type="arabicPlain"/>
            </a:pPr>
            <a:r>
              <a:rPr lang="en-US" sz="2600" dirty="0">
                <a:latin typeface="Lucida Console" panose="020B0609040504020204" pitchFamily="49" charset="0"/>
              </a:rPr>
              <a:t> </a:t>
            </a:r>
            <a:r>
              <a:rPr lang="en-US" sz="2600" dirty="0" smtClean="0">
                <a:latin typeface="Lucida Console" panose="020B0609040504020204" pitchFamily="49" charset="0"/>
              </a:rPr>
              <a:t>	INSERT (Q, z)</a:t>
            </a:r>
          </a:p>
          <a:p>
            <a:pPr marL="514350" indent="-514350">
              <a:buAutoNum type="arabicPlain"/>
            </a:pPr>
            <a:r>
              <a:rPr lang="en-US" sz="2600" dirty="0" smtClean="0">
                <a:latin typeface="Lucida Console" panose="020B0609040504020204" pitchFamily="49" charset="0"/>
              </a:rPr>
              <a:t>Return EXTRACT-MIN(Q) // return the root of the tree</a:t>
            </a:r>
            <a:endParaRPr lang="en-US" sz="2800" dirty="0" smtClean="0">
              <a:latin typeface="Lucida Console" panose="020B0609040504020204" pitchFamily="49" charset="0"/>
            </a:endParaRPr>
          </a:p>
        </p:txBody>
      </p:sp>
    </p:spTree>
    <p:extLst>
      <p:ext uri="{BB962C8B-B14F-4D97-AF65-F5344CB8AC3E}">
        <p14:creationId xmlns:p14="http://schemas.microsoft.com/office/powerpoint/2010/main" val="881607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a:t>
            </a:r>
            <a:endParaRPr lang="en-US" dirty="0"/>
          </a:p>
        </p:txBody>
      </p:sp>
      <p:sp>
        <p:nvSpPr>
          <p:cNvPr id="3" name="Content Placeholder 2"/>
          <p:cNvSpPr>
            <a:spLocks noGrp="1"/>
          </p:cNvSpPr>
          <p:nvPr>
            <p:ph idx="1"/>
          </p:nvPr>
        </p:nvSpPr>
        <p:spPr>
          <a:xfrm>
            <a:off x="818712" y="2535108"/>
            <a:ext cx="10554574" cy="3636511"/>
          </a:xfrm>
        </p:spPr>
        <p:txBody>
          <a:bodyPr>
            <a:normAutofit/>
          </a:bodyPr>
          <a:lstStyle/>
          <a:p>
            <a:pPr marL="0" indent="0" algn="ctr">
              <a:buNone/>
            </a:pPr>
            <a:r>
              <a:rPr lang="en-US" sz="2800" dirty="0">
                <a:latin typeface="Roboto"/>
              </a:rPr>
              <a:t>Q is implemented as a binary min-heap. For a set C of n characters, we can initialize Q in line 2 in O(n) time using Build-Min-Heap procedure. The for loop in line 3-8 executes exactly (n-1) times, and since each heap operation requires O(log n) time, the loop contributes O(n log n) to the running time.</a:t>
            </a:r>
          </a:p>
        </p:txBody>
      </p:sp>
    </p:spTree>
    <p:extLst>
      <p:ext uri="{BB962C8B-B14F-4D97-AF65-F5344CB8AC3E}">
        <p14:creationId xmlns:p14="http://schemas.microsoft.com/office/powerpoint/2010/main" val="1033465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1449147"/>
            <a:ext cx="11381999" cy="2971051"/>
          </a:xfrm>
        </p:spPr>
        <p:txBody>
          <a:bodyPr/>
          <a:lstStyle/>
          <a:p>
            <a:r>
              <a:rPr lang="en-US" dirty="0" smtClean="0"/>
              <a:t>Divide and Conquer</a:t>
            </a:r>
            <a:endParaRPr lang="en-US" dirty="0"/>
          </a:p>
        </p:txBody>
      </p:sp>
    </p:spTree>
    <p:extLst>
      <p:ext uri="{BB962C8B-B14F-4D97-AF65-F5344CB8AC3E}">
        <p14:creationId xmlns:p14="http://schemas.microsoft.com/office/powerpoint/2010/main" val="1431120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27424" y="1059473"/>
            <a:ext cx="10554574" cy="3636511"/>
          </a:xfrm>
        </p:spPr>
        <p:txBody>
          <a:bodyPr/>
          <a:lstStyle/>
          <a:p>
            <a:pPr marL="0" indent="0">
              <a:buNone/>
            </a:pPr>
            <a:r>
              <a:rPr lang="en-US" dirty="0">
                <a:latin typeface="Roboto"/>
              </a:rPr>
              <a:t>In computer science, divide and conquer is an algorithm design paradigm based on multi-branched recursion.</a:t>
            </a:r>
          </a:p>
          <a:p>
            <a:pPr marL="0" indent="0">
              <a:buNone/>
            </a:pPr>
            <a:endParaRPr lang="en-US" dirty="0">
              <a:latin typeface="Roboto"/>
            </a:endParaRPr>
          </a:p>
        </p:txBody>
      </p:sp>
      <p:sp>
        <p:nvSpPr>
          <p:cNvPr id="4" name="Rectangle 3">
            <a:extLst>
              <a:ext uri="{FF2B5EF4-FFF2-40B4-BE49-F238E27FC236}">
                <a16:creationId xmlns:a16="http://schemas.microsoft.com/office/drawing/2014/main" id="{4B3DE4EC-512D-455F-A611-AD54CACC8C28}"/>
              </a:ext>
            </a:extLst>
          </p:cNvPr>
          <p:cNvSpPr/>
          <p:nvPr/>
        </p:nvSpPr>
        <p:spPr>
          <a:xfrm>
            <a:off x="5075770" y="3030622"/>
            <a:ext cx="1951348" cy="566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2400" b="1" dirty="0"/>
          </a:p>
          <a:p>
            <a:pPr algn="ctr"/>
            <a:r>
              <a:rPr lang="en-IN" sz="2400" b="1" dirty="0"/>
              <a:t>APPROACH</a:t>
            </a:r>
          </a:p>
          <a:p>
            <a:pPr algn="ctr"/>
            <a:endParaRPr lang="en-IN" sz="2400" dirty="0"/>
          </a:p>
        </p:txBody>
      </p:sp>
      <p:cxnSp>
        <p:nvCxnSpPr>
          <p:cNvPr id="5" name="Straight Connector 4">
            <a:extLst>
              <a:ext uri="{FF2B5EF4-FFF2-40B4-BE49-F238E27FC236}">
                <a16:creationId xmlns:a16="http://schemas.microsoft.com/office/drawing/2014/main" id="{90FE7719-17C5-4B8A-98DF-02571472DAD8}"/>
              </a:ext>
            </a:extLst>
          </p:cNvPr>
          <p:cNvCxnSpPr>
            <a:stCxn id="4" idx="2"/>
          </p:cNvCxnSpPr>
          <p:nvPr/>
        </p:nvCxnSpPr>
        <p:spPr>
          <a:xfrm flipH="1">
            <a:off x="6046730" y="3596671"/>
            <a:ext cx="4714" cy="24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71F3025-8F92-4C8C-A287-3002ACE355C1}"/>
              </a:ext>
            </a:extLst>
          </p:cNvPr>
          <p:cNvCxnSpPr>
            <a:cxnSpLocks/>
          </p:cNvCxnSpPr>
          <p:nvPr/>
        </p:nvCxnSpPr>
        <p:spPr>
          <a:xfrm flipH="1">
            <a:off x="1803098" y="3842946"/>
            <a:ext cx="4289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038B05A-F406-49AC-92FA-93A341E6E258}"/>
              </a:ext>
            </a:extLst>
          </p:cNvPr>
          <p:cNvCxnSpPr>
            <a:cxnSpLocks/>
          </p:cNvCxnSpPr>
          <p:nvPr/>
        </p:nvCxnSpPr>
        <p:spPr>
          <a:xfrm>
            <a:off x="6046730" y="3842946"/>
            <a:ext cx="40896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B636993-59FB-47C5-90FC-68976DC90E04}"/>
              </a:ext>
            </a:extLst>
          </p:cNvPr>
          <p:cNvCxnSpPr/>
          <p:nvPr/>
        </p:nvCxnSpPr>
        <p:spPr>
          <a:xfrm>
            <a:off x="1803098" y="3842946"/>
            <a:ext cx="0" cy="51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C682BF5-65EB-488D-BA0E-55CF1967975D}"/>
              </a:ext>
            </a:extLst>
          </p:cNvPr>
          <p:cNvCxnSpPr/>
          <p:nvPr/>
        </p:nvCxnSpPr>
        <p:spPr>
          <a:xfrm>
            <a:off x="6048302" y="3842946"/>
            <a:ext cx="0" cy="51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6E49489-0E90-4406-BD00-342F499CEC4E}"/>
              </a:ext>
            </a:extLst>
          </p:cNvPr>
          <p:cNvCxnSpPr/>
          <p:nvPr/>
        </p:nvCxnSpPr>
        <p:spPr>
          <a:xfrm>
            <a:off x="10136392" y="3842946"/>
            <a:ext cx="0" cy="51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744B70C-B2AE-4F61-901A-0A0A99EF8C33}"/>
              </a:ext>
            </a:extLst>
          </p:cNvPr>
          <p:cNvSpPr/>
          <p:nvPr/>
        </p:nvSpPr>
        <p:spPr>
          <a:xfrm>
            <a:off x="827424" y="4399890"/>
            <a:ext cx="1951348" cy="566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400" dirty="0"/>
              <a:t>DIVIDE</a:t>
            </a:r>
          </a:p>
        </p:txBody>
      </p:sp>
      <p:sp>
        <p:nvSpPr>
          <p:cNvPr id="12" name="Rectangle 11">
            <a:extLst>
              <a:ext uri="{FF2B5EF4-FFF2-40B4-BE49-F238E27FC236}">
                <a16:creationId xmlns:a16="http://schemas.microsoft.com/office/drawing/2014/main" id="{BFBCCFD5-6378-402B-A299-6F87BD9078F7}"/>
              </a:ext>
            </a:extLst>
          </p:cNvPr>
          <p:cNvSpPr/>
          <p:nvPr/>
        </p:nvSpPr>
        <p:spPr>
          <a:xfrm>
            <a:off x="5092660" y="4384131"/>
            <a:ext cx="1951348" cy="566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400" dirty="0"/>
              <a:t>CONQUER</a:t>
            </a:r>
          </a:p>
        </p:txBody>
      </p:sp>
      <p:sp>
        <p:nvSpPr>
          <p:cNvPr id="13" name="Rectangle 12">
            <a:extLst>
              <a:ext uri="{FF2B5EF4-FFF2-40B4-BE49-F238E27FC236}">
                <a16:creationId xmlns:a16="http://schemas.microsoft.com/office/drawing/2014/main" id="{CB6C1690-B8B0-41AC-9436-880C7CB9EDC4}"/>
              </a:ext>
            </a:extLst>
          </p:cNvPr>
          <p:cNvSpPr/>
          <p:nvPr/>
        </p:nvSpPr>
        <p:spPr>
          <a:xfrm>
            <a:off x="9160718" y="4399889"/>
            <a:ext cx="1951348" cy="566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400" dirty="0"/>
              <a:t>COMBINE</a:t>
            </a:r>
          </a:p>
        </p:txBody>
      </p:sp>
      <p:sp>
        <p:nvSpPr>
          <p:cNvPr id="14" name="TextBox 29">
            <a:extLst>
              <a:ext uri="{FF2B5EF4-FFF2-40B4-BE49-F238E27FC236}">
                <a16:creationId xmlns:a16="http://schemas.microsoft.com/office/drawing/2014/main" id="{143049DA-E923-4E04-B933-494501AC5B42}"/>
              </a:ext>
            </a:extLst>
          </p:cNvPr>
          <p:cNvSpPr txBox="1"/>
          <p:nvPr/>
        </p:nvSpPr>
        <p:spPr>
          <a:xfrm>
            <a:off x="827425" y="5049577"/>
            <a:ext cx="1951347"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500" dirty="0"/>
              <a:t>The problem is divided </a:t>
            </a:r>
            <a:endParaRPr lang="en-IN" sz="1500" dirty="0" smtClean="0">
              <a:latin typeface="Roboto"/>
            </a:endParaRPr>
          </a:p>
          <a:p>
            <a:pPr algn="just"/>
            <a:r>
              <a:rPr lang="en-IN" sz="1500" dirty="0" smtClean="0"/>
              <a:t>into </a:t>
            </a:r>
            <a:r>
              <a:rPr lang="en-IN" sz="1500" dirty="0"/>
              <a:t>number of subproblems, that are, instances of the same problem.</a:t>
            </a:r>
          </a:p>
        </p:txBody>
      </p:sp>
      <p:sp>
        <p:nvSpPr>
          <p:cNvPr id="15" name="TextBox 31">
            <a:extLst>
              <a:ext uri="{FF2B5EF4-FFF2-40B4-BE49-F238E27FC236}">
                <a16:creationId xmlns:a16="http://schemas.microsoft.com/office/drawing/2014/main" id="{D63D5821-87DE-4D80-B0DD-7443DB8547CA}"/>
              </a:ext>
            </a:extLst>
          </p:cNvPr>
          <p:cNvSpPr txBox="1"/>
          <p:nvPr/>
        </p:nvSpPr>
        <p:spPr>
          <a:xfrm>
            <a:off x="5092660" y="5049577"/>
            <a:ext cx="2111995" cy="12464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500" dirty="0" smtClean="0">
                <a:latin typeface="Roboto"/>
              </a:rPr>
              <a:t>The sub problems are solved recursively. If the size of the sub problem is small enough.</a:t>
            </a:r>
            <a:endParaRPr lang="en-IN" sz="1500" dirty="0">
              <a:latin typeface="Roboto"/>
            </a:endParaRPr>
          </a:p>
        </p:txBody>
      </p:sp>
      <p:sp>
        <p:nvSpPr>
          <p:cNvPr id="16" name="TextBox 35">
            <a:extLst>
              <a:ext uri="{FF2B5EF4-FFF2-40B4-BE49-F238E27FC236}">
                <a16:creationId xmlns:a16="http://schemas.microsoft.com/office/drawing/2014/main" id="{58303A28-28E9-48BC-B58A-277AFAF15617}"/>
              </a:ext>
            </a:extLst>
          </p:cNvPr>
          <p:cNvSpPr txBox="1"/>
          <p:nvPr/>
        </p:nvSpPr>
        <p:spPr>
          <a:xfrm>
            <a:off x="9160718" y="5049577"/>
            <a:ext cx="1951348" cy="12464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500" dirty="0" smtClean="0">
                <a:latin typeface="Roboto"/>
              </a:rPr>
              <a:t>The solution to the </a:t>
            </a:r>
            <a:r>
              <a:rPr lang="en-IN" sz="1500" dirty="0" err="1" smtClean="0">
                <a:latin typeface="Roboto"/>
              </a:rPr>
              <a:t>subproblems</a:t>
            </a:r>
            <a:r>
              <a:rPr lang="en-IN" sz="1500" dirty="0" smtClean="0">
                <a:latin typeface="Roboto"/>
              </a:rPr>
              <a:t> are combined into a general solution for the original problem</a:t>
            </a:r>
            <a:endParaRPr lang="en-IN" sz="1500" dirty="0">
              <a:latin typeface="Roboto"/>
            </a:endParaRPr>
          </a:p>
        </p:txBody>
      </p:sp>
    </p:spTree>
    <p:extLst>
      <p:ext uri="{BB962C8B-B14F-4D97-AF65-F5344CB8AC3E}">
        <p14:creationId xmlns:p14="http://schemas.microsoft.com/office/powerpoint/2010/main" val="2807960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10000" y="2570631"/>
            <a:ext cx="10554574" cy="3636511"/>
          </a:xfrm>
        </p:spPr>
        <p:txBody>
          <a:bodyPr>
            <a:noAutofit/>
          </a:bodyPr>
          <a:lstStyle/>
          <a:p>
            <a:r>
              <a:rPr lang="en-US" sz="2200" dirty="0">
                <a:latin typeface="Roboto"/>
              </a:rPr>
              <a:t>This divide-and-conquer technique is the basis of efficient algorithms for all kinds of problems, such as sorting, matrix multiplication, finding the closest pair of points, syntactic analysis, and computing the discrete Fourier transform.</a:t>
            </a:r>
          </a:p>
          <a:p>
            <a:endParaRPr lang="en-US" sz="2200" dirty="0">
              <a:latin typeface="Roboto"/>
            </a:endParaRPr>
          </a:p>
          <a:p>
            <a:r>
              <a:rPr lang="en-US" sz="2200" dirty="0">
                <a:latin typeface="Roboto"/>
              </a:rPr>
              <a:t>There are several advantages to D&amp;C algorithm. It’s a powerful tool for conceptually solving difficult &amp; big problems ; as all it requires is a way of breaking down the problem into smaller problems.</a:t>
            </a:r>
          </a:p>
          <a:p>
            <a:endParaRPr lang="en-US" sz="2200" dirty="0">
              <a:latin typeface="Roboto"/>
            </a:endParaRPr>
          </a:p>
          <a:p>
            <a:r>
              <a:rPr lang="en-US" sz="2200" dirty="0">
                <a:latin typeface="Roboto"/>
              </a:rPr>
              <a:t>D&amp;C algorithms naturally tend to make efficient use of memory cache and led to improvement in the asymptotic cost, of solving a problem</a:t>
            </a:r>
            <a:r>
              <a:rPr lang="en-US" sz="2200" dirty="0" smtClean="0">
                <a:latin typeface="Roboto"/>
              </a:rPr>
              <a:t>.</a:t>
            </a:r>
            <a:endParaRPr lang="en-US" sz="2200" dirty="0">
              <a:latin typeface="Roboto"/>
            </a:endParaRPr>
          </a:p>
        </p:txBody>
      </p:sp>
    </p:spTree>
    <p:extLst>
      <p:ext uri="{BB962C8B-B14F-4D97-AF65-F5344CB8AC3E}">
        <p14:creationId xmlns:p14="http://schemas.microsoft.com/office/powerpoint/2010/main" val="1596885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Life Application</a:t>
            </a:r>
            <a:endParaRPr lang="en-US" dirty="0"/>
          </a:p>
        </p:txBody>
      </p:sp>
      <p:sp>
        <p:nvSpPr>
          <p:cNvPr id="3" name="Content Placeholder 2"/>
          <p:cNvSpPr>
            <a:spLocks noGrp="1"/>
          </p:cNvSpPr>
          <p:nvPr>
            <p:ph idx="1"/>
          </p:nvPr>
        </p:nvSpPr>
        <p:spPr>
          <a:xfrm>
            <a:off x="810000" y="2376496"/>
            <a:ext cx="8107574" cy="3841313"/>
          </a:xfrm>
        </p:spPr>
        <p:txBody>
          <a:bodyPr>
            <a:normAutofit lnSpcReduction="10000"/>
          </a:bodyPr>
          <a:lstStyle/>
          <a:p>
            <a:pPr marL="0" indent="0">
              <a:buNone/>
            </a:pPr>
            <a:endParaRPr lang="en-US" sz="2400" dirty="0" smtClean="0">
              <a:latin typeface="Roboto"/>
            </a:endParaRPr>
          </a:p>
          <a:p>
            <a:pPr marL="0" indent="0">
              <a:buNone/>
            </a:pPr>
            <a:r>
              <a:rPr lang="en-US" sz="2400" dirty="0" smtClean="0">
                <a:latin typeface="Roboto"/>
              </a:rPr>
              <a:t>PROBLEM </a:t>
            </a:r>
            <a:r>
              <a:rPr lang="en-US" sz="2400" dirty="0">
                <a:latin typeface="Roboto"/>
              </a:rPr>
              <a:t>STATEMENT</a:t>
            </a:r>
          </a:p>
          <a:p>
            <a:pPr marL="0" indent="0">
              <a:buNone/>
            </a:pPr>
            <a:endParaRPr lang="en-US" sz="2400" dirty="0">
              <a:latin typeface="Roboto"/>
            </a:endParaRPr>
          </a:p>
          <a:p>
            <a:pPr marL="0" indent="0">
              <a:buNone/>
            </a:pPr>
            <a:r>
              <a:rPr lang="en-US" sz="2400" dirty="0">
                <a:latin typeface="Roboto"/>
              </a:rPr>
              <a:t>Suppose that you have been offered the opportunity to invest in the Volatile Chemical Corporation. You are allowed to buy one unit of stock only one time and then sell it a later date. You are also aware of the price of the stock in the near future. </a:t>
            </a:r>
          </a:p>
          <a:p>
            <a:pPr marL="0" indent="0">
              <a:buNone/>
            </a:pPr>
            <a:r>
              <a:rPr lang="en-US" sz="2400" dirty="0">
                <a:latin typeface="Roboto"/>
              </a:rPr>
              <a:t>Now your goal is to maximize your profit. </a:t>
            </a:r>
          </a:p>
          <a:p>
            <a:pPr marL="0" indent="0">
              <a:buNone/>
            </a:pPr>
            <a:endParaRPr lang="en-US" sz="2400" dirty="0">
              <a:latin typeface="Roboto"/>
            </a:endParaRPr>
          </a:p>
        </p:txBody>
      </p:sp>
      <p:pic>
        <p:nvPicPr>
          <p:cNvPr id="5" name="Picture 4" descr="Stocks Prices Surge Ever Higher, Supported by Retail Sales and the ...">
            <a:extLst>
              <a:ext uri="{FF2B5EF4-FFF2-40B4-BE49-F238E27FC236}">
                <a16:creationId xmlns:a16="http://schemas.microsoft.com/office/drawing/2014/main" id="{34EA426E-64E3-4400-B8FF-8AE176419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5932" y="3360172"/>
            <a:ext cx="2816066" cy="1873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20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Life Application</a:t>
            </a:r>
            <a:endParaRPr lang="en-US" dirty="0"/>
          </a:p>
        </p:txBody>
      </p:sp>
      <p:pic>
        <p:nvPicPr>
          <p:cNvPr id="4" name="Picture 3">
            <a:extLst>
              <a:ext uri="{FF2B5EF4-FFF2-40B4-BE49-F238E27FC236}">
                <a16:creationId xmlns:a16="http://schemas.microsoft.com/office/drawing/2014/main" id="{784BB983-C9CE-4EEA-964C-BC017141B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00" y="2554512"/>
            <a:ext cx="4917714" cy="3476171"/>
          </a:xfrm>
          <a:prstGeom prst="rect">
            <a:avLst/>
          </a:prstGeom>
        </p:spPr>
      </p:pic>
      <p:pic>
        <p:nvPicPr>
          <p:cNvPr id="5" name="Picture 4">
            <a:extLst>
              <a:ext uri="{FF2B5EF4-FFF2-40B4-BE49-F238E27FC236}">
                <a16:creationId xmlns:a16="http://schemas.microsoft.com/office/drawing/2014/main" id="{CE412B69-5C9C-49FC-A949-5D16A3C67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066" y="2729186"/>
            <a:ext cx="5521932" cy="3126821"/>
          </a:xfrm>
          <a:prstGeom prst="rect">
            <a:avLst/>
          </a:prstGeom>
        </p:spPr>
      </p:pic>
    </p:spTree>
    <p:extLst>
      <p:ext uri="{BB962C8B-B14F-4D97-AF65-F5344CB8AC3E}">
        <p14:creationId xmlns:p14="http://schemas.microsoft.com/office/powerpoint/2010/main" val="308438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18712" y="2527087"/>
            <a:ext cx="10554574" cy="3636511"/>
          </a:xfrm>
        </p:spPr>
        <p:txBody>
          <a:bodyPr>
            <a:normAutofit/>
          </a:bodyPr>
          <a:lstStyle/>
          <a:p>
            <a:pPr marL="0" indent="0" algn="ctr">
              <a:buNone/>
            </a:pPr>
            <a:r>
              <a:rPr lang="en-US" sz="2800" dirty="0">
                <a:latin typeface="Roboto"/>
              </a:rPr>
              <a:t>There are two key attributes that a problem must have in order for dynamic programming to be applicable : </a:t>
            </a:r>
            <a:br>
              <a:rPr lang="en-US" sz="2800" dirty="0">
                <a:latin typeface="Roboto"/>
              </a:rPr>
            </a:br>
            <a:r>
              <a:rPr lang="en-US" sz="2800" dirty="0" smtClean="0">
                <a:latin typeface="Roboto"/>
              </a:rPr>
              <a:t>optimal </a:t>
            </a:r>
            <a:r>
              <a:rPr lang="en-US" sz="2800" dirty="0">
                <a:latin typeface="Roboto"/>
              </a:rPr>
              <a:t>substructure and overlapping sub-problems. </a:t>
            </a:r>
            <a:r>
              <a:rPr lang="en-US" sz="2800" dirty="0" smtClean="0">
                <a:latin typeface="Roboto"/>
              </a:rPr>
              <a:t/>
            </a:r>
            <a:br>
              <a:rPr lang="en-US" sz="2800" dirty="0" smtClean="0">
                <a:latin typeface="Roboto"/>
              </a:rPr>
            </a:br>
            <a:r>
              <a:rPr lang="en-US" sz="2800" dirty="0" smtClean="0">
                <a:latin typeface="Roboto"/>
              </a:rPr>
              <a:t>If </a:t>
            </a:r>
            <a:r>
              <a:rPr lang="en-US" sz="2800" dirty="0">
                <a:latin typeface="Roboto"/>
              </a:rPr>
              <a:t>a problem can be solved by combining optimal solutions to non-overlapping sub-problems, the strategy is called "divide and conquer" instead</a:t>
            </a:r>
            <a:r>
              <a:rPr lang="en-US" sz="2800" dirty="0" smtClean="0">
                <a:latin typeface="Roboto"/>
              </a:rPr>
              <a:t>.</a:t>
            </a:r>
            <a:endParaRPr lang="en-US" sz="2800" dirty="0">
              <a:latin typeface="Roboto"/>
            </a:endParaRPr>
          </a:p>
        </p:txBody>
      </p:sp>
    </p:spTree>
    <p:extLst>
      <p:ext uri="{BB962C8B-B14F-4D97-AF65-F5344CB8AC3E}">
        <p14:creationId xmlns:p14="http://schemas.microsoft.com/office/powerpoint/2010/main" val="356803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Idea</a:t>
            </a:r>
            <a:endParaRPr lang="en-US" dirty="0"/>
          </a:p>
        </p:txBody>
      </p:sp>
      <p:sp>
        <p:nvSpPr>
          <p:cNvPr id="3" name="Content Placeholder 2"/>
          <p:cNvSpPr>
            <a:spLocks noGrp="1"/>
          </p:cNvSpPr>
          <p:nvPr>
            <p:ph idx="1"/>
          </p:nvPr>
        </p:nvSpPr>
        <p:spPr>
          <a:xfrm>
            <a:off x="818712" y="2686744"/>
            <a:ext cx="10554574" cy="3636511"/>
          </a:xfrm>
        </p:spPr>
        <p:txBody>
          <a:bodyPr>
            <a:noAutofit/>
          </a:bodyPr>
          <a:lstStyle/>
          <a:p>
            <a:pPr marL="0" indent="0" algn="ctr">
              <a:buNone/>
            </a:pPr>
            <a:r>
              <a:rPr lang="en-US" sz="2400" dirty="0" smtClean="0">
                <a:latin typeface="Roboto"/>
              </a:rPr>
              <a:t>We </a:t>
            </a:r>
            <a:r>
              <a:rPr lang="en-US" sz="2400" dirty="0">
                <a:latin typeface="Roboto"/>
              </a:rPr>
              <a:t>want to find a sequence of days over which the net change from the first day to the last is maximum. Instead of looking at the daily prices, let us instead consider the daily change in price, where the change on the day </a:t>
            </a:r>
            <a:r>
              <a:rPr lang="en-US" sz="2400" dirty="0" err="1">
                <a:latin typeface="Roboto"/>
              </a:rPr>
              <a:t>i</a:t>
            </a:r>
            <a:r>
              <a:rPr lang="en-US" sz="2400" dirty="0">
                <a:latin typeface="Roboto"/>
              </a:rPr>
              <a:t> is the difference between prices after day i-1 and </a:t>
            </a:r>
            <a:r>
              <a:rPr lang="en-US" sz="2400" dirty="0" err="1">
                <a:latin typeface="Roboto"/>
              </a:rPr>
              <a:t>i</a:t>
            </a:r>
            <a:r>
              <a:rPr lang="en-US" sz="2400" dirty="0">
                <a:latin typeface="Roboto"/>
              </a:rPr>
              <a:t>. If we treat the information as an array, let’s say A, we now want to find the non-empty contiguous sub-array of A who has the largest sum.</a:t>
            </a:r>
          </a:p>
          <a:p>
            <a:pPr marL="0" indent="0" algn="ctr">
              <a:buNone/>
            </a:pPr>
            <a:r>
              <a:rPr lang="en-US" sz="2400" dirty="0">
                <a:latin typeface="Roboto"/>
              </a:rPr>
              <a:t>We call this contiguous sub-array, the maximum subarray.</a:t>
            </a:r>
          </a:p>
          <a:p>
            <a:pPr marL="0" indent="0" algn="ctr">
              <a:buNone/>
            </a:pPr>
            <a:endParaRPr lang="en-US" sz="2400" dirty="0">
              <a:latin typeface="Roboto"/>
            </a:endParaRPr>
          </a:p>
        </p:txBody>
      </p:sp>
    </p:spTree>
    <p:extLst>
      <p:ext uri="{BB962C8B-B14F-4D97-AF65-F5344CB8AC3E}">
        <p14:creationId xmlns:p14="http://schemas.microsoft.com/office/powerpoint/2010/main" val="1016068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818712" y="1641716"/>
            <a:ext cx="10554574" cy="3636511"/>
          </a:xfrm>
        </p:spPr>
        <p:txBody>
          <a:bodyPr>
            <a:normAutofit/>
          </a:bodyPr>
          <a:lstStyle/>
          <a:p>
            <a:r>
              <a:rPr lang="en-US" sz="2400" dirty="0">
                <a:latin typeface="Roboto"/>
              </a:rPr>
              <a:t>We want to find the maximum sub-array from the array A[low…….high]. </a:t>
            </a:r>
          </a:p>
          <a:p>
            <a:r>
              <a:rPr lang="en-US" sz="2400" dirty="0">
                <a:latin typeface="Roboto"/>
              </a:rPr>
              <a:t>According to the divide and conquer approach. We divide the array into two parts of equal sizes by evaluating mid. And consider the sub-arrays now, A[low……..mid] and A[mid+1……..high], to find the maximum sub-array. </a:t>
            </a:r>
          </a:p>
        </p:txBody>
      </p:sp>
      <p:pic>
        <p:nvPicPr>
          <p:cNvPr id="4" name="Picture 3">
            <a:extLst>
              <a:ext uri="{FF2B5EF4-FFF2-40B4-BE49-F238E27FC236}">
                <a16:creationId xmlns:a16="http://schemas.microsoft.com/office/drawing/2014/main" id="{944E40B5-706A-4CFB-89D6-AD11A0137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475" y="4721809"/>
            <a:ext cx="6887048" cy="1560992"/>
          </a:xfrm>
          <a:prstGeom prst="rect">
            <a:avLst/>
          </a:prstGeom>
        </p:spPr>
      </p:pic>
    </p:spTree>
    <p:extLst>
      <p:ext uri="{BB962C8B-B14F-4D97-AF65-F5344CB8AC3E}">
        <p14:creationId xmlns:p14="http://schemas.microsoft.com/office/powerpoint/2010/main" val="956382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818712" y="1229689"/>
            <a:ext cx="10554574" cy="3636511"/>
          </a:xfrm>
        </p:spPr>
        <p:txBody>
          <a:bodyPr>
            <a:normAutofit/>
          </a:bodyPr>
          <a:lstStyle/>
          <a:p>
            <a:r>
              <a:rPr lang="en-IN" dirty="0">
                <a:latin typeface="Roboto"/>
              </a:rPr>
              <a:t>Any contagious array of A[</a:t>
            </a:r>
            <a:r>
              <a:rPr lang="en-IN" dirty="0" err="1">
                <a:latin typeface="Roboto"/>
              </a:rPr>
              <a:t>i</a:t>
            </a:r>
            <a:r>
              <a:rPr lang="en-IN" dirty="0">
                <a:latin typeface="Roboto"/>
              </a:rPr>
              <a:t>…..j] of A[low……high], must lie at any of the three given places :</a:t>
            </a:r>
          </a:p>
          <a:p>
            <a:pPr lvl="1">
              <a:buFont typeface="Wingdings" panose="05000000000000000000" pitchFamily="2" charset="2"/>
              <a:buChar char="§"/>
            </a:pPr>
            <a:r>
              <a:rPr lang="en-IN" dirty="0">
                <a:latin typeface="Roboto"/>
              </a:rPr>
              <a:t>   Entirely in the sub array A[low…..mid], such that low &lt;= </a:t>
            </a:r>
            <a:r>
              <a:rPr lang="en-IN" dirty="0" err="1">
                <a:latin typeface="Roboto"/>
              </a:rPr>
              <a:t>i,j</a:t>
            </a:r>
            <a:r>
              <a:rPr lang="en-IN" dirty="0">
                <a:latin typeface="Roboto"/>
              </a:rPr>
              <a:t> &lt;= mid.</a:t>
            </a:r>
          </a:p>
          <a:p>
            <a:pPr lvl="1">
              <a:buFont typeface="Wingdings" panose="05000000000000000000" pitchFamily="2" charset="2"/>
              <a:buChar char="§"/>
            </a:pPr>
            <a:r>
              <a:rPr lang="en-IN" dirty="0">
                <a:latin typeface="Roboto"/>
              </a:rPr>
              <a:t>   Entirely in the sub array A[mid+1…..high], such that mid+1 &lt;= </a:t>
            </a:r>
            <a:r>
              <a:rPr lang="en-IN" dirty="0" err="1">
                <a:latin typeface="Roboto"/>
              </a:rPr>
              <a:t>i,j</a:t>
            </a:r>
            <a:r>
              <a:rPr lang="en-IN" dirty="0">
                <a:latin typeface="Roboto"/>
              </a:rPr>
              <a:t> &lt;= high.</a:t>
            </a:r>
          </a:p>
          <a:p>
            <a:pPr lvl="1">
              <a:buFont typeface="Wingdings" panose="05000000000000000000" pitchFamily="2" charset="2"/>
              <a:buChar char="§"/>
            </a:pPr>
            <a:r>
              <a:rPr lang="en-IN" dirty="0">
                <a:latin typeface="Roboto"/>
              </a:rPr>
              <a:t>   Crossing the mid point, such that low &lt;= </a:t>
            </a:r>
            <a:r>
              <a:rPr lang="en-IN" dirty="0" err="1">
                <a:latin typeface="Roboto"/>
              </a:rPr>
              <a:t>i</a:t>
            </a:r>
            <a:r>
              <a:rPr lang="en-IN" dirty="0">
                <a:latin typeface="Roboto"/>
              </a:rPr>
              <a:t> &lt;= mid &lt; j &lt;= high</a:t>
            </a:r>
            <a:r>
              <a:rPr lang="en-IN" dirty="0" smtClean="0">
                <a:latin typeface="Roboto"/>
              </a:rPr>
              <a:t>.</a:t>
            </a:r>
            <a:endParaRPr lang="en-IN" dirty="0">
              <a:latin typeface="Roboto"/>
            </a:endParaRPr>
          </a:p>
        </p:txBody>
      </p:sp>
      <p:pic>
        <p:nvPicPr>
          <p:cNvPr id="4" name="Picture 3">
            <a:extLst>
              <a:ext uri="{FF2B5EF4-FFF2-40B4-BE49-F238E27FC236}">
                <a16:creationId xmlns:a16="http://schemas.microsoft.com/office/drawing/2014/main" id="{47578193-A400-4E38-8013-39625A22A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724" y="3935350"/>
            <a:ext cx="7492550" cy="2719449"/>
          </a:xfrm>
          <a:prstGeom prst="rect">
            <a:avLst/>
          </a:prstGeom>
        </p:spPr>
      </p:pic>
    </p:spTree>
    <p:extLst>
      <p:ext uri="{BB962C8B-B14F-4D97-AF65-F5344CB8AC3E}">
        <p14:creationId xmlns:p14="http://schemas.microsoft.com/office/powerpoint/2010/main" val="1233157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25500" y="381000"/>
            <a:ext cx="10572750" cy="969963"/>
          </a:xfrm>
        </p:spPr>
        <p:txBody>
          <a:bodyPr/>
          <a:lstStyle/>
          <a:p>
            <a:r>
              <a:rPr lang="en-US" dirty="0" smtClean="0"/>
              <a:t>Algorithm</a:t>
            </a:r>
            <a:endParaRPr lang="en-US" dirty="0"/>
          </a:p>
        </p:txBody>
      </p:sp>
      <p:sp>
        <p:nvSpPr>
          <p:cNvPr id="3" name="Content Placeholder 2"/>
          <p:cNvSpPr>
            <a:spLocks noGrp="1"/>
          </p:cNvSpPr>
          <p:nvPr>
            <p:ph idx="4294967295"/>
          </p:nvPr>
        </p:nvSpPr>
        <p:spPr>
          <a:xfrm>
            <a:off x="825500" y="2197100"/>
            <a:ext cx="10555288" cy="3636963"/>
          </a:xfrm>
        </p:spPr>
        <p:txBody>
          <a:bodyPr>
            <a:noAutofit/>
          </a:bodyPr>
          <a:lstStyle/>
          <a:p>
            <a:pPr marL="0" indent="0">
              <a:buNone/>
            </a:pPr>
            <a:r>
              <a:rPr lang="en-US" sz="1200" dirty="0">
                <a:latin typeface="Lucida Console" panose="020B0609040504020204" pitchFamily="49" charset="0"/>
              </a:rPr>
              <a:t>FIND-MAX-CROSSING-SUBARRAY (A, low, mid, high)</a:t>
            </a:r>
          </a:p>
          <a:p>
            <a:pPr marL="0" indent="0">
              <a:buNone/>
            </a:pPr>
            <a:r>
              <a:rPr lang="en-US" sz="1200" dirty="0">
                <a:latin typeface="Lucida Console" panose="020B0609040504020204" pitchFamily="49" charset="0"/>
              </a:rPr>
              <a:t>1 left-sum = </a:t>
            </a:r>
            <a:r>
              <a:rPr lang="en-US" sz="1200" dirty="0" smtClean="0">
                <a:latin typeface="Lucida Console" panose="020B0609040504020204" pitchFamily="49" charset="0"/>
              </a:rPr>
              <a:t>—</a:t>
            </a:r>
            <a:r>
              <a:rPr lang="en-US" sz="1200" dirty="0" err="1" smtClean="0">
                <a:latin typeface="Lucida Console" panose="020B0609040504020204" pitchFamily="49" charset="0"/>
              </a:rPr>
              <a:t>oo</a:t>
            </a:r>
            <a:endParaRPr lang="en-US" sz="1200" dirty="0" smtClean="0">
              <a:latin typeface="Lucida Console" panose="020B0609040504020204" pitchFamily="49" charset="0"/>
            </a:endParaRPr>
          </a:p>
          <a:p>
            <a:pPr marL="0" indent="0">
              <a:buNone/>
            </a:pPr>
            <a:r>
              <a:rPr lang="en-US" sz="1200" dirty="0" smtClean="0">
                <a:latin typeface="Lucida Console" panose="020B0609040504020204" pitchFamily="49" charset="0"/>
              </a:rPr>
              <a:t>2 sum = 0</a:t>
            </a:r>
          </a:p>
          <a:p>
            <a:pPr marL="0" indent="0">
              <a:buNone/>
            </a:pPr>
            <a:r>
              <a:rPr lang="en-US" sz="1200" dirty="0" smtClean="0">
                <a:latin typeface="Lucida Console" panose="020B0609040504020204" pitchFamily="49" charset="0"/>
              </a:rPr>
              <a:t>3 </a:t>
            </a:r>
            <a:r>
              <a:rPr lang="en-US" sz="1200" dirty="0">
                <a:latin typeface="Lucida Console" panose="020B0609040504020204" pitchFamily="49" charset="0"/>
              </a:rPr>
              <a:t>for </a:t>
            </a:r>
            <a:r>
              <a:rPr lang="en-US" sz="1200" dirty="0" err="1">
                <a:latin typeface="Lucida Console" panose="020B0609040504020204" pitchFamily="49" charset="0"/>
              </a:rPr>
              <a:t>i</a:t>
            </a:r>
            <a:r>
              <a:rPr lang="en-US" sz="1200" dirty="0">
                <a:latin typeface="Lucida Console" panose="020B0609040504020204" pitchFamily="49" charset="0"/>
              </a:rPr>
              <a:t> = mid </a:t>
            </a:r>
            <a:r>
              <a:rPr lang="en-US" sz="1200" dirty="0" err="1">
                <a:latin typeface="Lucida Console" panose="020B0609040504020204" pitchFamily="49" charset="0"/>
              </a:rPr>
              <a:t>downto</a:t>
            </a:r>
            <a:r>
              <a:rPr lang="en-US" sz="1200" dirty="0">
                <a:latin typeface="Lucida Console" panose="020B0609040504020204" pitchFamily="49" charset="0"/>
              </a:rPr>
              <a:t> low</a:t>
            </a:r>
          </a:p>
          <a:p>
            <a:pPr marL="0" indent="0">
              <a:buNone/>
            </a:pPr>
            <a:r>
              <a:rPr lang="en-US" sz="1200" dirty="0" smtClean="0">
                <a:latin typeface="Lucida Console" panose="020B0609040504020204" pitchFamily="49" charset="0"/>
              </a:rPr>
              <a:t>4</a:t>
            </a:r>
            <a:r>
              <a:rPr lang="en-US" sz="1200" dirty="0">
                <a:latin typeface="Lucida Console" panose="020B0609040504020204" pitchFamily="49" charset="0"/>
              </a:rPr>
              <a:t>	sum = sum </a:t>
            </a:r>
            <a:r>
              <a:rPr lang="en-US" sz="1200" dirty="0" smtClean="0">
                <a:latin typeface="Lucida Console" panose="020B0609040504020204" pitchFamily="49" charset="0"/>
              </a:rPr>
              <a:t>+ A[</a:t>
            </a:r>
            <a:r>
              <a:rPr lang="en-US" sz="1200" dirty="0" err="1" smtClean="0">
                <a:latin typeface="Lucida Console" panose="020B0609040504020204" pitchFamily="49" charset="0"/>
              </a:rPr>
              <a:t>i</a:t>
            </a:r>
            <a:r>
              <a:rPr lang="en-US" sz="1200" dirty="0" smtClean="0">
                <a:latin typeface="Lucida Console" panose="020B0609040504020204" pitchFamily="49" charset="0"/>
              </a:rPr>
              <a:t>]</a:t>
            </a:r>
            <a:endParaRPr lang="en-US" sz="1200" dirty="0">
              <a:latin typeface="Lucida Console" panose="020B0609040504020204" pitchFamily="49" charset="0"/>
            </a:endParaRPr>
          </a:p>
          <a:p>
            <a:pPr marL="0" indent="0">
              <a:buNone/>
            </a:pPr>
            <a:r>
              <a:rPr lang="en-US" sz="1200" dirty="0" smtClean="0">
                <a:latin typeface="Lucida Console" panose="020B0609040504020204" pitchFamily="49" charset="0"/>
              </a:rPr>
              <a:t>5</a:t>
            </a:r>
            <a:r>
              <a:rPr lang="en-US" sz="1200" dirty="0">
                <a:latin typeface="Lucida Console" panose="020B0609040504020204" pitchFamily="49" charset="0"/>
              </a:rPr>
              <a:t>	if sum &gt; left-sum</a:t>
            </a:r>
          </a:p>
          <a:p>
            <a:pPr marL="0" indent="0">
              <a:buNone/>
            </a:pPr>
            <a:r>
              <a:rPr lang="en-US" sz="1200" dirty="0" smtClean="0">
                <a:latin typeface="Lucida Console" panose="020B0609040504020204" pitchFamily="49" charset="0"/>
              </a:rPr>
              <a:t>6</a:t>
            </a:r>
            <a:r>
              <a:rPr lang="en-US" sz="1200" dirty="0">
                <a:latin typeface="Lucida Console" panose="020B0609040504020204" pitchFamily="49" charset="0"/>
              </a:rPr>
              <a:t>	left-sum = sum</a:t>
            </a:r>
          </a:p>
          <a:p>
            <a:pPr marL="0" indent="0">
              <a:buNone/>
            </a:pPr>
            <a:r>
              <a:rPr lang="en-US" sz="1200" dirty="0" smtClean="0">
                <a:latin typeface="Lucida Console" panose="020B0609040504020204" pitchFamily="49" charset="0"/>
              </a:rPr>
              <a:t>7</a:t>
            </a:r>
            <a:r>
              <a:rPr lang="en-US" sz="1200" dirty="0">
                <a:latin typeface="Lucida Console" panose="020B0609040504020204" pitchFamily="49" charset="0"/>
              </a:rPr>
              <a:t>	max-left = </a:t>
            </a:r>
            <a:r>
              <a:rPr lang="en-US" sz="1200" dirty="0" err="1">
                <a:latin typeface="Lucida Console" panose="020B0609040504020204" pitchFamily="49" charset="0"/>
              </a:rPr>
              <a:t>i</a:t>
            </a:r>
            <a:endParaRPr lang="en-US" sz="1200" dirty="0">
              <a:latin typeface="Lucida Console" panose="020B0609040504020204" pitchFamily="49" charset="0"/>
            </a:endParaRPr>
          </a:p>
          <a:p>
            <a:pPr marL="0" indent="0">
              <a:buNone/>
            </a:pPr>
            <a:r>
              <a:rPr lang="en-US" sz="1200" dirty="0">
                <a:latin typeface="Lucida Console" panose="020B0609040504020204" pitchFamily="49" charset="0"/>
              </a:rPr>
              <a:t>8 right-sum = —</a:t>
            </a:r>
            <a:r>
              <a:rPr lang="en-US" sz="1200" dirty="0" err="1">
                <a:latin typeface="Lucida Console" panose="020B0609040504020204" pitchFamily="49" charset="0"/>
              </a:rPr>
              <a:t>oo</a:t>
            </a:r>
            <a:endParaRPr lang="en-US" sz="1200" dirty="0">
              <a:latin typeface="Lucida Console" panose="020B0609040504020204" pitchFamily="49" charset="0"/>
            </a:endParaRPr>
          </a:p>
          <a:p>
            <a:pPr marL="0" indent="0">
              <a:buNone/>
            </a:pPr>
            <a:r>
              <a:rPr lang="en-US" sz="1200" dirty="0">
                <a:latin typeface="Lucida Console" panose="020B0609040504020204" pitchFamily="49" charset="0"/>
              </a:rPr>
              <a:t>9 sum = 0</a:t>
            </a:r>
          </a:p>
          <a:p>
            <a:pPr marL="0" indent="0">
              <a:buNone/>
            </a:pPr>
            <a:r>
              <a:rPr lang="en-US" sz="1200" dirty="0">
                <a:latin typeface="Lucida Console" panose="020B0609040504020204" pitchFamily="49" charset="0"/>
              </a:rPr>
              <a:t>10 for j = mid ± 1 to high</a:t>
            </a:r>
          </a:p>
          <a:p>
            <a:pPr marL="0" indent="0">
              <a:buNone/>
            </a:pPr>
            <a:r>
              <a:rPr lang="en-US" sz="1200" dirty="0" smtClean="0">
                <a:latin typeface="Lucida Console" panose="020B0609040504020204" pitchFamily="49" charset="0"/>
              </a:rPr>
              <a:t>11</a:t>
            </a:r>
            <a:r>
              <a:rPr lang="en-US" sz="1200" dirty="0">
                <a:latin typeface="Lucida Console" panose="020B0609040504020204" pitchFamily="49" charset="0"/>
              </a:rPr>
              <a:t>	sum = sum + A[j]</a:t>
            </a:r>
          </a:p>
          <a:p>
            <a:pPr marL="0" indent="0">
              <a:buNone/>
            </a:pPr>
            <a:r>
              <a:rPr lang="en-US" sz="1200" dirty="0" smtClean="0">
                <a:latin typeface="Lucida Console" panose="020B0609040504020204" pitchFamily="49" charset="0"/>
              </a:rPr>
              <a:t>12</a:t>
            </a:r>
            <a:r>
              <a:rPr lang="en-US" sz="1200" dirty="0">
                <a:latin typeface="Lucida Console" panose="020B0609040504020204" pitchFamily="49" charset="0"/>
              </a:rPr>
              <a:t>	if sum &gt; right-sum</a:t>
            </a:r>
          </a:p>
          <a:p>
            <a:pPr marL="0" indent="0">
              <a:buNone/>
            </a:pPr>
            <a:r>
              <a:rPr lang="en-US" sz="1200" dirty="0" smtClean="0">
                <a:latin typeface="Lucida Console" panose="020B0609040504020204" pitchFamily="49" charset="0"/>
              </a:rPr>
              <a:t>13</a:t>
            </a:r>
            <a:r>
              <a:rPr lang="en-US" sz="1200" dirty="0">
                <a:latin typeface="Lucida Console" panose="020B0609040504020204" pitchFamily="49" charset="0"/>
              </a:rPr>
              <a:t>	right-sum = sum</a:t>
            </a:r>
          </a:p>
          <a:p>
            <a:pPr marL="0" indent="0">
              <a:buNone/>
            </a:pPr>
            <a:r>
              <a:rPr lang="en-US" sz="1200" dirty="0" smtClean="0">
                <a:latin typeface="Lucida Console" panose="020B0609040504020204" pitchFamily="49" charset="0"/>
              </a:rPr>
              <a:t>14</a:t>
            </a:r>
            <a:r>
              <a:rPr lang="en-US" sz="1200" dirty="0">
                <a:latin typeface="Lucida Console" panose="020B0609040504020204" pitchFamily="49" charset="0"/>
              </a:rPr>
              <a:t>	max-right = j</a:t>
            </a:r>
          </a:p>
          <a:p>
            <a:pPr marL="0" indent="0">
              <a:buNone/>
            </a:pPr>
            <a:r>
              <a:rPr lang="en-US" sz="1200" dirty="0">
                <a:latin typeface="Lucida Console" panose="020B0609040504020204" pitchFamily="49" charset="0"/>
              </a:rPr>
              <a:t>15 return (max-left</a:t>
            </a:r>
            <a:r>
              <a:rPr lang="en-US" sz="1200" dirty="0" smtClean="0">
                <a:latin typeface="Lucida Console" panose="020B0609040504020204" pitchFamily="49" charset="0"/>
              </a:rPr>
              <a:t>, max-right </a:t>
            </a:r>
            <a:r>
              <a:rPr lang="en-US" sz="1200" dirty="0">
                <a:latin typeface="Lucida Console" panose="020B0609040504020204" pitchFamily="49" charset="0"/>
              </a:rPr>
              <a:t>, left-sum + right-sum</a:t>
            </a:r>
            <a:r>
              <a:rPr lang="en-US" sz="1200" dirty="0" smtClean="0">
                <a:latin typeface="Lucida Console" panose="020B0609040504020204" pitchFamily="49" charset="0"/>
              </a:rPr>
              <a:t>)</a:t>
            </a:r>
            <a:endParaRPr lang="en-US" sz="1200" dirty="0">
              <a:latin typeface="Lucida Console" panose="020B0609040504020204" pitchFamily="49" charset="0"/>
            </a:endParaRPr>
          </a:p>
        </p:txBody>
      </p:sp>
    </p:spTree>
    <p:extLst>
      <p:ext uri="{BB962C8B-B14F-4D97-AF65-F5344CB8AC3E}">
        <p14:creationId xmlns:p14="http://schemas.microsoft.com/office/powerpoint/2010/main" val="873684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25500" y="1803400"/>
            <a:ext cx="10553700" cy="3636963"/>
          </a:xfrm>
        </p:spPr>
        <p:txBody>
          <a:bodyPr>
            <a:noAutofit/>
          </a:bodyPr>
          <a:lstStyle/>
          <a:p>
            <a:pPr marL="0" indent="0">
              <a:buNone/>
            </a:pPr>
            <a:r>
              <a:rPr lang="en-US" sz="1600" dirty="0">
                <a:latin typeface="Lucida Console" panose="020B0609040504020204" pitchFamily="49" charset="0"/>
              </a:rPr>
              <a:t>FIND-MAXIMUM-SUBARRAY , low, high)</a:t>
            </a:r>
          </a:p>
          <a:p>
            <a:pPr marL="0" indent="0">
              <a:buNone/>
            </a:pPr>
            <a:r>
              <a:rPr lang="en-US" sz="1600" dirty="0">
                <a:latin typeface="Lucida Console" panose="020B0609040504020204" pitchFamily="49" charset="0"/>
              </a:rPr>
              <a:t>1 if </a:t>
            </a:r>
            <a:r>
              <a:rPr lang="en-US" sz="1600" dirty="0" smtClean="0">
                <a:latin typeface="Lucida Console" panose="020B0609040504020204" pitchFamily="49" charset="0"/>
              </a:rPr>
              <a:t>high </a:t>
            </a:r>
            <a:r>
              <a:rPr lang="en-US" sz="1600" dirty="0">
                <a:latin typeface="Lucida Console" panose="020B0609040504020204" pitchFamily="49" charset="0"/>
              </a:rPr>
              <a:t>== low</a:t>
            </a:r>
          </a:p>
          <a:p>
            <a:pPr marL="0" indent="0">
              <a:buNone/>
            </a:pPr>
            <a:r>
              <a:rPr lang="en-US" sz="1600" dirty="0" smtClean="0">
                <a:latin typeface="Lucida Console" panose="020B0609040504020204" pitchFamily="49" charset="0"/>
              </a:rPr>
              <a:t>2</a:t>
            </a:r>
            <a:r>
              <a:rPr lang="en-US" sz="1600" dirty="0">
                <a:latin typeface="Lucida Console" panose="020B0609040504020204" pitchFamily="49" charset="0"/>
              </a:rPr>
              <a:t>	return (low, high, A[low</a:t>
            </a:r>
            <a:r>
              <a:rPr lang="en-US" sz="1600" dirty="0" smtClean="0">
                <a:latin typeface="Lucida Console" panose="020B0609040504020204" pitchFamily="49" charset="0"/>
              </a:rPr>
              <a:t>])	</a:t>
            </a:r>
            <a:r>
              <a:rPr lang="en-US" sz="1600" dirty="0">
                <a:latin typeface="Lucida Console" panose="020B0609040504020204" pitchFamily="49" charset="0"/>
              </a:rPr>
              <a:t>	</a:t>
            </a:r>
            <a:r>
              <a:rPr lang="en-US" sz="1600" dirty="0" smtClean="0">
                <a:latin typeface="Lucida Console" panose="020B0609040504020204" pitchFamily="49" charset="0"/>
              </a:rPr>
              <a:t>// </a:t>
            </a:r>
            <a:r>
              <a:rPr lang="en-US" sz="1600" dirty="0">
                <a:latin typeface="Lucida Console" panose="020B0609040504020204" pitchFamily="49" charset="0"/>
              </a:rPr>
              <a:t>base case: only one element</a:t>
            </a:r>
          </a:p>
          <a:p>
            <a:pPr marL="0" indent="0">
              <a:buNone/>
            </a:pPr>
            <a:r>
              <a:rPr lang="en-US" sz="1600" dirty="0">
                <a:latin typeface="Lucida Console" panose="020B0609040504020204" pitchFamily="49" charset="0"/>
              </a:rPr>
              <a:t>3 else mid = [(low + high)/2J</a:t>
            </a:r>
          </a:p>
          <a:p>
            <a:pPr marL="0" indent="0">
              <a:buNone/>
            </a:pPr>
            <a:r>
              <a:rPr lang="en-US" sz="1600" dirty="0" smtClean="0">
                <a:latin typeface="Lucida Console" panose="020B0609040504020204" pitchFamily="49" charset="0"/>
              </a:rPr>
              <a:t>4</a:t>
            </a:r>
            <a:r>
              <a:rPr lang="en-US" sz="1600" dirty="0">
                <a:latin typeface="Lucida Console" panose="020B0609040504020204" pitchFamily="49" charset="0"/>
              </a:rPr>
              <a:t>	(left-low, left-high, left-sum) =</a:t>
            </a:r>
          </a:p>
          <a:p>
            <a:pPr marL="0" indent="0">
              <a:buNone/>
            </a:pPr>
            <a:r>
              <a:rPr lang="en-US" sz="1600" dirty="0" smtClean="0">
                <a:latin typeface="Lucida Console" panose="020B0609040504020204" pitchFamily="49" charset="0"/>
              </a:rPr>
              <a:t>		FIND-MAXIMUM-SUBARRAY </a:t>
            </a:r>
            <a:r>
              <a:rPr lang="en-US" sz="1600" dirty="0">
                <a:latin typeface="Lucida Console" panose="020B0609040504020204" pitchFamily="49" charset="0"/>
              </a:rPr>
              <a:t>(A , low, mid)</a:t>
            </a:r>
          </a:p>
          <a:p>
            <a:pPr marL="0" indent="0">
              <a:buNone/>
            </a:pPr>
            <a:r>
              <a:rPr lang="en-US" sz="1600" dirty="0" smtClean="0">
                <a:latin typeface="Lucida Console" panose="020B0609040504020204" pitchFamily="49" charset="0"/>
              </a:rPr>
              <a:t>5</a:t>
            </a:r>
            <a:r>
              <a:rPr lang="en-US" sz="1600" dirty="0">
                <a:latin typeface="Lucida Console" panose="020B0609040504020204" pitchFamily="49" charset="0"/>
              </a:rPr>
              <a:t>	(right-low, right-high, right-sum) =</a:t>
            </a:r>
          </a:p>
          <a:p>
            <a:pPr marL="400050" lvl="1" indent="0">
              <a:buNone/>
            </a:pPr>
            <a:r>
              <a:rPr lang="en-US" sz="1200" dirty="0" smtClean="0">
                <a:latin typeface="Lucida Console" panose="020B0609040504020204" pitchFamily="49" charset="0"/>
              </a:rPr>
              <a:t>		FIND-MAXIMUM-S </a:t>
            </a:r>
            <a:r>
              <a:rPr lang="en-US" sz="1200" dirty="0">
                <a:latin typeface="Lucida Console" panose="020B0609040504020204" pitchFamily="49" charset="0"/>
              </a:rPr>
              <a:t>UBARRAY (A, mid + 1, high)</a:t>
            </a:r>
          </a:p>
          <a:p>
            <a:pPr marL="0" indent="0">
              <a:buNone/>
            </a:pPr>
            <a:r>
              <a:rPr lang="en-US" sz="1600" dirty="0" smtClean="0">
                <a:latin typeface="Lucida Console" panose="020B0609040504020204" pitchFamily="49" charset="0"/>
              </a:rPr>
              <a:t>6</a:t>
            </a:r>
            <a:r>
              <a:rPr lang="en-US" sz="1600" dirty="0">
                <a:latin typeface="Lucida Console" panose="020B0609040504020204" pitchFamily="49" charset="0"/>
              </a:rPr>
              <a:t>	(cross-low, cross-high, cross-sum) =</a:t>
            </a:r>
          </a:p>
          <a:p>
            <a:pPr marL="0" indent="0">
              <a:buNone/>
            </a:pPr>
            <a:r>
              <a:rPr lang="en-US" sz="1600" dirty="0" smtClean="0">
                <a:latin typeface="Lucida Console" panose="020B0609040504020204" pitchFamily="49" charset="0"/>
              </a:rPr>
              <a:t>		FIND-MAX-CROSS </a:t>
            </a:r>
            <a:r>
              <a:rPr lang="en-US" sz="1600" dirty="0">
                <a:latin typeface="Lucida Console" panose="020B0609040504020204" pitchFamily="49" charset="0"/>
              </a:rPr>
              <a:t>ING-SUBARRAY (A , low, mid, high)</a:t>
            </a:r>
          </a:p>
          <a:p>
            <a:pPr marL="0" indent="0">
              <a:buNone/>
            </a:pPr>
            <a:r>
              <a:rPr lang="en-US" sz="1600" dirty="0" smtClean="0">
                <a:latin typeface="Lucida Console" panose="020B0609040504020204" pitchFamily="49" charset="0"/>
              </a:rPr>
              <a:t>7</a:t>
            </a:r>
            <a:r>
              <a:rPr lang="en-US" sz="1600" dirty="0">
                <a:latin typeface="Lucida Console" panose="020B0609040504020204" pitchFamily="49" charset="0"/>
              </a:rPr>
              <a:t>	if left-sum &gt; right-sum and left-sum &gt; cross-sum</a:t>
            </a:r>
          </a:p>
          <a:p>
            <a:pPr marL="0" indent="0">
              <a:buNone/>
            </a:pPr>
            <a:r>
              <a:rPr lang="en-US" sz="1600" dirty="0" smtClean="0">
                <a:latin typeface="Lucida Console" panose="020B0609040504020204" pitchFamily="49" charset="0"/>
              </a:rPr>
              <a:t>8</a:t>
            </a:r>
            <a:r>
              <a:rPr lang="en-US" sz="1600" dirty="0">
                <a:latin typeface="Lucida Console" panose="020B0609040504020204" pitchFamily="49" charset="0"/>
              </a:rPr>
              <a:t>	return (left-low, left-high, left-sum)</a:t>
            </a:r>
          </a:p>
          <a:p>
            <a:pPr marL="0" indent="0">
              <a:buNone/>
            </a:pPr>
            <a:r>
              <a:rPr lang="en-US" sz="1600" dirty="0" smtClean="0">
                <a:latin typeface="Lucida Console" panose="020B0609040504020204" pitchFamily="49" charset="0"/>
              </a:rPr>
              <a:t>9</a:t>
            </a:r>
            <a:r>
              <a:rPr lang="en-US" sz="1600" dirty="0">
                <a:latin typeface="Lucida Console" panose="020B0609040504020204" pitchFamily="49" charset="0"/>
              </a:rPr>
              <a:t>	</a:t>
            </a:r>
            <a:r>
              <a:rPr lang="en-US" sz="1600" dirty="0" smtClean="0">
                <a:latin typeface="Lucida Console" panose="020B0609040504020204" pitchFamily="49" charset="0"/>
              </a:rPr>
              <a:t>else if </a:t>
            </a:r>
            <a:r>
              <a:rPr lang="en-US" sz="1600" dirty="0">
                <a:latin typeface="Lucida Console" panose="020B0609040504020204" pitchFamily="49" charset="0"/>
              </a:rPr>
              <a:t>right-sum &gt; left-sum and right-sum &gt; cross-sum</a:t>
            </a:r>
          </a:p>
          <a:p>
            <a:pPr marL="0" indent="0">
              <a:buNone/>
            </a:pPr>
            <a:r>
              <a:rPr lang="en-US" sz="1600" dirty="0" smtClean="0">
                <a:latin typeface="Lucida Console" panose="020B0609040504020204" pitchFamily="49" charset="0"/>
              </a:rPr>
              <a:t>10</a:t>
            </a:r>
            <a:r>
              <a:rPr lang="en-US" sz="1600" dirty="0">
                <a:latin typeface="Lucida Console" panose="020B0609040504020204" pitchFamily="49" charset="0"/>
              </a:rPr>
              <a:t>	return (right-low, right-high, right-sum)</a:t>
            </a:r>
          </a:p>
          <a:p>
            <a:pPr marL="0" indent="0">
              <a:buNone/>
            </a:pPr>
            <a:r>
              <a:rPr lang="en-US" sz="1600" dirty="0">
                <a:latin typeface="Lucida Console" panose="020B0609040504020204" pitchFamily="49" charset="0"/>
              </a:rPr>
              <a:t>11	else return (cross-low, cross-high, cross-sum)</a:t>
            </a:r>
          </a:p>
          <a:p>
            <a:pPr marL="0" indent="0">
              <a:buNone/>
            </a:pPr>
            <a:endParaRPr lang="en-US" sz="1600" dirty="0">
              <a:latin typeface="Lucida Console" panose="020B0609040504020204" pitchFamily="49" charset="0"/>
            </a:endParaRPr>
          </a:p>
        </p:txBody>
      </p:sp>
    </p:spTree>
    <p:extLst>
      <p:ext uri="{BB962C8B-B14F-4D97-AF65-F5344CB8AC3E}">
        <p14:creationId xmlns:p14="http://schemas.microsoft.com/office/powerpoint/2010/main" val="30831859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Backtracking</a:t>
            </a:r>
            <a:endParaRPr lang="en-US" dirty="0"/>
          </a:p>
        </p:txBody>
      </p:sp>
    </p:spTree>
    <p:extLst>
      <p:ext uri="{BB962C8B-B14F-4D97-AF65-F5344CB8AC3E}">
        <p14:creationId xmlns:p14="http://schemas.microsoft.com/office/powerpoint/2010/main" val="2039839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latin typeface="Roboto"/>
              </a:rPr>
              <a:t>Backtracking is an algorithmic-technique for solving problems recursively by trying to build a solution incrementally, one piece at a time, removing those solutions that fail to satisfy the constraints of the problem at any point of time </a:t>
            </a:r>
            <a:endParaRPr lang="en-US" sz="2800" dirty="0"/>
          </a:p>
        </p:txBody>
      </p:sp>
    </p:spTree>
    <p:extLst>
      <p:ext uri="{BB962C8B-B14F-4D97-AF65-F5344CB8AC3E}">
        <p14:creationId xmlns:p14="http://schemas.microsoft.com/office/powerpoint/2010/main" val="1797786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latin typeface="Roboto"/>
              </a:rPr>
              <a:t>Generally, every constraint satisfaction problem which has clear and well-defined constraints on any objective solution, that incrementally builds candidate to the solution and abandons a candidate (“backtracks”) as soon as it determines that the candidate cannot possibly be completed to a valid solution, can be solved by Backtracking.</a:t>
            </a:r>
            <a:endParaRPr lang="en-US" sz="2800" dirty="0"/>
          </a:p>
        </p:txBody>
      </p:sp>
    </p:spTree>
    <p:extLst>
      <p:ext uri="{BB962C8B-B14F-4D97-AF65-F5344CB8AC3E}">
        <p14:creationId xmlns:p14="http://schemas.microsoft.com/office/powerpoint/2010/main" val="35759627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10000" y="2603287"/>
            <a:ext cx="10554574" cy="3636511"/>
          </a:xfrm>
        </p:spPr>
        <p:txBody>
          <a:bodyPr>
            <a:normAutofit/>
          </a:bodyPr>
          <a:lstStyle/>
          <a:p>
            <a:pPr marL="0" indent="0">
              <a:buNone/>
            </a:pPr>
            <a:r>
              <a:rPr lang="en-US" sz="2800" dirty="0">
                <a:latin typeface="Roboto"/>
              </a:rPr>
              <a:t>However, most of the problems that are discussed, can be solved using other known algorithms like </a:t>
            </a:r>
            <a:r>
              <a:rPr lang="en-US" sz="2800" i="1" dirty="0">
                <a:latin typeface="Roboto"/>
              </a:rPr>
              <a:t>Dynamic Programming</a:t>
            </a:r>
            <a:r>
              <a:rPr lang="en-US" sz="2800" dirty="0">
                <a:latin typeface="Roboto"/>
              </a:rPr>
              <a:t> or </a:t>
            </a:r>
            <a:r>
              <a:rPr lang="en-US" sz="2800" i="1" dirty="0">
                <a:latin typeface="Roboto"/>
              </a:rPr>
              <a:t>Greedy Algorithms</a:t>
            </a:r>
            <a:r>
              <a:rPr lang="en-US" sz="2800" dirty="0">
                <a:latin typeface="Roboto"/>
              </a:rPr>
              <a:t> in logarithmic, linear, linear-logarithmic time complexity in order of input size, and therefore, outshine the backtracking algorithm in every </a:t>
            </a:r>
            <a:r>
              <a:rPr lang="en-US" sz="2800" dirty="0" smtClean="0">
                <a:latin typeface="Roboto"/>
              </a:rPr>
              <a:t>respect. However</a:t>
            </a:r>
            <a:r>
              <a:rPr lang="en-US" sz="2800" dirty="0">
                <a:latin typeface="Roboto"/>
              </a:rPr>
              <a:t>, a few problems still remain, that only have backtracking algorithms to solve them until now.</a:t>
            </a:r>
            <a:endParaRPr lang="en-US" sz="2800" dirty="0"/>
          </a:p>
        </p:txBody>
      </p:sp>
    </p:spTree>
    <p:extLst>
      <p:ext uri="{BB962C8B-B14F-4D97-AF65-F5344CB8AC3E}">
        <p14:creationId xmlns:p14="http://schemas.microsoft.com/office/powerpoint/2010/main" val="1235109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on the </a:t>
            </a:r>
            <a:r>
              <a:rPr lang="en-US" dirty="0" smtClean="0"/>
              <a:t>Subset Sum </a:t>
            </a:r>
            <a:r>
              <a:rPr lang="en-US" dirty="0"/>
              <a:t>Problem</a:t>
            </a:r>
          </a:p>
        </p:txBody>
      </p:sp>
      <p:sp>
        <p:nvSpPr>
          <p:cNvPr id="3" name="Content Placeholder 2"/>
          <p:cNvSpPr>
            <a:spLocks noGrp="1"/>
          </p:cNvSpPr>
          <p:nvPr>
            <p:ph idx="1"/>
          </p:nvPr>
        </p:nvSpPr>
        <p:spPr/>
        <p:txBody>
          <a:bodyPr>
            <a:normAutofit/>
          </a:bodyPr>
          <a:lstStyle/>
          <a:p>
            <a:pPr marL="0" indent="0">
              <a:buNone/>
            </a:pPr>
            <a:r>
              <a:rPr lang="en-US" sz="2800" dirty="0">
                <a:latin typeface="Roboto"/>
              </a:rPr>
              <a:t>Subset sum problem is to find subset of elements that are selected from a given set whose sum adds up to a given number K. We are considering the set contains non-negative values. It is assumed that the input set is unique (no duplicates are presented).</a:t>
            </a:r>
            <a:endParaRPr lang="en-US" sz="2800" dirty="0"/>
          </a:p>
        </p:txBody>
      </p:sp>
    </p:spTree>
    <p:extLst>
      <p:ext uri="{BB962C8B-B14F-4D97-AF65-F5344CB8AC3E}">
        <p14:creationId xmlns:p14="http://schemas.microsoft.com/office/powerpoint/2010/main" val="144360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18712" y="2574712"/>
            <a:ext cx="10554574" cy="3636511"/>
          </a:xfrm>
        </p:spPr>
        <p:txBody>
          <a:bodyPr>
            <a:normAutofit/>
          </a:bodyPr>
          <a:lstStyle/>
          <a:p>
            <a:pPr marL="0" indent="0">
              <a:buNone/>
            </a:pPr>
            <a:r>
              <a:rPr lang="en-US" sz="2800" dirty="0">
                <a:latin typeface="Roboto"/>
              </a:rPr>
              <a:t>Dynamic Programming follows “Principle of Optimality</a:t>
            </a:r>
            <a:r>
              <a:rPr lang="en-US" sz="2800" dirty="0" smtClean="0">
                <a:latin typeface="Roboto"/>
              </a:rPr>
              <a:t>”.</a:t>
            </a:r>
            <a:endParaRPr lang="en-US" sz="2800" dirty="0">
              <a:latin typeface="Roboto"/>
            </a:endParaRPr>
          </a:p>
          <a:p>
            <a:pPr marL="0" indent="0">
              <a:buNone/>
            </a:pPr>
            <a:r>
              <a:rPr lang="en-US" sz="2800" dirty="0">
                <a:latin typeface="Roboto"/>
              </a:rPr>
              <a:t>Principle of Optimality : According to this, we take a number of decisions instead of taking one decision, at different stages to solve a problem</a:t>
            </a:r>
            <a:r>
              <a:rPr lang="en-US" sz="2800" dirty="0" smtClean="0">
                <a:latin typeface="Roboto"/>
              </a:rPr>
              <a:t>.</a:t>
            </a:r>
            <a:endParaRPr lang="en-US" sz="2800" dirty="0">
              <a:latin typeface="Roboto"/>
            </a:endParaRPr>
          </a:p>
        </p:txBody>
      </p:sp>
    </p:spTree>
    <p:extLst>
      <p:ext uri="{BB962C8B-B14F-4D97-AF65-F5344CB8AC3E}">
        <p14:creationId xmlns:p14="http://schemas.microsoft.com/office/powerpoint/2010/main" val="31042304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on the </a:t>
            </a:r>
            <a:r>
              <a:rPr lang="en-US" dirty="0" smtClean="0"/>
              <a:t>Subset Sum </a:t>
            </a:r>
            <a:r>
              <a:rPr lang="en-US" dirty="0"/>
              <a:t>Problem</a:t>
            </a:r>
          </a:p>
        </p:txBody>
      </p:sp>
      <p:sp>
        <p:nvSpPr>
          <p:cNvPr id="3" name="Content Placeholder 2"/>
          <p:cNvSpPr>
            <a:spLocks noGrp="1"/>
          </p:cNvSpPr>
          <p:nvPr>
            <p:ph idx="1"/>
          </p:nvPr>
        </p:nvSpPr>
        <p:spPr/>
        <p:txBody>
          <a:bodyPr>
            <a:normAutofit/>
          </a:bodyPr>
          <a:lstStyle/>
          <a:p>
            <a:pPr marL="0" indent="0" fontAlgn="base">
              <a:buNone/>
            </a:pPr>
            <a:r>
              <a:rPr lang="en-US" sz="2800" dirty="0">
                <a:latin typeface="Roboto"/>
              </a:rPr>
              <a:t>Backtracking can be used to make a systematic consideration of the elements to be </a:t>
            </a:r>
            <a:r>
              <a:rPr lang="en-US" sz="2800" dirty="0" smtClean="0">
                <a:latin typeface="Roboto"/>
              </a:rPr>
              <a:t>selected. Assume </a:t>
            </a:r>
            <a:r>
              <a:rPr lang="en-US" sz="2800" dirty="0">
                <a:latin typeface="Roboto"/>
              </a:rPr>
              <a:t>given set of 4 elements, say </a:t>
            </a:r>
            <a:r>
              <a:rPr lang="en-US" sz="2800" b="1" dirty="0">
                <a:latin typeface="Roboto"/>
              </a:rPr>
              <a:t>w[1] … w[4]</a:t>
            </a:r>
            <a:r>
              <a:rPr lang="en-US" sz="2800" dirty="0">
                <a:latin typeface="Roboto"/>
              </a:rPr>
              <a:t>. Tree diagrams can be used to design backtracking algorithms. </a:t>
            </a:r>
            <a:endParaRPr lang="en-US" sz="2800" b="0" i="0" dirty="0">
              <a:effectLst/>
              <a:latin typeface="Roboto"/>
            </a:endParaRPr>
          </a:p>
        </p:txBody>
      </p:sp>
    </p:spTree>
    <p:extLst>
      <p:ext uri="{BB962C8B-B14F-4D97-AF65-F5344CB8AC3E}">
        <p14:creationId xmlns:p14="http://schemas.microsoft.com/office/powerpoint/2010/main" val="24638893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on the </a:t>
            </a:r>
            <a:r>
              <a:rPr lang="en-US" dirty="0" smtClean="0"/>
              <a:t>Subset Sum </a:t>
            </a:r>
            <a:r>
              <a:rPr lang="en-US" dirty="0"/>
              <a:t>Problem</a:t>
            </a:r>
          </a:p>
        </p:txBody>
      </p:sp>
      <p:sp>
        <p:nvSpPr>
          <p:cNvPr id="3" name="Content Placeholder 2"/>
          <p:cNvSpPr>
            <a:spLocks noGrp="1"/>
          </p:cNvSpPr>
          <p:nvPr>
            <p:ph idx="1"/>
          </p:nvPr>
        </p:nvSpPr>
        <p:spPr>
          <a:xfrm>
            <a:off x="691712" y="932413"/>
            <a:ext cx="10554574" cy="3636511"/>
          </a:xfrm>
        </p:spPr>
        <p:txBody>
          <a:bodyPr>
            <a:normAutofit/>
          </a:bodyPr>
          <a:lstStyle/>
          <a:p>
            <a:pPr marL="0" indent="0" fontAlgn="base">
              <a:buNone/>
            </a:pPr>
            <a:r>
              <a:rPr lang="en-US" sz="2800" dirty="0">
                <a:latin typeface="Roboto"/>
              </a:rPr>
              <a:t>The following tree diagram depicts approach of generating variable sized tuple.</a:t>
            </a:r>
          </a:p>
        </p:txBody>
      </p:sp>
      <p:pic>
        <p:nvPicPr>
          <p:cNvPr id="1026" name="Picture 2" descr="https://media.geeksforgeeks.org/wp-content/uploads/subsetSum_Backtrack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136" y="3386190"/>
            <a:ext cx="6181725" cy="333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2044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on the </a:t>
            </a:r>
            <a:r>
              <a:rPr lang="en-US" dirty="0" smtClean="0"/>
              <a:t>Subset Sum </a:t>
            </a:r>
            <a:r>
              <a:rPr lang="en-US" dirty="0"/>
              <a:t>Problem</a:t>
            </a:r>
          </a:p>
        </p:txBody>
      </p:sp>
      <p:sp>
        <p:nvSpPr>
          <p:cNvPr id="3" name="Content Placeholder 2"/>
          <p:cNvSpPr>
            <a:spLocks noGrp="1"/>
          </p:cNvSpPr>
          <p:nvPr>
            <p:ph idx="1"/>
          </p:nvPr>
        </p:nvSpPr>
        <p:spPr/>
        <p:txBody>
          <a:bodyPr>
            <a:noAutofit/>
          </a:bodyPr>
          <a:lstStyle/>
          <a:p>
            <a:pPr marL="0" indent="0">
              <a:buNone/>
            </a:pPr>
            <a:r>
              <a:rPr lang="en-US" sz="2400" dirty="0">
                <a:latin typeface="Roboto"/>
              </a:rPr>
              <a:t>In the above tree, a node represents function call and a branch represents candidate element. The root node contains 4 children. In other words, root considers every element of the set as different branch. The next level sub-trees correspond to the subsets that includes the parent node. The branches at each level represent tuple element to be considered. For example, if we are at level 1, </a:t>
            </a:r>
            <a:r>
              <a:rPr lang="en-US" sz="2400" dirty="0" smtClean="0">
                <a:latin typeface="Roboto"/>
              </a:rPr>
              <a:t>node [1</a:t>
            </a:r>
            <a:r>
              <a:rPr lang="en-US" sz="2400" dirty="0">
                <a:latin typeface="Roboto"/>
              </a:rPr>
              <a:t>] can take any value of four branches generated. If we are at level 2 of left most node, </a:t>
            </a:r>
            <a:r>
              <a:rPr lang="en-US" sz="2400" dirty="0" smtClean="0">
                <a:latin typeface="Roboto"/>
              </a:rPr>
              <a:t>node [2</a:t>
            </a:r>
            <a:r>
              <a:rPr lang="en-US" sz="2400" dirty="0">
                <a:latin typeface="Roboto"/>
              </a:rPr>
              <a:t>] can take any value of three branches generated, and so on…</a:t>
            </a:r>
            <a:endParaRPr lang="en-US" sz="2400" dirty="0"/>
          </a:p>
        </p:txBody>
      </p:sp>
    </p:spTree>
    <p:extLst>
      <p:ext uri="{BB962C8B-B14F-4D97-AF65-F5344CB8AC3E}">
        <p14:creationId xmlns:p14="http://schemas.microsoft.com/office/powerpoint/2010/main" val="10243830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on the </a:t>
            </a:r>
            <a:r>
              <a:rPr lang="en-US" dirty="0" smtClean="0"/>
              <a:t>Subset Sum </a:t>
            </a:r>
            <a:r>
              <a:rPr lang="en-US" dirty="0"/>
              <a:t>Problem</a:t>
            </a:r>
          </a:p>
        </p:txBody>
      </p:sp>
      <p:sp>
        <p:nvSpPr>
          <p:cNvPr id="3" name="Content Placeholder 2"/>
          <p:cNvSpPr>
            <a:spLocks noGrp="1"/>
          </p:cNvSpPr>
          <p:nvPr>
            <p:ph idx="1"/>
          </p:nvPr>
        </p:nvSpPr>
        <p:spPr/>
        <p:txBody>
          <a:bodyPr>
            <a:normAutofit/>
          </a:bodyPr>
          <a:lstStyle/>
          <a:p>
            <a:pPr marL="0" indent="0">
              <a:buNone/>
            </a:pPr>
            <a:r>
              <a:rPr lang="en-US" sz="2800" dirty="0">
                <a:latin typeface="Roboto"/>
              </a:rPr>
              <a:t>As we go down along depth of tree we add elements so far, and if the added sum is satisfying explicit constraints, we will continue to generate child nodes further. Whenever the constraints are not met, we stop further generation of sub-trees of that node, and backtrack to previous node to explore the nodes not yet explored. In many scenarios, it saves considerable amount of processing time.</a:t>
            </a:r>
            <a:endParaRPr lang="en-US" sz="2800" dirty="0"/>
          </a:p>
        </p:txBody>
      </p:sp>
    </p:spTree>
    <p:extLst>
      <p:ext uri="{BB962C8B-B14F-4D97-AF65-F5344CB8AC3E}">
        <p14:creationId xmlns:p14="http://schemas.microsoft.com/office/powerpoint/2010/main" val="19575868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 for the Subset Sum Problem</a:t>
            </a:r>
            <a:endParaRPr lang="en-US" dirty="0"/>
          </a:p>
        </p:txBody>
      </p:sp>
      <p:sp>
        <p:nvSpPr>
          <p:cNvPr id="3" name="Content Placeholder 2"/>
          <p:cNvSpPr>
            <a:spLocks noGrp="1"/>
          </p:cNvSpPr>
          <p:nvPr>
            <p:ph idx="1"/>
          </p:nvPr>
        </p:nvSpPr>
        <p:spPr>
          <a:xfrm>
            <a:off x="818712" y="2483544"/>
            <a:ext cx="10554574" cy="3636511"/>
          </a:xfrm>
        </p:spPr>
        <p:txBody>
          <a:bodyPr>
            <a:normAutofit fontScale="92500" lnSpcReduction="20000"/>
          </a:bodyPr>
          <a:lstStyle/>
          <a:p>
            <a:pPr marL="0" indent="0">
              <a:buNone/>
            </a:pPr>
            <a:r>
              <a:rPr lang="en-US" sz="2800" dirty="0">
                <a:latin typeface="Lucida Console" panose="020B0609040504020204" pitchFamily="49" charset="0"/>
              </a:rPr>
              <a:t>if(subset is satisfying the constraint)</a:t>
            </a:r>
          </a:p>
          <a:p>
            <a:pPr marL="0" indent="0">
              <a:buNone/>
            </a:pPr>
            <a:r>
              <a:rPr lang="en-US" sz="2800" dirty="0">
                <a:latin typeface="Lucida Console" panose="020B0609040504020204" pitchFamily="49" charset="0"/>
              </a:rPr>
              <a:t>    print the subset</a:t>
            </a:r>
          </a:p>
          <a:p>
            <a:pPr marL="0" indent="0">
              <a:buNone/>
            </a:pPr>
            <a:r>
              <a:rPr lang="en-US" sz="2800" dirty="0">
                <a:latin typeface="Lucida Console" panose="020B0609040504020204" pitchFamily="49" charset="0"/>
              </a:rPr>
              <a:t>    exclude the current element and consider next element</a:t>
            </a:r>
          </a:p>
          <a:p>
            <a:pPr marL="0" indent="0">
              <a:buNone/>
            </a:pPr>
            <a:r>
              <a:rPr lang="en-US" sz="2800" dirty="0">
                <a:latin typeface="Lucida Console" panose="020B0609040504020204" pitchFamily="49" charset="0"/>
              </a:rPr>
              <a:t>else</a:t>
            </a:r>
          </a:p>
          <a:p>
            <a:pPr marL="0" indent="0">
              <a:buNone/>
            </a:pPr>
            <a:r>
              <a:rPr lang="en-US" sz="2800" dirty="0">
                <a:latin typeface="Lucida Console" panose="020B0609040504020204" pitchFamily="49" charset="0"/>
              </a:rPr>
              <a:t>    generate the nodes of present level along breadth of tree and</a:t>
            </a:r>
          </a:p>
          <a:p>
            <a:pPr marL="0" indent="0">
              <a:buNone/>
            </a:pPr>
            <a:r>
              <a:rPr lang="en-US" sz="2800" dirty="0">
                <a:latin typeface="Lucida Console" panose="020B0609040504020204" pitchFamily="49" charset="0"/>
              </a:rPr>
              <a:t>    recur for next levels</a:t>
            </a:r>
          </a:p>
        </p:txBody>
      </p:sp>
    </p:spTree>
    <p:extLst>
      <p:ext uri="{BB962C8B-B14F-4D97-AF65-F5344CB8AC3E}">
        <p14:creationId xmlns:p14="http://schemas.microsoft.com/office/powerpoint/2010/main" val="22249094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Life Problem using Backtracking</a:t>
            </a:r>
            <a:endParaRPr lang="en-US" dirty="0"/>
          </a:p>
        </p:txBody>
      </p:sp>
      <p:sp>
        <p:nvSpPr>
          <p:cNvPr id="3" name="Content Placeholder 2"/>
          <p:cNvSpPr>
            <a:spLocks noGrp="1"/>
          </p:cNvSpPr>
          <p:nvPr>
            <p:ph idx="1"/>
          </p:nvPr>
        </p:nvSpPr>
        <p:spPr>
          <a:xfrm>
            <a:off x="818712" y="2527087"/>
            <a:ext cx="10554574" cy="3636511"/>
          </a:xfrm>
        </p:spPr>
        <p:txBody>
          <a:bodyPr>
            <a:normAutofit fontScale="92500" lnSpcReduction="20000"/>
          </a:bodyPr>
          <a:lstStyle/>
          <a:p>
            <a:pPr marL="0" indent="0">
              <a:buNone/>
            </a:pPr>
            <a:r>
              <a:rPr lang="en-US" sz="2800" dirty="0" smtClean="0">
                <a:latin typeface="Roboto"/>
              </a:rPr>
              <a:t>Now, taking the Subset Sum Problem as a reference, let’s try solving a very similar problem: </a:t>
            </a:r>
          </a:p>
          <a:p>
            <a:pPr marL="0" indent="0">
              <a:buNone/>
            </a:pPr>
            <a:r>
              <a:rPr lang="en-US" sz="2800" dirty="0" smtClean="0">
                <a:latin typeface="Roboto"/>
              </a:rPr>
              <a:t>Consider you have some money M. And you have to buy a list of items that you don’t have the money for. Each of the items in the list have their own unique prices. You have to buy items (not necessarily every item) such that the total cost of all the items are exactly M.</a:t>
            </a:r>
          </a:p>
          <a:p>
            <a:pPr marL="0" indent="0">
              <a:buNone/>
            </a:pPr>
            <a:r>
              <a:rPr lang="en-US" sz="2800" dirty="0" smtClean="0">
                <a:latin typeface="Roboto"/>
              </a:rPr>
              <a:t>The pseudo-code and explanation is the same as given above. The code for this has been implemented in C and has been provided as a .c file </a:t>
            </a:r>
            <a:r>
              <a:rPr lang="en-US" sz="2800" smtClean="0">
                <a:latin typeface="Roboto"/>
              </a:rPr>
              <a:t>(backtracking.cpp).</a:t>
            </a:r>
            <a:endParaRPr lang="en-US" sz="2800" dirty="0" smtClean="0">
              <a:latin typeface="Roboto"/>
            </a:endParaRPr>
          </a:p>
          <a:p>
            <a:pPr marL="0" indent="0">
              <a:buNone/>
            </a:pPr>
            <a:endParaRPr lang="en-US" sz="2800" dirty="0"/>
          </a:p>
        </p:txBody>
      </p:sp>
    </p:spTree>
    <p:extLst>
      <p:ext uri="{BB962C8B-B14F-4D97-AF65-F5344CB8AC3E}">
        <p14:creationId xmlns:p14="http://schemas.microsoft.com/office/powerpoint/2010/main" val="42439552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Branch and Bound</a:t>
            </a:r>
            <a:endParaRPr lang="en-US" dirty="0"/>
          </a:p>
        </p:txBody>
      </p:sp>
    </p:spTree>
    <p:extLst>
      <p:ext uri="{BB962C8B-B14F-4D97-AF65-F5344CB8AC3E}">
        <p14:creationId xmlns:p14="http://schemas.microsoft.com/office/powerpoint/2010/main" val="7767327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10000" y="2588047"/>
            <a:ext cx="10554574" cy="3636511"/>
          </a:xfrm>
        </p:spPr>
        <p:txBody>
          <a:bodyPr>
            <a:noAutofit/>
          </a:bodyPr>
          <a:lstStyle/>
          <a:p>
            <a:r>
              <a:rPr lang="en-US" sz="2800" dirty="0">
                <a:latin typeface="Roboto"/>
              </a:rPr>
              <a:t>Branch and bound is a systematic method for solving optimization </a:t>
            </a:r>
            <a:r>
              <a:rPr lang="en-US" sz="2800" dirty="0" smtClean="0">
                <a:latin typeface="Roboto"/>
              </a:rPr>
              <a:t>problems.</a:t>
            </a:r>
            <a:endParaRPr lang="en-US" sz="2800" dirty="0">
              <a:latin typeface="Roboto"/>
            </a:endParaRPr>
          </a:p>
          <a:p>
            <a:r>
              <a:rPr lang="en-US" sz="2800" dirty="0">
                <a:latin typeface="Roboto"/>
              </a:rPr>
              <a:t>B&amp;B is </a:t>
            </a:r>
            <a:r>
              <a:rPr lang="en-US" sz="2800" dirty="0" smtClean="0">
                <a:latin typeface="Roboto"/>
              </a:rPr>
              <a:t>an optimization </a:t>
            </a:r>
            <a:r>
              <a:rPr lang="en-US" sz="2800" dirty="0">
                <a:latin typeface="Roboto"/>
              </a:rPr>
              <a:t>technique that applies where the greedy method and dynamic programming fail.</a:t>
            </a:r>
          </a:p>
          <a:p>
            <a:r>
              <a:rPr lang="en-US" sz="2800" dirty="0" smtClean="0">
                <a:latin typeface="Roboto"/>
              </a:rPr>
              <a:t>However, it sometimes is </a:t>
            </a:r>
            <a:r>
              <a:rPr lang="en-US" sz="2800" dirty="0">
                <a:latin typeface="Roboto"/>
              </a:rPr>
              <a:t>much slower. </a:t>
            </a:r>
            <a:r>
              <a:rPr lang="en-US" sz="2800" dirty="0" smtClean="0">
                <a:latin typeface="Roboto"/>
              </a:rPr>
              <a:t>It often </a:t>
            </a:r>
            <a:r>
              <a:rPr lang="en-US" sz="2800" dirty="0">
                <a:latin typeface="Roboto"/>
              </a:rPr>
              <a:t>leads to exponential time complexities in the worst case</a:t>
            </a:r>
            <a:r>
              <a:rPr lang="en-US" sz="2800" dirty="0" smtClean="0">
                <a:latin typeface="Roboto"/>
              </a:rPr>
              <a:t>.</a:t>
            </a:r>
          </a:p>
          <a:p>
            <a:r>
              <a:rPr lang="en-US" sz="2800" dirty="0">
                <a:latin typeface="Roboto"/>
              </a:rPr>
              <a:t>On the other hand, if applied carefully, it can lead to algorithms that run reasonably fast on average</a:t>
            </a:r>
            <a:r>
              <a:rPr lang="en-US" sz="2800" dirty="0" smtClean="0">
                <a:latin typeface="Roboto"/>
              </a:rPr>
              <a:t>.</a:t>
            </a:r>
            <a:endParaRPr lang="en-US" sz="2800" dirty="0">
              <a:latin typeface="Roboto"/>
            </a:endParaRPr>
          </a:p>
        </p:txBody>
      </p:sp>
    </p:spTree>
    <p:extLst>
      <p:ext uri="{BB962C8B-B14F-4D97-AF65-F5344CB8AC3E}">
        <p14:creationId xmlns:p14="http://schemas.microsoft.com/office/powerpoint/2010/main" val="15151005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Idea</a:t>
            </a:r>
            <a:endParaRPr lang="en-US" dirty="0"/>
          </a:p>
        </p:txBody>
      </p:sp>
      <p:sp>
        <p:nvSpPr>
          <p:cNvPr id="3" name="Content Placeholder 2"/>
          <p:cNvSpPr>
            <a:spLocks noGrp="1"/>
          </p:cNvSpPr>
          <p:nvPr>
            <p:ph idx="1"/>
          </p:nvPr>
        </p:nvSpPr>
        <p:spPr/>
        <p:txBody>
          <a:bodyPr/>
          <a:lstStyle/>
          <a:p>
            <a:pPr marL="0" lvl="0" indent="0" algn="ctr">
              <a:buClr>
                <a:srgbClr val="8664B0"/>
              </a:buClr>
              <a:buNone/>
            </a:pPr>
            <a:r>
              <a:rPr lang="en-US" sz="2800" dirty="0">
                <a:solidFill>
                  <a:prstClr val="white"/>
                </a:solidFill>
                <a:latin typeface="Roboto"/>
              </a:rPr>
              <a:t>The general idea of B&amp;B is a BFS-like search for the optimal solution, but not all nodes get expanded (i.e., their children generated). Rather, a carefully selected criterion determines which node to expand and when, and another criterion tells the algorithm when an optimal solution has been found.</a:t>
            </a:r>
          </a:p>
        </p:txBody>
      </p:sp>
    </p:spTree>
    <p:extLst>
      <p:ext uri="{BB962C8B-B14F-4D97-AF65-F5344CB8AC3E}">
        <p14:creationId xmlns:p14="http://schemas.microsoft.com/office/powerpoint/2010/main" val="10717299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on the Job Assignment Problem</a:t>
            </a:r>
          </a:p>
        </p:txBody>
      </p:sp>
      <p:sp>
        <p:nvSpPr>
          <p:cNvPr id="3" name="Content Placeholder 2"/>
          <p:cNvSpPr>
            <a:spLocks noGrp="1"/>
          </p:cNvSpPr>
          <p:nvPr>
            <p:ph idx="1"/>
          </p:nvPr>
        </p:nvSpPr>
        <p:spPr/>
        <p:txBody>
          <a:bodyPr>
            <a:normAutofit/>
          </a:bodyPr>
          <a:lstStyle/>
          <a:p>
            <a:pPr marL="0" indent="0">
              <a:buNone/>
            </a:pPr>
            <a:r>
              <a:rPr lang="en-US" sz="2800" u="sng" dirty="0" smtClean="0">
                <a:latin typeface="Roboto"/>
              </a:rPr>
              <a:t>Problem Statement</a:t>
            </a:r>
            <a:r>
              <a:rPr lang="en-US" sz="2800" dirty="0" smtClean="0">
                <a:latin typeface="Roboto"/>
              </a:rPr>
              <a:t>:</a:t>
            </a:r>
          </a:p>
          <a:p>
            <a:pPr marL="0" indent="0">
              <a:buNone/>
            </a:pPr>
            <a:r>
              <a:rPr lang="en-US" sz="2800" dirty="0" smtClean="0">
                <a:latin typeface="Roboto"/>
              </a:rPr>
              <a:t>Let </a:t>
            </a:r>
            <a:r>
              <a:rPr lang="en-US" sz="2800" dirty="0">
                <a:latin typeface="Roboto"/>
              </a:rPr>
              <a:t>there be N workers and N jobs. Any worker can be assigned to perform any job, incurring some cost that may vary depending on the work-job assignment. It is required to perform all jobs by assigning exactly one worker to each job and exactly one job to each agent in such a way that the total cost of the assignment is minimized.</a:t>
            </a:r>
          </a:p>
        </p:txBody>
      </p:sp>
    </p:spTree>
    <p:extLst>
      <p:ext uri="{BB962C8B-B14F-4D97-AF65-F5344CB8AC3E}">
        <p14:creationId xmlns:p14="http://schemas.microsoft.com/office/powerpoint/2010/main" val="4063811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18712" y="2546137"/>
            <a:ext cx="10554574" cy="3636511"/>
          </a:xfrm>
        </p:spPr>
        <p:txBody>
          <a:bodyPr>
            <a:normAutofit/>
          </a:bodyPr>
          <a:lstStyle/>
          <a:p>
            <a:pPr marL="0" indent="0" algn="ctr">
              <a:buNone/>
            </a:pPr>
            <a:r>
              <a:rPr lang="en-US" sz="2800" dirty="0">
                <a:latin typeface="Roboto"/>
              </a:rPr>
              <a:t>The basic difference between Greedy Algorithm and Dynamic Programming is that, in greedy approach we make one decision to be followed at all steps. While in dynamic programming approach we have a sequence of decisions at certain stages and followed, to get the optimal solution</a:t>
            </a:r>
            <a:r>
              <a:rPr lang="en-US" sz="2800" dirty="0" smtClean="0">
                <a:latin typeface="Roboto"/>
              </a:rPr>
              <a:t>.</a:t>
            </a:r>
            <a:endParaRPr lang="en-US" sz="2800" dirty="0">
              <a:latin typeface="Roboto"/>
            </a:endParaRPr>
          </a:p>
        </p:txBody>
      </p:sp>
    </p:spTree>
    <p:extLst>
      <p:ext uri="{BB962C8B-B14F-4D97-AF65-F5344CB8AC3E}">
        <p14:creationId xmlns:p14="http://schemas.microsoft.com/office/powerpoint/2010/main" val="3568776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on the Job Assignment Problem</a:t>
            </a:r>
          </a:p>
        </p:txBody>
      </p:sp>
      <p:pic>
        <p:nvPicPr>
          <p:cNvPr id="1028" name="Picture 4" descr="https://media.geeksforgeeks.org/wp-content/cdn-uploads/jobassignmen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1401" y="2634224"/>
            <a:ext cx="4989195" cy="356371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317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on the Job Assignment Problem</a:t>
            </a:r>
          </a:p>
        </p:txBody>
      </p:sp>
      <p:sp>
        <p:nvSpPr>
          <p:cNvPr id="3" name="Content Placeholder 2"/>
          <p:cNvSpPr>
            <a:spLocks noGrp="1"/>
          </p:cNvSpPr>
          <p:nvPr>
            <p:ph idx="1"/>
          </p:nvPr>
        </p:nvSpPr>
        <p:spPr>
          <a:xfrm>
            <a:off x="810000" y="2463356"/>
            <a:ext cx="10563286" cy="3854317"/>
          </a:xfrm>
        </p:spPr>
        <p:txBody>
          <a:bodyPr>
            <a:noAutofit/>
          </a:bodyPr>
          <a:lstStyle/>
          <a:p>
            <a:pPr marL="0" indent="0" algn="ctr">
              <a:buNone/>
            </a:pPr>
            <a:r>
              <a:rPr lang="en-US" sz="2800" dirty="0">
                <a:latin typeface="Roboto"/>
              </a:rPr>
              <a:t>The search for an optimal solution can often be speeded by using an “intelligent” ranking function, also called an approximate cost function to avoid searching in sub-trees that do not contain an optimal solution. It is similar to BFS-like search but with one major optimization. Instead of following FIFO order, we choose a live node with least cost. </a:t>
            </a:r>
          </a:p>
        </p:txBody>
      </p:sp>
    </p:spTree>
    <p:extLst>
      <p:ext uri="{BB962C8B-B14F-4D97-AF65-F5344CB8AC3E}">
        <p14:creationId xmlns:p14="http://schemas.microsoft.com/office/powerpoint/2010/main" val="41558978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on the Job Assignment Problem</a:t>
            </a:r>
          </a:p>
        </p:txBody>
      </p:sp>
      <p:sp>
        <p:nvSpPr>
          <p:cNvPr id="3" name="Content Placeholder 2"/>
          <p:cNvSpPr>
            <a:spLocks noGrp="1"/>
          </p:cNvSpPr>
          <p:nvPr>
            <p:ph idx="1"/>
          </p:nvPr>
        </p:nvSpPr>
        <p:spPr/>
        <p:txBody>
          <a:bodyPr>
            <a:normAutofit/>
          </a:bodyPr>
          <a:lstStyle/>
          <a:p>
            <a:pPr marL="0" indent="0" algn="ctr">
              <a:buNone/>
            </a:pPr>
            <a:r>
              <a:rPr lang="en-US" sz="2800" dirty="0">
                <a:latin typeface="Roboto"/>
              </a:rPr>
              <a:t>We may not get optimal solution by following node with least promising cost, but it will provide very good chance of getting the search to an answer node quickly</a:t>
            </a:r>
            <a:r>
              <a:rPr lang="en-US" sz="2800" dirty="0" smtClean="0">
                <a:latin typeface="Roboto"/>
              </a:rPr>
              <a:t>.</a:t>
            </a:r>
            <a:endParaRPr lang="en-US" sz="2800" dirty="0">
              <a:latin typeface="Roboto"/>
            </a:endParaRPr>
          </a:p>
        </p:txBody>
      </p:sp>
    </p:spTree>
    <p:extLst>
      <p:ext uri="{BB962C8B-B14F-4D97-AF65-F5344CB8AC3E}">
        <p14:creationId xmlns:p14="http://schemas.microsoft.com/office/powerpoint/2010/main" val="35213418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on the Job Assignment Problem</a:t>
            </a:r>
          </a:p>
        </p:txBody>
      </p:sp>
      <p:sp>
        <p:nvSpPr>
          <p:cNvPr id="3" name="Content Placeholder 2"/>
          <p:cNvSpPr>
            <a:spLocks noGrp="1"/>
          </p:cNvSpPr>
          <p:nvPr>
            <p:ph idx="1"/>
          </p:nvPr>
        </p:nvSpPr>
        <p:spPr>
          <a:xfrm>
            <a:off x="810000" y="2687800"/>
            <a:ext cx="10554574" cy="3636511"/>
          </a:xfrm>
        </p:spPr>
        <p:txBody>
          <a:bodyPr>
            <a:noAutofit/>
          </a:bodyPr>
          <a:lstStyle/>
          <a:p>
            <a:pPr marL="0" indent="0" fontAlgn="base">
              <a:buNone/>
            </a:pPr>
            <a:r>
              <a:rPr lang="en-US" sz="2800" dirty="0">
                <a:latin typeface="Roboto"/>
              </a:rPr>
              <a:t>There are two approaches to calculate the cost function:</a:t>
            </a:r>
          </a:p>
          <a:p>
            <a:pPr fontAlgn="base"/>
            <a:r>
              <a:rPr lang="en-US" sz="2800" dirty="0">
                <a:latin typeface="Roboto"/>
              </a:rPr>
              <a:t>For each worker, we choose job with minimum cost from list of </a:t>
            </a:r>
            <a:r>
              <a:rPr lang="en-US" sz="2400" dirty="0">
                <a:latin typeface="Roboto"/>
              </a:rPr>
              <a:t>unassigned</a:t>
            </a:r>
            <a:r>
              <a:rPr lang="en-US" sz="2800" dirty="0">
                <a:latin typeface="Roboto"/>
              </a:rPr>
              <a:t> jobs (take minimum entry from each row).</a:t>
            </a:r>
          </a:p>
          <a:p>
            <a:pPr fontAlgn="base"/>
            <a:r>
              <a:rPr lang="en-US" sz="2800" dirty="0">
                <a:latin typeface="Roboto"/>
              </a:rPr>
              <a:t>For each job, we choose a worker with lowest cost for that job from list of unassigned workers (take minimum entry from each column</a:t>
            </a:r>
            <a:r>
              <a:rPr lang="en-US" sz="2800" dirty="0" smtClean="0">
                <a:latin typeface="Roboto"/>
              </a:rPr>
              <a:t>).</a:t>
            </a:r>
          </a:p>
          <a:p>
            <a:pPr marL="0" indent="0" fontAlgn="base">
              <a:buNone/>
            </a:pPr>
            <a:r>
              <a:rPr lang="en-US" sz="2400" dirty="0" smtClean="0">
                <a:latin typeface="Roboto"/>
              </a:rPr>
              <a:t>				We will be following the first approach – taking minimum 				entry from each row.</a:t>
            </a:r>
            <a:endParaRPr lang="en-US" sz="2400" dirty="0">
              <a:latin typeface="Roboto"/>
            </a:endParaRPr>
          </a:p>
        </p:txBody>
      </p:sp>
      <p:sp>
        <p:nvSpPr>
          <p:cNvPr id="6" name="Right Arrow 5"/>
          <p:cNvSpPr/>
          <p:nvPr/>
        </p:nvSpPr>
        <p:spPr>
          <a:xfrm>
            <a:off x="1055716" y="5752408"/>
            <a:ext cx="1596044" cy="207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97150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on the Job Assignment Problem</a:t>
            </a:r>
          </a:p>
        </p:txBody>
      </p:sp>
      <p:sp>
        <p:nvSpPr>
          <p:cNvPr id="3" name="Content Placeholder 2"/>
          <p:cNvSpPr>
            <a:spLocks noGrp="1"/>
          </p:cNvSpPr>
          <p:nvPr>
            <p:ph idx="1"/>
          </p:nvPr>
        </p:nvSpPr>
        <p:spPr>
          <a:xfrm>
            <a:off x="810000" y="1133320"/>
            <a:ext cx="10554574" cy="3636511"/>
          </a:xfrm>
        </p:spPr>
        <p:txBody>
          <a:bodyPr>
            <a:normAutofit/>
          </a:bodyPr>
          <a:lstStyle/>
          <a:p>
            <a:pPr marL="0" indent="0">
              <a:buNone/>
            </a:pPr>
            <a:r>
              <a:rPr lang="en-US" sz="2400" dirty="0">
                <a:latin typeface="Roboto"/>
              </a:rPr>
              <a:t>Let’s take below example and try to calculate promising cost when Job 2 is </a:t>
            </a:r>
            <a:r>
              <a:rPr lang="en-US" sz="2400" dirty="0" smtClean="0">
                <a:latin typeface="Roboto"/>
              </a:rPr>
              <a:t>assigned </a:t>
            </a:r>
            <a:r>
              <a:rPr lang="en-US" sz="2400" dirty="0">
                <a:latin typeface="Roboto"/>
              </a:rPr>
              <a:t>to worker </a:t>
            </a:r>
            <a:r>
              <a:rPr lang="en-US" sz="2400" dirty="0" smtClean="0">
                <a:latin typeface="Roboto"/>
              </a:rPr>
              <a:t>A</a:t>
            </a:r>
            <a:r>
              <a:rPr lang="en-US" sz="2400" dirty="0">
                <a:latin typeface="Roboto"/>
              </a:rPr>
              <a:t>.</a:t>
            </a:r>
            <a:endParaRPr lang="en-US" sz="2400" dirty="0" smtClean="0">
              <a:latin typeface="Roboto"/>
            </a:endParaRPr>
          </a:p>
        </p:txBody>
      </p:sp>
      <p:pic>
        <p:nvPicPr>
          <p:cNvPr id="2050" name="Picture 2" descr="jobassignment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2014" y="3865418"/>
            <a:ext cx="3213957" cy="232866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5390391" y="3865418"/>
            <a:ext cx="5139762" cy="2328660"/>
          </a:xfrm>
          <a:prstGeom prst="rect">
            <a:avLst/>
          </a:prstGeom>
          <a:ln>
            <a:solidFill>
              <a:schemeClr val="accent1">
                <a:lumMod val="20000"/>
                <a:lumOff val="80000"/>
              </a:schemeClr>
            </a:solidFill>
          </a:ln>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2400" dirty="0">
                <a:latin typeface="Roboto"/>
              </a:rPr>
              <a:t>Since Job 2 is assigned to worker A (marked in green), cost becomes 2 and Job 2 and worker A becomes unavailable (marked in red).</a:t>
            </a:r>
            <a:endParaRPr lang="en-US" sz="2400" dirty="0" smtClean="0">
              <a:latin typeface="Roboto"/>
            </a:endParaRPr>
          </a:p>
        </p:txBody>
      </p:sp>
    </p:spTree>
    <p:extLst>
      <p:ext uri="{BB962C8B-B14F-4D97-AF65-F5344CB8AC3E}">
        <p14:creationId xmlns:p14="http://schemas.microsoft.com/office/powerpoint/2010/main" val="1691946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on the Job Assignment Problem</a:t>
            </a:r>
          </a:p>
        </p:txBody>
      </p:sp>
      <p:sp>
        <p:nvSpPr>
          <p:cNvPr id="3" name="Content Placeholder 2"/>
          <p:cNvSpPr>
            <a:spLocks noGrp="1"/>
          </p:cNvSpPr>
          <p:nvPr>
            <p:ph idx="1"/>
          </p:nvPr>
        </p:nvSpPr>
        <p:spPr>
          <a:xfrm>
            <a:off x="827424" y="1208134"/>
            <a:ext cx="10554574" cy="3636511"/>
          </a:xfrm>
        </p:spPr>
        <p:txBody>
          <a:bodyPr>
            <a:normAutofit/>
          </a:bodyPr>
          <a:lstStyle/>
          <a:p>
            <a:pPr marL="0" indent="0">
              <a:buNone/>
            </a:pPr>
            <a:r>
              <a:rPr lang="en-US" sz="2400" dirty="0">
                <a:latin typeface="Roboto"/>
              </a:rPr>
              <a:t>Now we assign job 3 to worker B as it has minimum cost from list of unassigned jobs. Cost becomes 2 + 3 = 5 and Job 3 and worker B also becomes unavailable.</a:t>
            </a:r>
            <a:endParaRPr lang="en-US" sz="2400" dirty="0"/>
          </a:p>
        </p:txBody>
      </p:sp>
      <p:pic>
        <p:nvPicPr>
          <p:cNvPr id="3074" name="Picture 2" descr="jobassignment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717" y="3809521"/>
            <a:ext cx="3844378" cy="2527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1823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on the Job Assignment Problem</a:t>
            </a:r>
          </a:p>
        </p:txBody>
      </p:sp>
      <p:sp>
        <p:nvSpPr>
          <p:cNvPr id="3" name="Content Placeholder 2"/>
          <p:cNvSpPr>
            <a:spLocks noGrp="1"/>
          </p:cNvSpPr>
          <p:nvPr>
            <p:ph idx="1"/>
          </p:nvPr>
        </p:nvSpPr>
        <p:spPr>
          <a:xfrm>
            <a:off x="810000" y="1241386"/>
            <a:ext cx="10554574" cy="3636511"/>
          </a:xfrm>
        </p:spPr>
        <p:txBody>
          <a:bodyPr>
            <a:normAutofit/>
          </a:bodyPr>
          <a:lstStyle/>
          <a:p>
            <a:pPr marL="0" indent="0">
              <a:buNone/>
            </a:pPr>
            <a:r>
              <a:rPr lang="en-US" sz="2400" dirty="0">
                <a:latin typeface="Roboto"/>
              </a:rPr>
              <a:t>Finally, job 1 gets assigned to worker C as it has minimum cost among unassigned jobs and job 4 gets assigned to worker C as it is only Job left. Total cost becomes 2 + 3 + 5 + 4 = 14</a:t>
            </a:r>
            <a:r>
              <a:rPr lang="en-US" sz="2400" dirty="0" smtClean="0">
                <a:latin typeface="Roboto"/>
              </a:rPr>
              <a:t>.</a:t>
            </a:r>
            <a:endParaRPr lang="en-US" sz="2400" dirty="0"/>
          </a:p>
        </p:txBody>
      </p:sp>
      <p:pic>
        <p:nvPicPr>
          <p:cNvPr id="4098" name="Picture 2" descr="jobassignment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622" y="4003182"/>
            <a:ext cx="3259627" cy="235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1732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on the Job Assignment Problem</a:t>
            </a:r>
          </a:p>
        </p:txBody>
      </p:sp>
      <p:sp>
        <p:nvSpPr>
          <p:cNvPr id="3" name="Content Placeholder 2"/>
          <p:cNvSpPr>
            <a:spLocks noGrp="1"/>
          </p:cNvSpPr>
          <p:nvPr>
            <p:ph idx="1"/>
          </p:nvPr>
        </p:nvSpPr>
        <p:spPr/>
        <p:txBody>
          <a:bodyPr>
            <a:normAutofit/>
          </a:bodyPr>
          <a:lstStyle/>
          <a:p>
            <a:pPr marL="0" indent="0" algn="ctr">
              <a:buNone/>
            </a:pPr>
            <a:r>
              <a:rPr lang="en-US" sz="2400" dirty="0" smtClean="0">
                <a:latin typeface="Roboto"/>
              </a:rPr>
              <a:t>What we did above, is find the total cost if we chose A as Job 2 in the start, and consecutively assign jobs to B, C and D with least costs respectively. This cost is the total cost for when ‘ A -&gt; 2 ’. We do this for ‘ A -&gt; 1’, ‘ A -&gt; 3 ’, and ‘A -&gt; 4’ also. And we find the least total cost among these four. The least among these, will determine which job should be assigned to A.</a:t>
            </a:r>
          </a:p>
          <a:p>
            <a:pPr marL="0" indent="0" algn="ctr">
              <a:buNone/>
            </a:pPr>
            <a:r>
              <a:rPr lang="en-US" sz="2400" dirty="0" smtClean="0">
                <a:latin typeface="Roboto"/>
              </a:rPr>
              <a:t>Then we do the same by branching out A and finding the lowest cost for B, and the subsequent people.</a:t>
            </a:r>
            <a:endParaRPr lang="en-US" sz="2400" dirty="0">
              <a:latin typeface="Roboto"/>
            </a:endParaRPr>
          </a:p>
        </p:txBody>
      </p:sp>
    </p:spTree>
    <p:extLst>
      <p:ext uri="{BB962C8B-B14F-4D97-AF65-F5344CB8AC3E}">
        <p14:creationId xmlns:p14="http://schemas.microsoft.com/office/powerpoint/2010/main" val="10382279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on the Job Assignment Problem</a:t>
            </a: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5122" name="Picture 2" descr="jobassignment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74" y="2222287"/>
            <a:ext cx="573405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145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the </a:t>
            </a:r>
            <a:r>
              <a:rPr lang="en-US" dirty="0"/>
              <a:t>Job Assignment Problem</a:t>
            </a:r>
          </a:p>
        </p:txBody>
      </p:sp>
      <p:sp>
        <p:nvSpPr>
          <p:cNvPr id="3" name="Content Placeholder 2"/>
          <p:cNvSpPr>
            <a:spLocks noGrp="1"/>
          </p:cNvSpPr>
          <p:nvPr>
            <p:ph idx="1"/>
          </p:nvPr>
        </p:nvSpPr>
        <p:spPr>
          <a:xfrm>
            <a:off x="810000" y="2646236"/>
            <a:ext cx="10554574" cy="3636511"/>
          </a:xfrm>
        </p:spPr>
        <p:txBody>
          <a:bodyPr/>
          <a:lstStyle/>
          <a:p>
            <a:pPr marL="0" indent="0">
              <a:buNone/>
            </a:pPr>
            <a:r>
              <a:rPr lang="en-US" dirty="0">
                <a:latin typeface="Lucida Sans Typewriter" panose="020B0509030504030204" pitchFamily="49" charset="0"/>
              </a:rPr>
              <a:t>// Search Space Tree Node</a:t>
            </a:r>
          </a:p>
          <a:p>
            <a:pPr marL="0" indent="0">
              <a:buNone/>
            </a:pPr>
            <a:r>
              <a:rPr lang="en-US" dirty="0">
                <a:latin typeface="Lucida Sans Typewriter" panose="020B0509030504030204" pitchFamily="49" charset="0"/>
              </a:rPr>
              <a:t>node</a:t>
            </a:r>
          </a:p>
          <a:p>
            <a:pPr marL="0" indent="0">
              <a:buNone/>
            </a:pPr>
            <a:r>
              <a:rPr lang="en-US" dirty="0">
                <a:latin typeface="Lucida Sans Typewriter" panose="020B0509030504030204" pitchFamily="49" charset="0"/>
              </a:rPr>
              <a:t>{</a:t>
            </a:r>
          </a:p>
          <a:p>
            <a:pPr marL="0" indent="0">
              <a:buNone/>
            </a:pPr>
            <a:r>
              <a:rPr lang="en-US" dirty="0">
                <a:latin typeface="Lucida Sans Typewriter" panose="020B0509030504030204" pitchFamily="49" charset="0"/>
              </a:rPr>
              <a:t>   int job_number;</a:t>
            </a:r>
          </a:p>
          <a:p>
            <a:pPr marL="0" indent="0">
              <a:buNone/>
            </a:pPr>
            <a:r>
              <a:rPr lang="en-US" dirty="0">
                <a:latin typeface="Lucida Sans Typewriter" panose="020B0509030504030204" pitchFamily="49" charset="0"/>
              </a:rPr>
              <a:t>   int worker_number;</a:t>
            </a:r>
          </a:p>
          <a:p>
            <a:pPr marL="0" indent="0">
              <a:buNone/>
            </a:pPr>
            <a:r>
              <a:rPr lang="en-US" dirty="0">
                <a:latin typeface="Lucida Sans Typewriter" panose="020B0509030504030204" pitchFamily="49" charset="0"/>
              </a:rPr>
              <a:t>   node parent;</a:t>
            </a:r>
          </a:p>
          <a:p>
            <a:pPr marL="0" indent="0">
              <a:buNone/>
            </a:pPr>
            <a:r>
              <a:rPr lang="en-US" dirty="0">
                <a:latin typeface="Lucida Sans Typewriter" panose="020B0509030504030204" pitchFamily="49" charset="0"/>
              </a:rPr>
              <a:t>   int cost;</a:t>
            </a:r>
          </a:p>
          <a:p>
            <a:pPr marL="0" indent="0">
              <a:buNone/>
            </a:pPr>
            <a:r>
              <a:rPr lang="en-US" dirty="0">
                <a:latin typeface="Lucida Sans Typewriter" panose="020B0509030504030204" pitchFamily="49" charset="0"/>
              </a:rPr>
              <a:t>}</a:t>
            </a:r>
          </a:p>
          <a:p>
            <a:pPr marL="0" indent="0">
              <a:buNone/>
            </a:pPr>
            <a:endParaRPr lang="en-US" dirty="0"/>
          </a:p>
        </p:txBody>
      </p:sp>
    </p:spTree>
    <p:extLst>
      <p:ext uri="{BB962C8B-B14F-4D97-AF65-F5344CB8AC3E}">
        <p14:creationId xmlns:p14="http://schemas.microsoft.com/office/powerpoint/2010/main" val="3720447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Life Application</a:t>
            </a:r>
            <a:endParaRPr lang="en-US" dirty="0"/>
          </a:p>
        </p:txBody>
      </p:sp>
      <p:sp>
        <p:nvSpPr>
          <p:cNvPr id="3" name="Content Placeholder 2"/>
          <p:cNvSpPr>
            <a:spLocks noGrp="1"/>
          </p:cNvSpPr>
          <p:nvPr>
            <p:ph idx="1"/>
          </p:nvPr>
        </p:nvSpPr>
        <p:spPr>
          <a:xfrm>
            <a:off x="810000" y="2639905"/>
            <a:ext cx="8601513" cy="3636511"/>
          </a:xfrm>
        </p:spPr>
        <p:txBody>
          <a:bodyPr>
            <a:normAutofit lnSpcReduction="10000"/>
          </a:bodyPr>
          <a:lstStyle/>
          <a:p>
            <a:pPr marL="0" indent="0">
              <a:buNone/>
            </a:pPr>
            <a:r>
              <a:rPr lang="en-US" sz="2400" b="1" dirty="0">
                <a:latin typeface="Roboto"/>
              </a:rPr>
              <a:t>PROBLEM STATEMENT :</a:t>
            </a:r>
          </a:p>
          <a:p>
            <a:pPr marL="0" indent="0">
              <a:buNone/>
            </a:pPr>
            <a:r>
              <a:rPr lang="en-US" sz="2400" dirty="0">
                <a:latin typeface="Roboto"/>
              </a:rPr>
              <a:t>We are given weights and profit values of n items. Along with a knapsack of weight let’s say m units, to carry these items. We are required to fill the knapsack in such a way that, the complete weight of the knapsack is </a:t>
            </a:r>
            <a:r>
              <a:rPr lang="en-US" sz="2400" dirty="0" smtClean="0">
                <a:latin typeface="Roboto"/>
              </a:rPr>
              <a:t>utilized </a:t>
            </a:r>
            <a:r>
              <a:rPr lang="en-US" sz="2400" dirty="0">
                <a:latin typeface="Roboto"/>
              </a:rPr>
              <a:t>with maximum profit. </a:t>
            </a:r>
          </a:p>
          <a:p>
            <a:pPr marL="0" indent="0">
              <a:buNone/>
            </a:pPr>
            <a:r>
              <a:rPr lang="en-US" sz="2400" dirty="0">
                <a:latin typeface="Roboto"/>
              </a:rPr>
              <a:t>Constraints : You cannot break any item. You can either pick the complete element or don’t pick </a:t>
            </a:r>
          </a:p>
          <a:p>
            <a:pPr marL="0" indent="0">
              <a:buNone/>
            </a:pPr>
            <a:r>
              <a:rPr lang="en-US" sz="2400" dirty="0">
                <a:latin typeface="Roboto"/>
              </a:rPr>
              <a:t>(0-1 property</a:t>
            </a:r>
            <a:r>
              <a:rPr lang="en-US" sz="2400" dirty="0" smtClean="0">
                <a:latin typeface="Roboto"/>
              </a:rPr>
              <a:t>).</a:t>
            </a:r>
            <a:endParaRPr lang="en-US" sz="2400" dirty="0">
              <a:latin typeface="Roboto"/>
            </a:endParaRPr>
          </a:p>
        </p:txBody>
      </p:sp>
      <p:pic>
        <p:nvPicPr>
          <p:cNvPr id="4" name="Picture 3" descr="Knapsack problem - Wikipedia">
            <a:extLst>
              <a:ext uri="{FF2B5EF4-FFF2-40B4-BE49-F238E27FC236}">
                <a16:creationId xmlns:a16="http://schemas.microsoft.com/office/drawing/2014/main" id="{A178494D-8EAC-40E3-B91F-FB3C1E9D2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4976" y="3543300"/>
            <a:ext cx="2551030" cy="2210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3218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the </a:t>
            </a:r>
            <a:r>
              <a:rPr lang="en-US" dirty="0"/>
              <a:t>Job Assignment Problem</a:t>
            </a:r>
          </a:p>
        </p:txBody>
      </p:sp>
      <p:sp>
        <p:nvSpPr>
          <p:cNvPr id="3" name="Content Placeholder 2"/>
          <p:cNvSpPr>
            <a:spLocks noGrp="1"/>
          </p:cNvSpPr>
          <p:nvPr>
            <p:ph idx="1"/>
          </p:nvPr>
        </p:nvSpPr>
        <p:spPr>
          <a:xfrm>
            <a:off x="1076007" y="2704425"/>
            <a:ext cx="10554574" cy="3657600"/>
          </a:xfrm>
        </p:spPr>
        <p:txBody>
          <a:bodyPr>
            <a:noAutofit/>
          </a:bodyPr>
          <a:lstStyle/>
          <a:p>
            <a:pPr marL="0" indent="0">
              <a:buNone/>
            </a:pPr>
            <a:r>
              <a:rPr lang="en-US" sz="800" dirty="0">
                <a:latin typeface="Lucida Sans Typewriter" panose="020B0509030504030204" pitchFamily="49" charset="0"/>
              </a:rPr>
              <a:t>algorithm </a:t>
            </a:r>
            <a:r>
              <a:rPr lang="en-US" sz="800" dirty="0" err="1">
                <a:latin typeface="Lucida Sans Typewriter" panose="020B0509030504030204" pitchFamily="49" charset="0"/>
              </a:rPr>
              <a:t>findMinCost</a:t>
            </a:r>
            <a:r>
              <a:rPr lang="en-US" sz="800" dirty="0">
                <a:latin typeface="Lucida Sans Typewriter" panose="020B0509030504030204" pitchFamily="49" charset="0"/>
              </a:rPr>
              <a:t> (</a:t>
            </a:r>
            <a:r>
              <a:rPr lang="en-US" sz="800" dirty="0" err="1">
                <a:latin typeface="Lucida Sans Typewriter" panose="020B0509030504030204" pitchFamily="49" charset="0"/>
              </a:rPr>
              <a:t>costMatrix</a:t>
            </a:r>
            <a:r>
              <a:rPr lang="en-US" sz="800" dirty="0">
                <a:latin typeface="Lucida Sans Typewriter" panose="020B0509030504030204" pitchFamily="49" charset="0"/>
              </a:rPr>
              <a:t> mat</a:t>
            </a:r>
            <a:r>
              <a:rPr lang="en-US" sz="800" dirty="0" smtClean="0">
                <a:latin typeface="Lucida Sans Typewriter" panose="020B0509030504030204" pitchFamily="49" charset="0"/>
              </a:rPr>
              <a:t>[][]){  </a:t>
            </a:r>
          </a:p>
          <a:p>
            <a:pPr marL="0" indent="0">
              <a:buNone/>
            </a:pPr>
            <a:r>
              <a:rPr lang="en-US" sz="800" dirty="0" smtClean="0">
                <a:latin typeface="Lucida Sans Typewriter" panose="020B0509030504030204" pitchFamily="49" charset="0"/>
              </a:rPr>
              <a:t>// Initialize </a:t>
            </a:r>
            <a:r>
              <a:rPr lang="en-US" sz="800" dirty="0">
                <a:latin typeface="Lucida Sans Typewriter" panose="020B0509030504030204" pitchFamily="49" charset="0"/>
              </a:rPr>
              <a:t>list of live nodes(min-Heap)</a:t>
            </a:r>
          </a:p>
          <a:p>
            <a:pPr marL="0" indent="0">
              <a:buNone/>
            </a:pPr>
            <a:r>
              <a:rPr lang="en-US" sz="800" dirty="0">
                <a:latin typeface="Lucida Sans Typewriter" panose="020B0509030504030204" pitchFamily="49" charset="0"/>
              </a:rPr>
              <a:t>   // with root of search tree i.e. a Dummy node</a:t>
            </a:r>
          </a:p>
          <a:p>
            <a:pPr marL="0" indent="0">
              <a:buNone/>
            </a:pPr>
            <a:r>
              <a:rPr lang="en-US" sz="800" dirty="0">
                <a:latin typeface="Lucida Sans Typewriter" panose="020B0509030504030204" pitchFamily="49" charset="0"/>
              </a:rPr>
              <a:t>   while (true</a:t>
            </a:r>
            <a:r>
              <a:rPr lang="en-US" sz="800" dirty="0" smtClean="0">
                <a:latin typeface="Lucida Sans Typewriter" panose="020B0509030504030204" pitchFamily="49" charset="0"/>
              </a:rPr>
              <a:t>){</a:t>
            </a:r>
            <a:endParaRPr lang="en-US" sz="800" dirty="0">
              <a:latin typeface="Lucida Sans Typewriter" panose="020B0509030504030204" pitchFamily="49" charset="0"/>
            </a:endParaRPr>
          </a:p>
          <a:p>
            <a:pPr marL="0" indent="0">
              <a:buNone/>
            </a:pPr>
            <a:r>
              <a:rPr lang="en-US" sz="800" dirty="0">
                <a:latin typeface="Lucida Sans Typewriter" panose="020B0509030504030204" pitchFamily="49" charset="0"/>
              </a:rPr>
              <a:t>      // Find a live node with least estimated cost</a:t>
            </a:r>
          </a:p>
          <a:p>
            <a:pPr marL="0" indent="0">
              <a:buNone/>
            </a:pPr>
            <a:r>
              <a:rPr lang="en-US" sz="800" dirty="0">
                <a:latin typeface="Lucida Sans Typewriter" panose="020B0509030504030204" pitchFamily="49" charset="0"/>
              </a:rPr>
              <a:t>      E = Least</a:t>
            </a:r>
            <a:r>
              <a:rPr lang="en-US" sz="800" dirty="0" smtClean="0">
                <a:latin typeface="Lucida Sans Typewriter" panose="020B0509030504030204" pitchFamily="49" charset="0"/>
              </a:rPr>
              <a:t>();</a:t>
            </a:r>
            <a:endParaRPr lang="en-US" sz="800" dirty="0">
              <a:latin typeface="Lucida Sans Typewriter" panose="020B0509030504030204" pitchFamily="49" charset="0"/>
            </a:endParaRPr>
          </a:p>
          <a:p>
            <a:pPr marL="0" indent="0">
              <a:buNone/>
            </a:pPr>
            <a:r>
              <a:rPr lang="en-US" sz="800" dirty="0">
                <a:latin typeface="Lucida Sans Typewriter" panose="020B0509030504030204" pitchFamily="49" charset="0"/>
              </a:rPr>
              <a:t>      // The found node is deleted from the list</a:t>
            </a:r>
          </a:p>
          <a:p>
            <a:pPr marL="0" indent="0">
              <a:buNone/>
            </a:pPr>
            <a:r>
              <a:rPr lang="en-US" sz="800" dirty="0">
                <a:latin typeface="Lucida Sans Typewriter" panose="020B0509030504030204" pitchFamily="49" charset="0"/>
              </a:rPr>
              <a:t>      // of live nodes</a:t>
            </a:r>
          </a:p>
          <a:p>
            <a:pPr marL="0" indent="0">
              <a:buNone/>
            </a:pPr>
            <a:r>
              <a:rPr lang="en-US" sz="800" dirty="0">
                <a:latin typeface="Lucida Sans Typewriter" panose="020B0509030504030204" pitchFamily="49" charset="0"/>
              </a:rPr>
              <a:t>      if (E is a leaf node</a:t>
            </a:r>
            <a:r>
              <a:rPr lang="en-US" sz="800" dirty="0" smtClean="0">
                <a:latin typeface="Lucida Sans Typewriter" panose="020B0509030504030204" pitchFamily="49" charset="0"/>
              </a:rPr>
              <a:t>){</a:t>
            </a:r>
            <a:endParaRPr lang="en-US" sz="800" dirty="0">
              <a:latin typeface="Lucida Sans Typewriter" panose="020B0509030504030204" pitchFamily="49" charset="0"/>
            </a:endParaRPr>
          </a:p>
          <a:p>
            <a:pPr marL="0" indent="0">
              <a:buNone/>
            </a:pPr>
            <a:r>
              <a:rPr lang="en-US" sz="800" dirty="0">
                <a:latin typeface="Lucida Sans Typewriter" panose="020B0509030504030204" pitchFamily="49" charset="0"/>
              </a:rPr>
              <a:t>         </a:t>
            </a:r>
            <a:r>
              <a:rPr lang="en-US" sz="800" dirty="0" err="1">
                <a:latin typeface="Lucida Sans Typewriter" panose="020B0509030504030204" pitchFamily="49" charset="0"/>
              </a:rPr>
              <a:t>printSolution</a:t>
            </a:r>
            <a:r>
              <a:rPr lang="en-US" sz="800" dirty="0">
                <a:latin typeface="Lucida Sans Typewriter" panose="020B0509030504030204" pitchFamily="49" charset="0"/>
              </a:rPr>
              <a:t>();</a:t>
            </a:r>
          </a:p>
          <a:p>
            <a:pPr marL="0" indent="0">
              <a:buNone/>
            </a:pPr>
            <a:r>
              <a:rPr lang="en-US" sz="800" dirty="0">
                <a:latin typeface="Lucida Sans Typewriter" panose="020B0509030504030204" pitchFamily="49" charset="0"/>
              </a:rPr>
              <a:t>         return;</a:t>
            </a:r>
          </a:p>
          <a:p>
            <a:pPr marL="0" indent="0">
              <a:buNone/>
            </a:pPr>
            <a:r>
              <a:rPr lang="en-US" sz="800" dirty="0">
                <a:latin typeface="Lucida Sans Typewriter" panose="020B0509030504030204" pitchFamily="49" charset="0"/>
              </a:rPr>
              <a:t>      </a:t>
            </a:r>
            <a:r>
              <a:rPr lang="en-US" sz="800" dirty="0" smtClean="0">
                <a:latin typeface="Lucida Sans Typewriter" panose="020B0509030504030204" pitchFamily="49" charset="0"/>
              </a:rPr>
              <a:t>}</a:t>
            </a:r>
            <a:endParaRPr lang="en-US" sz="800" dirty="0">
              <a:latin typeface="Lucida Sans Typewriter" panose="020B0509030504030204" pitchFamily="49" charset="0"/>
            </a:endParaRPr>
          </a:p>
          <a:p>
            <a:pPr marL="0" indent="0">
              <a:buNone/>
            </a:pPr>
            <a:r>
              <a:rPr lang="en-US" sz="800" dirty="0">
                <a:latin typeface="Lucida Sans Typewriter" panose="020B0509030504030204" pitchFamily="49" charset="0"/>
              </a:rPr>
              <a:t>     for each child x of </a:t>
            </a:r>
            <a:r>
              <a:rPr lang="en-US" sz="800" dirty="0" smtClean="0">
                <a:latin typeface="Lucida Sans Typewriter" panose="020B0509030504030204" pitchFamily="49" charset="0"/>
              </a:rPr>
              <a:t>E{</a:t>
            </a:r>
          </a:p>
          <a:p>
            <a:pPr marL="0" indent="0">
              <a:buNone/>
            </a:pPr>
            <a:r>
              <a:rPr lang="en-US" sz="800" dirty="0" smtClean="0">
                <a:latin typeface="Lucida Sans Typewriter" panose="020B0509030504030204" pitchFamily="49" charset="0"/>
              </a:rPr>
              <a:t>         </a:t>
            </a:r>
            <a:r>
              <a:rPr lang="en-US" sz="800" dirty="0">
                <a:latin typeface="Lucida Sans Typewriter" panose="020B0509030504030204" pitchFamily="49" charset="0"/>
              </a:rPr>
              <a:t>Add(x); // Add x to list of live nodes;</a:t>
            </a:r>
          </a:p>
          <a:p>
            <a:pPr marL="0" indent="0">
              <a:buNone/>
            </a:pPr>
            <a:r>
              <a:rPr lang="en-US" sz="800" dirty="0">
                <a:latin typeface="Lucida Sans Typewriter" panose="020B0509030504030204" pitchFamily="49" charset="0"/>
              </a:rPr>
              <a:t>         x-&gt;parent = E; // Pointer for path to root</a:t>
            </a:r>
          </a:p>
          <a:p>
            <a:pPr marL="0" indent="0">
              <a:buNone/>
            </a:pPr>
            <a:r>
              <a:rPr lang="en-US" sz="800" dirty="0">
                <a:latin typeface="Lucida Sans Typewriter" panose="020B0509030504030204" pitchFamily="49" charset="0"/>
              </a:rPr>
              <a:t>     }</a:t>
            </a:r>
          </a:p>
          <a:p>
            <a:pPr marL="0" indent="0">
              <a:buNone/>
            </a:pPr>
            <a:r>
              <a:rPr lang="en-US" sz="800" dirty="0">
                <a:latin typeface="Lucida Sans Typewriter" panose="020B0509030504030204" pitchFamily="49" charset="0"/>
              </a:rPr>
              <a:t>   }</a:t>
            </a:r>
          </a:p>
          <a:p>
            <a:pPr marL="0" indent="0">
              <a:buNone/>
            </a:pPr>
            <a:r>
              <a:rPr lang="en-US" sz="800" dirty="0">
                <a:latin typeface="Lucida Sans Typewriter" panose="020B0509030504030204" pitchFamily="49" charset="0"/>
              </a:rPr>
              <a:t>} </a:t>
            </a:r>
            <a:endParaRPr lang="en-US" sz="800" dirty="0"/>
          </a:p>
        </p:txBody>
      </p:sp>
    </p:spTree>
    <p:extLst>
      <p:ext uri="{BB962C8B-B14F-4D97-AF65-F5344CB8AC3E}">
        <p14:creationId xmlns:p14="http://schemas.microsoft.com/office/powerpoint/2010/main" val="20344191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the </a:t>
            </a:r>
            <a:r>
              <a:rPr lang="en-US" dirty="0"/>
              <a:t>Job Assignment Problem</a:t>
            </a:r>
          </a:p>
        </p:txBody>
      </p:sp>
      <p:sp>
        <p:nvSpPr>
          <p:cNvPr id="3" name="Content Placeholder 2"/>
          <p:cNvSpPr>
            <a:spLocks noGrp="1"/>
          </p:cNvSpPr>
          <p:nvPr>
            <p:ph idx="1"/>
          </p:nvPr>
        </p:nvSpPr>
        <p:spPr>
          <a:xfrm>
            <a:off x="810000" y="2646236"/>
            <a:ext cx="10554574" cy="3636511"/>
          </a:xfrm>
        </p:spPr>
        <p:txBody>
          <a:bodyPr/>
          <a:lstStyle/>
          <a:p>
            <a:pPr marL="0" indent="0">
              <a:buNone/>
            </a:pPr>
            <a:r>
              <a:rPr lang="en-US" dirty="0" err="1">
                <a:latin typeface="Lucida Sans Typewriter" panose="020B0509030504030204" pitchFamily="49" charset="0"/>
              </a:rPr>
              <a:t>findMinCost</a:t>
            </a:r>
            <a:r>
              <a:rPr lang="en-US" dirty="0">
                <a:latin typeface="Lucida Sans Typewriter" panose="020B0509030504030204" pitchFamily="49" charset="0"/>
              </a:rPr>
              <a:t> uses Least() and Add() to maintain the</a:t>
            </a:r>
          </a:p>
          <a:p>
            <a:pPr marL="0" indent="0">
              <a:buNone/>
            </a:pPr>
            <a:r>
              <a:rPr lang="en-US" dirty="0">
                <a:latin typeface="Lucida Sans Typewriter" panose="020B0509030504030204" pitchFamily="49" charset="0"/>
              </a:rPr>
              <a:t>   list of live nodes</a:t>
            </a:r>
          </a:p>
          <a:p>
            <a:pPr marL="0" indent="0">
              <a:buNone/>
            </a:pPr>
            <a:endParaRPr lang="en-US" dirty="0">
              <a:latin typeface="Lucida Sans Typewriter" panose="020B0509030504030204" pitchFamily="49" charset="0"/>
            </a:endParaRPr>
          </a:p>
          <a:p>
            <a:pPr marL="0" indent="0">
              <a:buNone/>
            </a:pPr>
            <a:r>
              <a:rPr lang="en-US" dirty="0">
                <a:latin typeface="Lucida Sans Typewriter" panose="020B0509030504030204" pitchFamily="49" charset="0"/>
              </a:rPr>
              <a:t>   Least() finds a live node with least cost, deletes</a:t>
            </a:r>
          </a:p>
          <a:p>
            <a:pPr marL="0" indent="0">
              <a:buNone/>
            </a:pPr>
            <a:r>
              <a:rPr lang="en-US" dirty="0">
                <a:latin typeface="Lucida Sans Typewriter" panose="020B0509030504030204" pitchFamily="49" charset="0"/>
              </a:rPr>
              <a:t>   it from the list and returns it</a:t>
            </a:r>
          </a:p>
          <a:p>
            <a:pPr marL="0" indent="0">
              <a:buNone/>
            </a:pPr>
            <a:endParaRPr lang="en-US" dirty="0">
              <a:latin typeface="Lucida Sans Typewriter" panose="020B0509030504030204" pitchFamily="49" charset="0"/>
            </a:endParaRPr>
          </a:p>
          <a:p>
            <a:pPr marL="0" indent="0">
              <a:buNone/>
            </a:pPr>
            <a:r>
              <a:rPr lang="en-US" dirty="0">
                <a:latin typeface="Lucida Sans Typewriter" panose="020B0509030504030204" pitchFamily="49" charset="0"/>
              </a:rPr>
              <a:t>   Add(x) calculates cost of x and adds it to the list</a:t>
            </a:r>
          </a:p>
          <a:p>
            <a:pPr marL="0" indent="0">
              <a:buNone/>
            </a:pPr>
            <a:r>
              <a:rPr lang="en-US" dirty="0">
                <a:latin typeface="Lucida Sans Typewriter" panose="020B0509030504030204" pitchFamily="49" charset="0"/>
              </a:rPr>
              <a:t>   of live nodes</a:t>
            </a:r>
            <a:endParaRPr lang="en-US" dirty="0"/>
          </a:p>
        </p:txBody>
      </p:sp>
    </p:spTree>
    <p:extLst>
      <p:ext uri="{BB962C8B-B14F-4D97-AF65-F5344CB8AC3E}">
        <p14:creationId xmlns:p14="http://schemas.microsoft.com/office/powerpoint/2010/main" val="12353716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marL="0" indent="0" algn="ctr">
              <a:buNone/>
            </a:pPr>
            <a:r>
              <a:rPr lang="en-US" sz="2400" b="1" dirty="0">
                <a:latin typeface="Roboto"/>
              </a:rPr>
              <a:t>Branch and bound</a:t>
            </a:r>
            <a:r>
              <a:rPr lang="en-US" sz="2400" dirty="0">
                <a:latin typeface="Roboto"/>
              </a:rPr>
              <a:t> is an algorithm design paradigm which is generally used for solving combinatorial optimization problems. These problems are typically exponential in terms of time complexity and may require exploring all possible permutations in worst case. The Branch and Bound Algorithm technique solves these problems relatively quickly.</a:t>
            </a:r>
          </a:p>
        </p:txBody>
      </p:sp>
    </p:spTree>
    <p:extLst>
      <p:ext uri="{BB962C8B-B14F-4D97-AF65-F5344CB8AC3E}">
        <p14:creationId xmlns:p14="http://schemas.microsoft.com/office/powerpoint/2010/main" val="38149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Idea</a:t>
            </a:r>
            <a:endParaRPr lang="en-US" dirty="0"/>
          </a:p>
        </p:txBody>
      </p:sp>
      <p:sp>
        <p:nvSpPr>
          <p:cNvPr id="3" name="Content Placeholder 2"/>
          <p:cNvSpPr>
            <a:spLocks noGrp="1"/>
          </p:cNvSpPr>
          <p:nvPr>
            <p:ph idx="1"/>
          </p:nvPr>
        </p:nvSpPr>
        <p:spPr>
          <a:xfrm>
            <a:off x="818712" y="2622337"/>
            <a:ext cx="10554574" cy="3636511"/>
          </a:xfrm>
        </p:spPr>
        <p:txBody>
          <a:bodyPr>
            <a:normAutofit/>
          </a:bodyPr>
          <a:lstStyle/>
          <a:p>
            <a:pPr marL="0" indent="0" algn="ctr">
              <a:buNone/>
            </a:pPr>
            <a:r>
              <a:rPr lang="en-US" sz="2400" dirty="0" smtClean="0">
                <a:latin typeface="Roboto"/>
              </a:rPr>
              <a:t>A </a:t>
            </a:r>
            <a:r>
              <a:rPr lang="en-US" sz="2400" dirty="0">
                <a:latin typeface="Roboto"/>
              </a:rPr>
              <a:t>simple solution is to consider all subsets of items and calculate the total weight and value of all subsets. Consider the only subsets whose total weight is smaller than W. From all such subsets, pick the subset that gives the maximum profit to us. </a:t>
            </a:r>
          </a:p>
          <a:p>
            <a:pPr marL="0" indent="0" algn="ctr">
              <a:buNone/>
            </a:pPr>
            <a:r>
              <a:rPr lang="en-US" sz="2400" dirty="0">
                <a:latin typeface="Roboto"/>
              </a:rPr>
              <a:t>And that would be the most optimal solution for the following problem. Note that, unlike Greedy Approach we will be making choices at each step to either select the subset or not and later choosing the most feasible option out of it</a:t>
            </a:r>
            <a:r>
              <a:rPr lang="en-US" sz="2400" dirty="0" smtClean="0">
                <a:latin typeface="Roboto"/>
              </a:rPr>
              <a:t>.</a:t>
            </a:r>
            <a:endParaRPr lang="en-US" sz="2400" dirty="0">
              <a:latin typeface="Roboto"/>
            </a:endParaRPr>
          </a:p>
        </p:txBody>
      </p:sp>
    </p:spTree>
    <p:extLst>
      <p:ext uri="{BB962C8B-B14F-4D97-AF65-F5344CB8AC3E}">
        <p14:creationId xmlns:p14="http://schemas.microsoft.com/office/powerpoint/2010/main" val="277592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810000" y="2546137"/>
            <a:ext cx="10554574" cy="3636511"/>
          </a:xfrm>
        </p:spPr>
        <p:txBody>
          <a:bodyPr>
            <a:normAutofit/>
          </a:bodyPr>
          <a:lstStyle/>
          <a:p>
            <a:pPr marL="0" indent="0">
              <a:buNone/>
            </a:pPr>
            <a:r>
              <a:rPr lang="en-US" sz="2000" dirty="0">
                <a:latin typeface="Roboto"/>
              </a:rPr>
              <a:t>As per the basic ideology, this optimization problem can be solved in two ways :</a:t>
            </a:r>
          </a:p>
          <a:p>
            <a:pPr marL="0" indent="0">
              <a:buNone/>
            </a:pPr>
            <a:r>
              <a:rPr lang="en-US" sz="2000" dirty="0" smtClean="0">
                <a:latin typeface="Roboto"/>
              </a:rPr>
              <a:t>• Tabular </a:t>
            </a:r>
            <a:r>
              <a:rPr lang="en-US" sz="2000" dirty="0">
                <a:latin typeface="Roboto"/>
              </a:rPr>
              <a:t>Method : Create a table that contains the information of</a:t>
            </a:r>
          </a:p>
          <a:p>
            <a:pPr marL="0" indent="0">
              <a:buNone/>
            </a:pPr>
            <a:r>
              <a:rPr lang="en-US" sz="2000" dirty="0">
                <a:latin typeface="Roboto"/>
              </a:rPr>
              <a:t>      maximum profit gained from choosing the particular object.</a:t>
            </a:r>
          </a:p>
          <a:p>
            <a:pPr marL="0" indent="0">
              <a:buNone/>
            </a:pPr>
            <a:r>
              <a:rPr lang="en-US" sz="2000" dirty="0" smtClean="0">
                <a:latin typeface="Roboto"/>
              </a:rPr>
              <a:t>• Sets </a:t>
            </a:r>
            <a:r>
              <a:rPr lang="en-US" sz="2000" dirty="0">
                <a:latin typeface="Roboto"/>
              </a:rPr>
              <a:t>Method : Create sets containing ordered pairs of (profit,</a:t>
            </a:r>
          </a:p>
          <a:p>
            <a:pPr marL="0" indent="0">
              <a:buNone/>
            </a:pPr>
            <a:r>
              <a:rPr lang="en-US" sz="2000" dirty="0">
                <a:latin typeface="Roboto"/>
              </a:rPr>
              <a:t>       weight) that give the information about profit gained from </a:t>
            </a:r>
          </a:p>
          <a:p>
            <a:pPr marL="0" indent="0">
              <a:buNone/>
            </a:pPr>
            <a:r>
              <a:rPr lang="en-US" sz="2000" dirty="0">
                <a:latin typeface="Roboto"/>
              </a:rPr>
              <a:t>       choosing the particular object. </a:t>
            </a:r>
          </a:p>
          <a:p>
            <a:pPr marL="0" indent="0">
              <a:buNone/>
            </a:pPr>
            <a:endParaRPr lang="en-US" sz="2000" dirty="0">
              <a:latin typeface="Roboto"/>
            </a:endParaRPr>
          </a:p>
          <a:p>
            <a:pPr marL="0" indent="0">
              <a:buNone/>
            </a:pPr>
            <a:r>
              <a:rPr lang="en-US" sz="2000" dirty="0">
                <a:latin typeface="Roboto"/>
              </a:rPr>
              <a:t>We proceed with the first method to solve this problem dynamically</a:t>
            </a:r>
            <a:r>
              <a:rPr lang="en-US" sz="2000" dirty="0" smtClean="0">
                <a:latin typeface="Roboto"/>
              </a:rPr>
              <a:t>.</a:t>
            </a:r>
            <a:endParaRPr lang="en-US" sz="2000" dirty="0">
              <a:latin typeface="Roboto"/>
            </a:endParaRPr>
          </a:p>
        </p:txBody>
      </p:sp>
    </p:spTree>
    <p:extLst>
      <p:ext uri="{BB962C8B-B14F-4D97-AF65-F5344CB8AC3E}">
        <p14:creationId xmlns:p14="http://schemas.microsoft.com/office/powerpoint/2010/main" val="3446213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183</TotalTime>
  <Words>3346</Words>
  <Application>Microsoft Office PowerPoint</Application>
  <PresentationFormat>Widescreen</PresentationFormat>
  <Paragraphs>343</Paragraphs>
  <Slides>72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Arial</vt:lpstr>
      <vt:lpstr>Century Gothic</vt:lpstr>
      <vt:lpstr>Lucida Console</vt:lpstr>
      <vt:lpstr>Lucida Sans Typewriter</vt:lpstr>
      <vt:lpstr>Roboto</vt:lpstr>
      <vt:lpstr>Wingdings</vt:lpstr>
      <vt:lpstr>Wingdings 2</vt:lpstr>
      <vt:lpstr>Quotable</vt:lpstr>
      <vt:lpstr>DAA Assignment Presentation on the following topics: 1. Dynamic Programming 2. Greedy Algorithm 3. Divide and Conquer 4. Backtracking 5. Branch and Bound</vt:lpstr>
      <vt:lpstr>Dynamic Programming</vt:lpstr>
      <vt:lpstr>Introduction</vt:lpstr>
      <vt:lpstr>Introduction</vt:lpstr>
      <vt:lpstr>Introduction</vt:lpstr>
      <vt:lpstr>Introduction</vt:lpstr>
      <vt:lpstr>Real Life Application</vt:lpstr>
      <vt:lpstr>Basic Idea</vt:lpstr>
      <vt:lpstr>Solution</vt:lpstr>
      <vt:lpstr>Solution</vt:lpstr>
      <vt:lpstr>Solution</vt:lpstr>
      <vt:lpstr>Solution</vt:lpstr>
      <vt:lpstr>Solution</vt:lpstr>
      <vt:lpstr>Solution</vt:lpstr>
      <vt:lpstr>Solution</vt:lpstr>
      <vt:lpstr>Solution</vt:lpstr>
      <vt:lpstr>Solution</vt:lpstr>
      <vt:lpstr>Algorithm</vt:lpstr>
      <vt:lpstr>Time Complexity</vt:lpstr>
      <vt:lpstr>Greedy Algorithm</vt:lpstr>
      <vt:lpstr>Introduction</vt:lpstr>
      <vt:lpstr>Introduction</vt:lpstr>
      <vt:lpstr>Introduction</vt:lpstr>
      <vt:lpstr>Introduction</vt:lpstr>
      <vt:lpstr>Real Life Application</vt:lpstr>
      <vt:lpstr>Real Life Application</vt:lpstr>
      <vt:lpstr>Real Life Application</vt:lpstr>
      <vt:lpstr>Real Life Application</vt:lpstr>
      <vt:lpstr>Real Life Application</vt:lpstr>
      <vt:lpstr>Real Life Application</vt:lpstr>
      <vt:lpstr>Solution</vt:lpstr>
      <vt:lpstr>Basic Idea</vt:lpstr>
      <vt:lpstr>Algorithm</vt:lpstr>
      <vt:lpstr>Time Complexity</vt:lpstr>
      <vt:lpstr>Divide and Conquer</vt:lpstr>
      <vt:lpstr>Introduction</vt:lpstr>
      <vt:lpstr>Introduction</vt:lpstr>
      <vt:lpstr>Real Life Application</vt:lpstr>
      <vt:lpstr>Real Life Application</vt:lpstr>
      <vt:lpstr>Basic Idea</vt:lpstr>
      <vt:lpstr>Solution</vt:lpstr>
      <vt:lpstr>Solution</vt:lpstr>
      <vt:lpstr>Algorithm</vt:lpstr>
      <vt:lpstr>PowerPoint Presentation</vt:lpstr>
      <vt:lpstr>Backtracking</vt:lpstr>
      <vt:lpstr>Introduction</vt:lpstr>
      <vt:lpstr>Introduction</vt:lpstr>
      <vt:lpstr>Introduction</vt:lpstr>
      <vt:lpstr>Illustration on the Subset Sum Problem</vt:lpstr>
      <vt:lpstr>Illustration on the Subset Sum Problem</vt:lpstr>
      <vt:lpstr>Illustration on the Subset Sum Problem</vt:lpstr>
      <vt:lpstr>Illustration on the Subset Sum Problem</vt:lpstr>
      <vt:lpstr>Illustration on the Subset Sum Problem</vt:lpstr>
      <vt:lpstr>Pseudo-code for the Subset Sum Problem</vt:lpstr>
      <vt:lpstr>Real Life Problem using Backtracking</vt:lpstr>
      <vt:lpstr>Branch and Bound</vt:lpstr>
      <vt:lpstr>Introduction</vt:lpstr>
      <vt:lpstr>General Idea</vt:lpstr>
      <vt:lpstr>Illustration on the Job Assignment Problem</vt:lpstr>
      <vt:lpstr>Illustration on the Job Assignment Problem</vt:lpstr>
      <vt:lpstr>Illustration on the Job Assignment Problem</vt:lpstr>
      <vt:lpstr>Illustration on the Job Assignment Problem</vt:lpstr>
      <vt:lpstr>Illustration on the Job Assignment Problem</vt:lpstr>
      <vt:lpstr>Illustration on the Job Assignment Problem</vt:lpstr>
      <vt:lpstr>Illustration on the Job Assignment Problem</vt:lpstr>
      <vt:lpstr>Illustration on the Job Assignment Problem</vt:lpstr>
      <vt:lpstr>Illustration on the Job Assignment Problem</vt:lpstr>
      <vt:lpstr>Illustration on the Job Assignment Problem</vt:lpstr>
      <vt:lpstr>Algorithm for the Job Assignment Problem</vt:lpstr>
      <vt:lpstr>Algorithm for the Job Assignment Problem</vt:lpstr>
      <vt:lpstr>Algorithm for the Job Assignment Problem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Branch and Bound</dc:title>
  <dc:creator>Beeta Samad</dc:creator>
  <cp:lastModifiedBy>Beeta Samad</cp:lastModifiedBy>
  <cp:revision>38</cp:revision>
  <dcterms:created xsi:type="dcterms:W3CDTF">2020-04-13T20:30:19Z</dcterms:created>
  <dcterms:modified xsi:type="dcterms:W3CDTF">2020-04-16T14:26:03Z</dcterms:modified>
</cp:coreProperties>
</file>