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66" r:id="rId7"/>
    <p:sldId id="260" r:id="rId8"/>
    <p:sldId id="261" r:id="rId9"/>
    <p:sldId id="262" r:id="rId10"/>
    <p:sldId id="285" r:id="rId11"/>
    <p:sldId id="263" r:id="rId12"/>
    <p:sldId id="267" r:id="rId13"/>
    <p:sldId id="312" r:id="rId14"/>
    <p:sldId id="286" r:id="rId15"/>
    <p:sldId id="268" r:id="rId16"/>
    <p:sldId id="269" r:id="rId17"/>
    <p:sldId id="270" r:id="rId18"/>
    <p:sldId id="313" r:id="rId19"/>
    <p:sldId id="284" r:id="rId20"/>
    <p:sldId id="271" r:id="rId21"/>
    <p:sldId id="272" r:id="rId22"/>
    <p:sldId id="273" r:id="rId23"/>
    <p:sldId id="274" r:id="rId24"/>
    <p:sldId id="283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7" r:id="rId34"/>
    <p:sldId id="288" r:id="rId35"/>
    <p:sldId id="292" r:id="rId36"/>
    <p:sldId id="293" r:id="rId37"/>
    <p:sldId id="295" r:id="rId38"/>
    <p:sldId id="294" r:id="rId39"/>
    <p:sldId id="296" r:id="rId40"/>
    <p:sldId id="297" r:id="rId41"/>
    <p:sldId id="290" r:id="rId42"/>
    <p:sldId id="289" r:id="rId43"/>
    <p:sldId id="291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14" r:id="rId53"/>
    <p:sldId id="306" r:id="rId54"/>
    <p:sldId id="307" r:id="rId55"/>
    <p:sldId id="308" r:id="rId56"/>
    <p:sldId id="310" r:id="rId57"/>
    <p:sldId id="311" r:id="rId58"/>
    <p:sldId id="309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60C1-BFF5-43C9-90E8-8642EEDD435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6F69-A13B-4038-82B1-75E6ABB3C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1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60C1-BFF5-43C9-90E8-8642EEDD435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6F69-A13B-4038-82B1-75E6ABB3C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9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60C1-BFF5-43C9-90E8-8642EEDD435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6F69-A13B-4038-82B1-75E6ABB3C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9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60C1-BFF5-43C9-90E8-8642EEDD435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6F69-A13B-4038-82B1-75E6ABB3C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2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60C1-BFF5-43C9-90E8-8642EEDD435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6F69-A13B-4038-82B1-75E6ABB3C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60C1-BFF5-43C9-90E8-8642EEDD435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6F69-A13B-4038-82B1-75E6ABB3C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0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60C1-BFF5-43C9-90E8-8642EEDD435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6F69-A13B-4038-82B1-75E6ABB3C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1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60C1-BFF5-43C9-90E8-8642EEDD435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6F69-A13B-4038-82B1-75E6ABB3C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60C1-BFF5-43C9-90E8-8642EEDD435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6F69-A13B-4038-82B1-75E6ABB3C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5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60C1-BFF5-43C9-90E8-8642EEDD435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6F69-A13B-4038-82B1-75E6ABB3C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9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60C1-BFF5-43C9-90E8-8642EEDD435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6F69-A13B-4038-82B1-75E6ABB3C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7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60C1-BFF5-43C9-90E8-8642EEDD435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36F69-A13B-4038-82B1-75E6ABB3C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7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wp-content/uploads/dfs4.png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hyperlink" Target="https://www.geeksforgeeks.org/wp-content/uploads/dfs1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wp-content/uploads/dfs3.png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www.geeksforgeeks.org/wp-content/uploads/dfs2.png" TargetMode="External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wp-content/uploads/DFS8.png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www.geeksforgeeks.org/wp-content/uploads/dfs5.pn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eeksforgeeks.org/wp-content/uploads/DFS7.png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hyperlink" Target="https://www.geeksforgeeks.org/wp-content/uploads/DFS9.png" TargetMode="External"/><Relationship Id="rId4" Type="http://schemas.openxmlformats.org/officeDocument/2006/relationships/hyperlink" Target="https://www.geeksforgeeks.org/wp-content/uploads/DFS6.png" TargetMode="External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“Graph Algorithm”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334000"/>
            <a:ext cx="7086600" cy="1295400"/>
          </a:xfrm>
        </p:spPr>
        <p:txBody>
          <a:bodyPr/>
          <a:lstStyle/>
          <a:p>
            <a:pPr algn="l"/>
            <a:r>
              <a:rPr lang="en-US" dirty="0" smtClean="0"/>
              <a:t>Submitted by :- </a:t>
            </a:r>
            <a:r>
              <a:rPr lang="en-US" dirty="0" err="1" smtClean="0"/>
              <a:t>Rohit</a:t>
            </a:r>
            <a:r>
              <a:rPr lang="en-US" dirty="0" smtClean="0"/>
              <a:t> Kumar</a:t>
            </a:r>
          </a:p>
          <a:p>
            <a:pPr algn="l"/>
            <a:r>
              <a:rPr lang="en-US" dirty="0" smtClean="0"/>
              <a:t>Submitted to :- </a:t>
            </a:r>
            <a:r>
              <a:rPr lang="en-US" dirty="0" err="1" smtClean="0"/>
              <a:t>Chandresh</a:t>
            </a:r>
            <a:r>
              <a:rPr lang="en-US" dirty="0" smtClean="0"/>
              <a:t> Kumar </a:t>
            </a:r>
            <a:r>
              <a:rPr lang="en-US" dirty="0" err="1" smtClean="0"/>
              <a:t>Maurya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15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7600"/>
            <a:ext cx="8229600" cy="1143000"/>
          </a:xfrm>
        </p:spPr>
        <p:txBody>
          <a:bodyPr/>
          <a:lstStyle/>
          <a:p>
            <a:r>
              <a:rPr lang="en-US" dirty="0" smtClean="0"/>
              <a:t>Breadth-First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5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Breadth-First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altLang="en-US" sz="2400" dirty="0" smtClean="0"/>
              <a:t>Visits every vertex adjacent to a vertex v that it can before visiting any other vertex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400" dirty="0" smtClean="0"/>
              <a:t>A first visited, first explored strategy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400" dirty="0" smtClean="0"/>
              <a:t>An iterative form uses a queue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400" dirty="0" smtClean="0"/>
              <a:t>A recursive form is possible, but not simple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49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04752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BFS EXAMPLE</a:t>
            </a:r>
            <a:endParaRPr lang="en-US" dirty="0"/>
          </a:p>
        </p:txBody>
      </p:sp>
      <p:pic>
        <p:nvPicPr>
          <p:cNvPr id="4" name="Picture 10" descr="bfs1">
            <a:extLst>
              <a:ext uri="{FF2B5EF4-FFF2-40B4-BE49-F238E27FC236}">
                <a16:creationId xmlns:a16="http://schemas.microsoft.com/office/drawing/2014/main" xmlns="" id="{1487A401-959F-4DBF-AC08-BEC6E91D58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64874"/>
            <a:ext cx="2857500" cy="294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fs2">
            <a:extLst>
              <a:ext uri="{FF2B5EF4-FFF2-40B4-BE49-F238E27FC236}">
                <a16:creationId xmlns:a16="http://schemas.microsoft.com/office/drawing/2014/main" xmlns="" id="{0F4820C0-49AF-47A0-86D7-0B41420B862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564874"/>
            <a:ext cx="2857500" cy="295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12" descr="bfs4">
            <a:extLst>
              <a:ext uri="{FF2B5EF4-FFF2-40B4-BE49-F238E27FC236}">
                <a16:creationId xmlns:a16="http://schemas.microsoft.com/office/drawing/2014/main" xmlns="" id="{48AD39CA-1D98-46AF-A544-6FCF30C731B0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1" y="564874"/>
            <a:ext cx="2413552" cy="2951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bfs6">
            <a:extLst>
              <a:ext uri="{FF2B5EF4-FFF2-40B4-BE49-F238E27FC236}">
                <a16:creationId xmlns:a16="http://schemas.microsoft.com/office/drawing/2014/main" xmlns="" id="{9198BE60-7A09-423F-99DD-1954AB351EB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09720"/>
            <a:ext cx="2857500" cy="295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bfs7">
            <a:extLst>
              <a:ext uri="{FF2B5EF4-FFF2-40B4-BE49-F238E27FC236}">
                <a16:creationId xmlns:a16="http://schemas.microsoft.com/office/drawing/2014/main" xmlns="" id="{DF7A3868-45E7-427B-8E47-22C4C4D333D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952" y="3516344"/>
            <a:ext cx="2857500" cy="295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bfs9">
            <a:extLst>
              <a:ext uri="{FF2B5EF4-FFF2-40B4-BE49-F238E27FC236}">
                <a16:creationId xmlns:a16="http://schemas.microsoft.com/office/drawing/2014/main" xmlns="" id="{4C708D04-60AB-4C7E-B250-F779CB8A61FF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763" y="3516343"/>
            <a:ext cx="2467189" cy="29606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622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BFS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599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en-US" b="1" dirty="0"/>
              <a:t>BFS (V,E,s</a:t>
            </a:r>
            <a:r>
              <a:rPr lang="en-US" b="1" dirty="0" smtClean="0"/>
              <a:t>)</a:t>
            </a:r>
            <a:endParaRPr lang="en-US" dirty="0"/>
          </a:p>
          <a:p>
            <a:pPr fontAlgn="base"/>
            <a:r>
              <a:rPr lang="en-US" dirty="0"/>
              <a:t>for each vertex v in V – {s}</a:t>
            </a:r>
          </a:p>
          <a:p>
            <a:pPr fontAlgn="base"/>
            <a:r>
              <a:rPr lang="en-US" dirty="0"/>
              <a:t>do</a:t>
            </a:r>
          </a:p>
          <a:p>
            <a:pPr fontAlgn="base"/>
            <a:r>
              <a:rPr lang="en-US" dirty="0"/>
              <a:t>color[v] ← WHITE</a:t>
            </a:r>
          </a:p>
          <a:p>
            <a:pPr fontAlgn="base"/>
            <a:r>
              <a:rPr lang="en-US" dirty="0"/>
              <a:t>d[v] ← ∞</a:t>
            </a:r>
          </a:p>
          <a:p>
            <a:pPr fontAlgn="base"/>
            <a:r>
              <a:rPr lang="el-GR" dirty="0"/>
              <a:t>π[</a:t>
            </a:r>
            <a:r>
              <a:rPr lang="en-US" dirty="0"/>
              <a:t>v] ← NIL</a:t>
            </a:r>
          </a:p>
          <a:p>
            <a:pPr fontAlgn="base"/>
            <a:r>
              <a:rPr lang="en-US" dirty="0"/>
              <a:t>color[s] = GREY</a:t>
            </a:r>
          </a:p>
          <a:p>
            <a:pPr fontAlgn="base"/>
            <a:r>
              <a:rPr lang="en-US" dirty="0"/>
              <a:t>d[s] ← 0</a:t>
            </a:r>
          </a:p>
          <a:p>
            <a:pPr fontAlgn="base"/>
            <a:r>
              <a:rPr lang="el-GR" dirty="0"/>
              <a:t>π[</a:t>
            </a:r>
            <a:r>
              <a:rPr lang="en-US" dirty="0"/>
              <a:t>s] ← NIL</a:t>
            </a:r>
          </a:p>
          <a:p>
            <a:pPr fontAlgn="base"/>
            <a:r>
              <a:rPr lang="en-US" dirty="0"/>
              <a:t>Q ← { }</a:t>
            </a:r>
          </a:p>
          <a:p>
            <a:pPr fontAlgn="base"/>
            <a:r>
              <a:rPr lang="en-US" dirty="0"/>
              <a:t>ENQUEUE (Q,s)</a:t>
            </a:r>
          </a:p>
          <a:p>
            <a:pPr fontAlgn="base"/>
            <a:r>
              <a:rPr lang="en-US" dirty="0"/>
              <a:t>While Q is non-empty</a:t>
            </a:r>
          </a:p>
          <a:p>
            <a:pPr fontAlgn="base"/>
            <a:r>
              <a:rPr lang="en-US" dirty="0"/>
              <a:t>do v ← DEQUEUE (Q)</a:t>
            </a:r>
          </a:p>
          <a:p>
            <a:pPr fontAlgn="base"/>
            <a:r>
              <a:rPr lang="en-US" dirty="0"/>
              <a:t>for each u adjacent to v</a:t>
            </a:r>
          </a:p>
          <a:p>
            <a:pPr fontAlgn="base"/>
            <a:r>
              <a:rPr lang="en-US" dirty="0"/>
              <a:t>do if color[u] ← WHITE</a:t>
            </a:r>
          </a:p>
          <a:p>
            <a:pPr fontAlgn="base"/>
            <a:r>
              <a:rPr lang="en-US" dirty="0"/>
              <a:t>then color[u] ← GREY</a:t>
            </a:r>
          </a:p>
          <a:p>
            <a:pPr fontAlgn="base"/>
            <a:r>
              <a:rPr lang="en-US" dirty="0"/>
              <a:t>d[u] ← d[v] + 1</a:t>
            </a:r>
          </a:p>
          <a:p>
            <a:pPr fontAlgn="base"/>
            <a:r>
              <a:rPr lang="el-GR" dirty="0"/>
              <a:t>π[</a:t>
            </a:r>
            <a:r>
              <a:rPr lang="en-US" dirty="0"/>
              <a:t>u] ← v</a:t>
            </a:r>
          </a:p>
          <a:p>
            <a:pPr fontAlgn="base"/>
            <a:r>
              <a:rPr lang="en-US" dirty="0"/>
              <a:t>ENQUEUE (</a:t>
            </a:r>
            <a:r>
              <a:rPr lang="en-US" dirty="0" err="1"/>
              <a:t>Q,u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color[v] ← BLACK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0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733800"/>
            <a:ext cx="8229600" cy="1143000"/>
          </a:xfrm>
        </p:spPr>
        <p:txBody>
          <a:bodyPr/>
          <a:lstStyle/>
          <a:p>
            <a:r>
              <a:rPr lang="en-US" dirty="0" smtClean="0"/>
              <a:t>Depth-First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9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Depth-First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Depth-first search (DFS) traversal</a:t>
            </a:r>
          </a:p>
          <a:p>
            <a:pPr lvl="1"/>
            <a:r>
              <a:rPr lang="en-US" altLang="en-US" sz="2400" dirty="0" smtClean="0"/>
              <a:t>Proceeds along a path from </a:t>
            </a:r>
            <a:r>
              <a:rPr lang="en-US" altLang="en-US" sz="2400" i="1" dirty="0" smtClean="0"/>
              <a:t>v </a:t>
            </a:r>
            <a:r>
              <a:rPr lang="en-US" altLang="en-US" sz="2400" dirty="0" smtClean="0"/>
              <a:t>as deeply into the graph as possible before backing up</a:t>
            </a:r>
          </a:p>
          <a:p>
            <a:pPr lvl="1"/>
            <a:r>
              <a:rPr lang="en-US" altLang="en-US" sz="2400" dirty="0" smtClean="0"/>
              <a:t>Does not completely specify the order in which it should visit the vertices adjacent to </a:t>
            </a:r>
            <a:r>
              <a:rPr lang="en-US" altLang="en-US" sz="2400" i="1" dirty="0" smtClean="0"/>
              <a:t>v</a:t>
            </a:r>
            <a:endParaRPr lang="en-US" altLang="en-US" sz="2400" dirty="0" smtClean="0"/>
          </a:p>
          <a:p>
            <a:pPr lvl="1"/>
            <a:r>
              <a:rPr lang="en-US" altLang="en-US" sz="2400" dirty="0" smtClean="0"/>
              <a:t>A last visited, first explored strategy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2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9" descr="dfs1">
            <a:hlinkClick r:id="rId2"/>
            <a:extLst>
              <a:ext uri="{FF2B5EF4-FFF2-40B4-BE49-F238E27FC236}">
                <a16:creationId xmlns:a16="http://schemas.microsoft.com/office/drawing/2014/main" xmlns="" id="{D30C6BA7-BECD-406F-B472-AC163A4FF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504535"/>
            <a:ext cx="33337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fs2">
            <a:hlinkClick r:id="rId4"/>
            <a:extLst>
              <a:ext uri="{FF2B5EF4-FFF2-40B4-BE49-F238E27FC236}">
                <a16:creationId xmlns:a16="http://schemas.microsoft.com/office/drawing/2014/main" xmlns="" id="{2D05F39C-0E99-4D3C-B337-27209773A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536828"/>
            <a:ext cx="3320498" cy="215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dfs3">
            <a:hlinkClick r:id="rId6"/>
            <a:extLst>
              <a:ext uri="{FF2B5EF4-FFF2-40B4-BE49-F238E27FC236}">
                <a16:creationId xmlns:a16="http://schemas.microsoft.com/office/drawing/2014/main" xmlns="" id="{923F41A9-C244-4D3A-9C03-2A8887668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3962400"/>
            <a:ext cx="33337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fs4">
            <a:hlinkClick r:id="rId8"/>
            <a:extLst>
              <a:ext uri="{FF2B5EF4-FFF2-40B4-BE49-F238E27FC236}">
                <a16:creationId xmlns:a16="http://schemas.microsoft.com/office/drawing/2014/main" xmlns="" id="{3596E1D0-7587-44B2-9EBD-334D307CE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925118"/>
            <a:ext cx="3333750" cy="21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99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fs5">
            <a:hlinkClick r:id="rId2"/>
            <a:extLst>
              <a:ext uri="{FF2B5EF4-FFF2-40B4-BE49-F238E27FC236}">
                <a16:creationId xmlns:a16="http://schemas.microsoft.com/office/drawing/2014/main" xmlns="" id="{5B062192-11FD-4B39-A78D-6F7F89B1B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7821"/>
            <a:ext cx="33337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Content Placeholder 6" descr="DFS6">
            <a:hlinkClick r:id="rId4"/>
            <a:extLst>
              <a:ext uri="{FF2B5EF4-FFF2-40B4-BE49-F238E27FC236}">
                <a16:creationId xmlns:a16="http://schemas.microsoft.com/office/drawing/2014/main" xmlns="" id="{5238EB19-0859-470B-B893-73478FA2E044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31195"/>
            <a:ext cx="3333750" cy="2056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DFS7">
            <a:hlinkClick r:id="rId6"/>
            <a:extLst>
              <a:ext uri="{FF2B5EF4-FFF2-40B4-BE49-F238E27FC236}">
                <a16:creationId xmlns:a16="http://schemas.microsoft.com/office/drawing/2014/main" xmlns="" id="{73BF29DA-6E8F-4F9B-9EEC-AB926CE7CE43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29153"/>
            <a:ext cx="3335020" cy="207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FS8">
            <a:hlinkClick r:id="rId8"/>
            <a:extLst>
              <a:ext uri="{FF2B5EF4-FFF2-40B4-BE49-F238E27FC236}">
                <a16:creationId xmlns:a16="http://schemas.microsoft.com/office/drawing/2014/main" xmlns="" id="{ABDABDF3-FC1E-403F-B696-D97E3934AE9B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490362"/>
            <a:ext cx="3335020" cy="207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DFS9">
            <a:hlinkClick r:id="rId10"/>
            <a:extLst>
              <a:ext uri="{FF2B5EF4-FFF2-40B4-BE49-F238E27FC236}">
                <a16:creationId xmlns:a16="http://schemas.microsoft.com/office/drawing/2014/main" xmlns="" id="{D8023DB5-E953-4A5B-9400-25B2E3E6BF6F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490" y="4647984"/>
            <a:ext cx="3335020" cy="2077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828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DFS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en-US" b="1" dirty="0"/>
              <a:t>DFS (V,E</a:t>
            </a:r>
            <a:r>
              <a:rPr lang="en-US" b="1" dirty="0" smtClean="0"/>
              <a:t>)</a:t>
            </a:r>
            <a:endParaRPr lang="en-US" dirty="0"/>
          </a:p>
          <a:p>
            <a:pPr fontAlgn="base"/>
            <a:r>
              <a:rPr lang="en-US" dirty="0"/>
              <a:t>for each vertex u in V[G]</a:t>
            </a:r>
          </a:p>
          <a:p>
            <a:pPr fontAlgn="base"/>
            <a:r>
              <a:rPr lang="en-US" dirty="0"/>
              <a:t>do color[v] ← WHITE</a:t>
            </a:r>
          </a:p>
          <a:p>
            <a:pPr fontAlgn="base"/>
            <a:r>
              <a:rPr lang="el-GR" dirty="0"/>
              <a:t>π[</a:t>
            </a:r>
            <a:r>
              <a:rPr lang="en-US" dirty="0"/>
              <a:t>v] ← NIL</a:t>
            </a:r>
          </a:p>
          <a:p>
            <a:pPr fontAlgn="base"/>
            <a:r>
              <a:rPr lang="en-US" dirty="0"/>
              <a:t>time ← 0</a:t>
            </a:r>
          </a:p>
          <a:p>
            <a:pPr fontAlgn="base"/>
            <a:r>
              <a:rPr lang="en-US" dirty="0"/>
              <a:t>for each vertex v in V[G]</a:t>
            </a:r>
          </a:p>
          <a:p>
            <a:pPr fontAlgn="base"/>
            <a:r>
              <a:rPr lang="en-US" dirty="0"/>
              <a:t>do if color[v] ← WHITE</a:t>
            </a:r>
          </a:p>
          <a:p>
            <a:pPr fontAlgn="base"/>
            <a:r>
              <a:rPr lang="en-US" dirty="0"/>
              <a:t>then </a:t>
            </a:r>
            <a:r>
              <a:rPr lang="en-US" dirty="0" err="1"/>
              <a:t>Depth_First_Search</a:t>
            </a:r>
            <a:r>
              <a:rPr lang="en-US" dirty="0"/>
              <a:t>(v)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b="1" dirty="0" err="1"/>
              <a:t>Depth_First_Search</a:t>
            </a:r>
            <a:r>
              <a:rPr lang="en-US" b="1" dirty="0"/>
              <a:t> (v</a:t>
            </a:r>
            <a:r>
              <a:rPr lang="en-US" b="1" dirty="0" smtClean="0"/>
              <a:t>)</a:t>
            </a:r>
            <a:endParaRPr lang="en-US" dirty="0"/>
          </a:p>
          <a:p>
            <a:pPr fontAlgn="base"/>
            <a:r>
              <a:rPr lang="en-US" dirty="0"/>
              <a:t>color[v] ← GRAY</a:t>
            </a:r>
          </a:p>
          <a:p>
            <a:pPr fontAlgn="base"/>
            <a:r>
              <a:rPr lang="en-US" dirty="0"/>
              <a:t>time ← time + 1</a:t>
            </a:r>
          </a:p>
          <a:p>
            <a:pPr fontAlgn="base"/>
            <a:r>
              <a:rPr lang="en-US" dirty="0"/>
              <a:t>d[v] ← time</a:t>
            </a:r>
          </a:p>
          <a:p>
            <a:pPr fontAlgn="base"/>
            <a:r>
              <a:rPr lang="en-US" dirty="0"/>
              <a:t>for each vertex u adjacent to v</a:t>
            </a:r>
          </a:p>
          <a:p>
            <a:pPr fontAlgn="base"/>
            <a:r>
              <a:rPr lang="en-US" dirty="0"/>
              <a:t>do if color[u] ← WHITE</a:t>
            </a:r>
          </a:p>
          <a:p>
            <a:pPr fontAlgn="base"/>
            <a:r>
              <a:rPr lang="el-GR" dirty="0"/>
              <a:t>π[</a:t>
            </a:r>
            <a:r>
              <a:rPr lang="en-US" dirty="0"/>
              <a:t>u] ← v</a:t>
            </a:r>
          </a:p>
          <a:p>
            <a:pPr fontAlgn="base"/>
            <a:r>
              <a:rPr lang="en-US" dirty="0" err="1"/>
              <a:t>Depth_First_Search</a:t>
            </a:r>
            <a:r>
              <a:rPr lang="en-US" dirty="0"/>
              <a:t>(u)</a:t>
            </a:r>
          </a:p>
          <a:p>
            <a:pPr fontAlgn="base"/>
            <a:r>
              <a:rPr lang="en-US" dirty="0"/>
              <a:t>color[v] ← BLACK</a:t>
            </a:r>
          </a:p>
          <a:p>
            <a:pPr fontAlgn="base"/>
            <a:r>
              <a:rPr lang="en-US" dirty="0"/>
              <a:t>time ← time + 1</a:t>
            </a:r>
          </a:p>
          <a:p>
            <a:pPr fontAlgn="base"/>
            <a:r>
              <a:rPr lang="en-US" dirty="0"/>
              <a:t>f[v] ←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1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05200"/>
            <a:ext cx="8229600" cy="1143000"/>
          </a:xfrm>
        </p:spPr>
        <p:txBody>
          <a:bodyPr/>
          <a:lstStyle/>
          <a:p>
            <a:r>
              <a:rPr lang="en-US" dirty="0" smtClean="0"/>
              <a:t>Spanning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3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and Its Types</a:t>
            </a:r>
          </a:p>
          <a:p>
            <a:r>
              <a:rPr lang="en-US" dirty="0" smtClean="0"/>
              <a:t>Breadth-First Algorithm</a:t>
            </a:r>
          </a:p>
          <a:p>
            <a:r>
              <a:rPr lang="en-US" dirty="0" smtClean="0"/>
              <a:t>Depth-First Algorithm</a:t>
            </a:r>
          </a:p>
          <a:p>
            <a:r>
              <a:rPr lang="en-US" dirty="0" smtClean="0"/>
              <a:t>Spanning Tree</a:t>
            </a:r>
          </a:p>
          <a:p>
            <a:r>
              <a:rPr lang="en-US" dirty="0" err="1" smtClean="0"/>
              <a:t>Kruskal’s</a:t>
            </a:r>
            <a:r>
              <a:rPr lang="en-US" dirty="0" smtClean="0"/>
              <a:t> and Prim’s Algorithm</a:t>
            </a:r>
          </a:p>
          <a:p>
            <a:r>
              <a:rPr lang="en-US" dirty="0" smtClean="0"/>
              <a:t>Shortest Path Algorithm (</a:t>
            </a:r>
            <a:r>
              <a:rPr lang="en-US" dirty="0" err="1" smtClean="0"/>
              <a:t>Dijkstra</a:t>
            </a:r>
            <a:r>
              <a:rPr lang="en-US" dirty="0" smtClean="0"/>
              <a:t> Algorithm)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0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Spanning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A tree</a:t>
            </a:r>
          </a:p>
          <a:p>
            <a:pPr lvl="1"/>
            <a:r>
              <a:rPr lang="en-US" altLang="en-US" sz="2400" dirty="0" smtClean="0"/>
              <a:t>An undirected connected graph without cycles</a:t>
            </a:r>
          </a:p>
          <a:p>
            <a:r>
              <a:rPr lang="en-US" altLang="en-US" sz="2400" dirty="0" smtClean="0"/>
              <a:t>A spanning tree of a connected undirected graph G</a:t>
            </a:r>
          </a:p>
          <a:p>
            <a:pPr lvl="1"/>
            <a:r>
              <a:rPr lang="en-US" sz="2400" dirty="0" smtClean="0"/>
              <a:t>A subset of G, which has all the vertices covered with minimum possible number of edges</a:t>
            </a:r>
          </a:p>
          <a:p>
            <a:r>
              <a:rPr lang="en-US" altLang="en-US" sz="2400" dirty="0" smtClean="0"/>
              <a:t>To obtain a spanning tree from a connected undirected graph with cycles</a:t>
            </a:r>
          </a:p>
          <a:p>
            <a:pPr lvl="1"/>
            <a:r>
              <a:rPr lang="en-US" altLang="en-US" sz="2400" dirty="0" smtClean="0"/>
              <a:t>Remove edges until there are no cycles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7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You can determine whether a connected graph contains a cycle by counting its vertices and edges</a:t>
            </a:r>
          </a:p>
          <a:p>
            <a:pPr lvl="1"/>
            <a:r>
              <a:rPr lang="en-US" altLang="en-US" sz="2400" dirty="0" smtClean="0"/>
              <a:t>A connected undirected graph that has n vertices must have at least n – 1 edges</a:t>
            </a:r>
          </a:p>
          <a:p>
            <a:pPr lvl="1"/>
            <a:r>
              <a:rPr lang="en-US" altLang="en-US" sz="2400" dirty="0" smtClean="0"/>
              <a:t>A connected undirected graph that has n vertices and exactly n – 1 edges cannot contain a cycle</a:t>
            </a:r>
          </a:p>
          <a:p>
            <a:pPr lvl="1"/>
            <a:r>
              <a:rPr lang="en-US" altLang="en-US" sz="2400" dirty="0" smtClean="0"/>
              <a:t>A connected undirected graph that has n vertices and more than n – 1 edges must contain at least one cycle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81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DBDE3D35-E13F-42AE-8EA1-A3366B0BC2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981200"/>
            <a:ext cx="8229600" cy="1568891"/>
          </a:xfrm>
          <a:noFill/>
        </p:spPr>
      </p:pic>
      <p:sp>
        <p:nvSpPr>
          <p:cNvPr id="5" name="Rectangle 4"/>
          <p:cNvSpPr/>
          <p:nvPr/>
        </p:nvSpPr>
        <p:spPr>
          <a:xfrm>
            <a:off x="609600" y="4191000"/>
            <a:ext cx="8153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Figures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ts val="2800"/>
              </a:lnSpc>
              <a:defRPr/>
            </a:pPr>
            <a:r>
              <a:rPr lang="en-US" sz="2400" dirty="0">
                <a:latin typeface="Arial" charset="0"/>
              </a:rPr>
              <a:t>Connected graphs that each have four vertices and three edges</a:t>
            </a: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2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Minimum Spanning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Minimum spanning tree for weighted graphs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A spanning tree for which the sum of its edge weights is minimal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Prim’s algorithm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Finds a minimal spanning tree that begins at any vertex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Strategy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Find the least-cost edge (v, u) from a visited vertex v to some unvisited vertex u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Mark u as visited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Add the vertex u and the edge (v, u) to the minimum spanning tree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Repeat the above steps until there are no more unvisited vertices</a:t>
            </a:r>
          </a:p>
        </p:txBody>
      </p:sp>
    </p:spTree>
    <p:extLst>
      <p:ext uri="{BB962C8B-B14F-4D97-AF65-F5344CB8AC3E}">
        <p14:creationId xmlns:p14="http://schemas.microsoft.com/office/powerpoint/2010/main" val="169841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581400"/>
            <a:ext cx="8229600" cy="1143000"/>
          </a:xfrm>
        </p:spPr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3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of MST: Prim’s Algorithm</a:t>
            </a:r>
            <a:endParaRPr lang="en-US" dirty="0"/>
          </a:p>
        </p:txBody>
      </p:sp>
      <p:pic>
        <p:nvPicPr>
          <p:cNvPr id="4" name="Picture 4" descr="618px-Prim_Algorithm_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149" y="1600200"/>
            <a:ext cx="539970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76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31800" y="621506"/>
            <a:ext cx="8497888" cy="134778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9100" indent="-419100">
              <a:buFont typeface="Wingdings" pitchFamily="2" charset="2"/>
              <a:buAutoNum type="arabicPeriod"/>
              <a:defRPr/>
            </a:pPr>
            <a:r>
              <a:rPr lang="en-US" altLang="ko-KR" sz="2400" dirty="0" smtClean="0"/>
              <a:t>Vertex D has been chosen as a starting point</a:t>
            </a:r>
          </a:p>
          <a:p>
            <a:pPr marL="838200" lvl="1" indent="-381000">
              <a:buFont typeface="Wingdings" pitchFamily="2" charset="2"/>
              <a:buAutoNum type="circleNumDbPlain"/>
              <a:defRPr/>
            </a:pPr>
            <a:r>
              <a:rPr lang="en-US" altLang="ko-KR" sz="2400" dirty="0" smtClean="0"/>
              <a:t>Vertices A, B, E, F are connected to D through a single edge.</a:t>
            </a:r>
          </a:p>
          <a:p>
            <a:pPr marL="838200" lvl="1" indent="-381000">
              <a:buFont typeface="Wingdings" pitchFamily="2" charset="2"/>
              <a:buAutoNum type="circleNumDbPlain"/>
              <a:defRPr/>
            </a:pPr>
            <a:r>
              <a:rPr lang="en-US" altLang="ko-KR" sz="2400" dirty="0" smtClean="0"/>
              <a:t>A is the nearest to D and thus chosen as the 2</a:t>
            </a:r>
            <a:r>
              <a:rPr lang="en-US" altLang="ko-KR" sz="2400" baseline="30000" dirty="0" smtClean="0"/>
              <a:t>nd</a:t>
            </a:r>
            <a:r>
              <a:rPr lang="en-US" altLang="ko-KR" sz="2400" dirty="0" smtClean="0"/>
              <a:t> vertex along with the edge AD</a:t>
            </a:r>
            <a:endParaRPr lang="en-US" altLang="ko-KR" sz="2400" dirty="0"/>
          </a:p>
        </p:txBody>
      </p:sp>
      <p:pic>
        <p:nvPicPr>
          <p:cNvPr id="3" name="Picture 4" descr="618px-Prim_Algorithm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2693987"/>
            <a:ext cx="4967288" cy="416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878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50273" y="764381"/>
            <a:ext cx="8497888" cy="10620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9100" indent="-419100">
              <a:buFont typeface="Wingdings" pitchFamily="2" charset="2"/>
              <a:buAutoNum type="arabicPeriod" startAt="2"/>
            </a:pPr>
            <a:r>
              <a:rPr lang="en-US" altLang="ko-KR" sz="2400" dirty="0" smtClean="0"/>
              <a:t>The next vertex chosen is the vertex nearest to either D or A. So the vertex F is chosen along with the edge DF</a:t>
            </a:r>
            <a:endParaRPr lang="en-US" altLang="ko-KR" sz="2400" dirty="0"/>
          </a:p>
        </p:txBody>
      </p:sp>
      <p:pic>
        <p:nvPicPr>
          <p:cNvPr id="3" name="Picture 4" descr="618px-Prim_Algorithm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492" y="1826419"/>
            <a:ext cx="5535613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02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685800"/>
            <a:ext cx="8497888" cy="6019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9100" indent="-419100">
              <a:buFont typeface="Wingdings" pitchFamily="2" charset="2"/>
              <a:buAutoNum type="arabicPeriod" startAt="3"/>
            </a:pPr>
            <a:r>
              <a:rPr lang="en-US" altLang="ko-KR" sz="2400" dirty="0" smtClean="0"/>
              <a:t>same as 2, Vertex B is chosen.</a:t>
            </a:r>
            <a:endParaRPr lang="en-US" altLang="ko-KR" sz="2400" dirty="0"/>
          </a:p>
        </p:txBody>
      </p:sp>
      <p:pic>
        <p:nvPicPr>
          <p:cNvPr id="5" name="Picture 4" descr="618px-Prim_Algorithm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75" y="1663700"/>
            <a:ext cx="588645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9105" y="729596"/>
            <a:ext cx="3927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9100" indent="-419100">
              <a:buFont typeface="Wingdings" pitchFamily="2" charset="2"/>
              <a:buAutoNum type="arabicPeriod" startAt="4"/>
            </a:pPr>
            <a:r>
              <a:rPr lang="en-US" altLang="ko-KR" sz="2400" dirty="0" smtClean="0"/>
              <a:t>among C, E, G, E is chosen.</a:t>
            </a:r>
            <a:endParaRPr lang="en-US" altLang="ko-KR" sz="2400" dirty="0" smtClean="0"/>
          </a:p>
        </p:txBody>
      </p:sp>
      <p:pic>
        <p:nvPicPr>
          <p:cNvPr id="4" name="Picture 4" descr="618px-Prim_Algorithm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1666875"/>
            <a:ext cx="588645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52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380" y="1609578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ea typeface="Cambria" pitchFamily="18" charset="0"/>
                <a:cs typeface="Arial Black"/>
              </a:rPr>
              <a:t>Graph data structure consists of a  finite set of vertices or nodes. The  interconnected objects are  represented by points  termed as  vertices, and the links that connect  the vertices are called edges.</a:t>
            </a:r>
          </a:p>
        </p:txBody>
      </p:sp>
      <p:pic>
        <p:nvPicPr>
          <p:cNvPr id="35" name="Picture 10" descr="Image result for graph data structure png">
            <a:extLst>
              <a:ext uri="{FF2B5EF4-FFF2-40B4-BE49-F238E27FC236}">
                <a16:creationId xmlns:a16="http://schemas.microsoft.com/office/drawing/2014/main" xmlns="" id="{33097DE8-7EB6-4295-ABAE-B3F84849C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93342"/>
            <a:ext cx="4333651" cy="36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42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57200" y="381000"/>
            <a:ext cx="8497888" cy="6324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9100" indent="-419100">
              <a:buFont typeface="Wingdings" pitchFamily="2" charset="2"/>
              <a:buAutoNum type="arabicPeriod" startAt="5"/>
            </a:pPr>
            <a:r>
              <a:rPr lang="en-US" altLang="ko-KR" sz="2400" dirty="0" smtClean="0"/>
              <a:t>among C and G, C is chosen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3" name="Picture 4" descr="618px-Prim_Algorithm_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223" y="1295400"/>
            <a:ext cx="5832475" cy="488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09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57200" y="381000"/>
            <a:ext cx="8497888" cy="6324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9100" indent="-419100">
              <a:buFont typeface="Wingdings" pitchFamily="2" charset="2"/>
              <a:buAutoNum type="arabicPeriod" startAt="6"/>
            </a:pPr>
            <a:r>
              <a:rPr lang="en-US" altLang="ko-KR" sz="2400" dirty="0" smtClean="0"/>
              <a:t>G is the only remaining vertex.</a:t>
            </a:r>
            <a:endParaRPr lang="en-US" altLang="ko-KR" sz="2400" dirty="0"/>
          </a:p>
        </p:txBody>
      </p:sp>
      <p:pic>
        <p:nvPicPr>
          <p:cNvPr id="3" name="Picture 4" descr="618px-Prim_Algorithm_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595" y="1076325"/>
            <a:ext cx="588645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32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57200" y="381000"/>
            <a:ext cx="8497888" cy="6324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9100" indent="-419100">
              <a:buFont typeface="Wingdings" pitchFamily="2" charset="2"/>
              <a:buAutoNum type="arabicPeriod" startAt="7"/>
            </a:pPr>
            <a:r>
              <a:rPr lang="en-US" altLang="ko-KR" sz="2400" dirty="0" smtClean="0"/>
              <a:t>The finally obtained minimum spanning tree </a:t>
            </a:r>
          </a:p>
          <a:p>
            <a:pPr marL="419100" indent="-419100">
              <a:buFont typeface="Wingdings" pitchFamily="2" charset="2"/>
              <a:buNone/>
            </a:pPr>
            <a:r>
              <a:rPr lang="en-US" altLang="ko-KR" sz="2400" dirty="0" smtClean="0">
                <a:sym typeface="Symbol" pitchFamily="18" charset="2"/>
              </a:rPr>
              <a:t>      the total weight is 39</a:t>
            </a:r>
            <a:endParaRPr lang="en-US" altLang="ko-KR" sz="2400" dirty="0">
              <a:sym typeface="Symbol" pitchFamily="18" charset="2"/>
            </a:endParaRPr>
          </a:p>
        </p:txBody>
      </p:sp>
      <p:pic>
        <p:nvPicPr>
          <p:cNvPr id="3" name="Picture 4" descr="618px-Prim_Algorithm_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588645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577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gray">
          <a:xfrm>
            <a:off x="685800" y="304800"/>
            <a:ext cx="7924800" cy="616784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mbria Math" pitchFamily="18" charset="0"/>
                <a:ea typeface="휴먼옛체" pitchFamily="18" charset="-127"/>
              </a:defRPr>
            </a:lvl1pPr>
            <a:lvl2pPr marL="457200">
              <a:defRPr sz="2400">
                <a:solidFill>
                  <a:schemeClr val="tx1"/>
                </a:solidFill>
                <a:latin typeface="Cambria Math" pitchFamily="18" charset="0"/>
                <a:ea typeface="휴먼옛체" pitchFamily="18" charset="-127"/>
              </a:defRPr>
            </a:lvl2pPr>
            <a:lvl3pPr marL="914400">
              <a:defRPr sz="2000">
                <a:solidFill>
                  <a:schemeClr val="tx1"/>
                </a:solidFill>
                <a:latin typeface="Cambria Math" pitchFamily="18" charset="0"/>
                <a:ea typeface="휴먼옛체" pitchFamily="18" charset="-127"/>
              </a:defRPr>
            </a:lvl3pPr>
            <a:lvl4pPr marL="1371600">
              <a:defRPr sz="2000">
                <a:solidFill>
                  <a:schemeClr val="tx1"/>
                </a:solidFill>
                <a:latin typeface="Cambria Math" pitchFamily="18" charset="0"/>
                <a:ea typeface="휴먼옛체" pitchFamily="18" charset="-127"/>
              </a:defRPr>
            </a:lvl4pPr>
            <a:lvl5pPr>
              <a:defRPr sz="2000">
                <a:solidFill>
                  <a:schemeClr val="tx1"/>
                </a:solidFill>
                <a:latin typeface="Cambria Math" pitchFamily="18" charset="0"/>
                <a:ea typeface="휴먼옛체" pitchFamily="18" charset="-127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ambria Math" pitchFamily="18" charset="0"/>
                <a:ea typeface="휴먼옛체" pitchFamily="18" charset="-127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ambria Math" pitchFamily="18" charset="0"/>
                <a:ea typeface="휴먼옛체" pitchFamily="18" charset="-127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ambria Math" pitchFamily="18" charset="0"/>
                <a:ea typeface="휴먼옛체" pitchFamily="18" charset="-127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ambria Math" pitchFamily="18" charset="0"/>
                <a:ea typeface="휴먼옛체" pitchFamily="18" charset="-127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ko-KR" sz="1400" dirty="0" err="1">
                <a:solidFill>
                  <a:srgbClr val="CC3300"/>
                </a:solidFill>
                <a:latin typeface="+mj-lt"/>
                <a:ea typeface="서울도시" pitchFamily="18" charset="-127"/>
              </a:rPr>
              <a:t>dist</a:t>
            </a:r>
            <a:r>
              <a:rPr lang="en-US" altLang="ko-KR" sz="1400" dirty="0">
                <a:solidFill>
                  <a:srgbClr val="CC3300"/>
                </a:solidFill>
                <a:latin typeface="+mj-lt"/>
                <a:ea typeface="서울도시" pitchFamily="18" charset="-127"/>
              </a:rPr>
              <a:t>: array of distances from the source to each vertex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CC3300"/>
                </a:solidFill>
                <a:latin typeface="+mj-lt"/>
                <a:ea typeface="서울도시" pitchFamily="18" charset="-127"/>
              </a:rPr>
              <a:t>edges: array indicating, for a given vertex, which vertex in the tree it is closest to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CC3300"/>
                </a:solidFill>
                <a:latin typeface="+mj-lt"/>
                <a:ea typeface="서울도시" pitchFamily="18" charset="-127"/>
              </a:rPr>
              <a:t>i: loop index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CC3300"/>
                </a:solidFill>
                <a:latin typeface="+mj-lt"/>
                <a:ea typeface="서울도시" pitchFamily="18" charset="-127"/>
              </a:rPr>
              <a:t>F: list of finished vertices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CC3300"/>
                </a:solidFill>
                <a:latin typeface="+mj-lt"/>
                <a:ea typeface="서울도시" pitchFamily="18" charset="-127"/>
              </a:rPr>
              <a:t>U: list or heap of unfinished </a:t>
            </a:r>
            <a:r>
              <a:rPr lang="en-US" altLang="ko-KR" sz="1400" dirty="0" smtClean="0">
                <a:solidFill>
                  <a:srgbClr val="CC3300"/>
                </a:solidFill>
                <a:latin typeface="+mj-lt"/>
                <a:ea typeface="서울도시" pitchFamily="18" charset="-127"/>
              </a:rPr>
              <a:t>vertices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ko-KR" sz="1400" dirty="0">
              <a:solidFill>
                <a:srgbClr val="CC3300"/>
              </a:solidFill>
              <a:latin typeface="Berlin Sans FB" pitchFamily="34" charset="0"/>
              <a:ea typeface="서울도시" pitchFamily="18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latin typeface="+mj-lt"/>
                <a:ea typeface="서울도시" pitchFamily="18" charset="-127"/>
              </a:rPr>
              <a:t>/* initialization */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latin typeface="+mj-lt"/>
                <a:ea typeface="서울도시" pitchFamily="18" charset="-127"/>
              </a:rPr>
              <a:t>for i=1 to |V|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 err="1">
                <a:latin typeface="+mj-lt"/>
                <a:ea typeface="서울도시" pitchFamily="18" charset="-127"/>
              </a:rPr>
              <a:t>dist</a:t>
            </a:r>
            <a:r>
              <a:rPr lang="en-US" altLang="ko-KR" sz="1400" dirty="0">
                <a:latin typeface="+mj-lt"/>
                <a:ea typeface="서울도시" pitchFamily="18" charset="-127"/>
              </a:rPr>
              <a:t>[i] = INFINITY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latin typeface="+mj-lt"/>
                <a:ea typeface="서울도시" pitchFamily="18" charset="-127"/>
              </a:rPr>
              <a:t>edges[i] = NULL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latin typeface="+mj-lt"/>
                <a:ea typeface="서울도시" pitchFamily="18" charset="-127"/>
              </a:rPr>
              <a:t>end for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latin typeface="+mj-lt"/>
                <a:ea typeface="서울도시" pitchFamily="18" charset="-127"/>
              </a:rPr>
              <a:t>pick a vertex s to be the seed for the MST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 err="1">
                <a:latin typeface="+mj-lt"/>
                <a:ea typeface="서울도시" pitchFamily="18" charset="-127"/>
              </a:rPr>
              <a:t>dist</a:t>
            </a:r>
            <a:r>
              <a:rPr lang="en-US" altLang="ko-KR" sz="1400" dirty="0">
                <a:latin typeface="+mj-lt"/>
                <a:ea typeface="서울도시" pitchFamily="18" charset="-127"/>
              </a:rPr>
              <a:t>[s] = 0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latin typeface="+mj-lt"/>
                <a:ea typeface="서울도시" pitchFamily="18" charset="-127"/>
              </a:rPr>
              <a:t>while(F is missing a vertex)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latin typeface="+mj-lt"/>
                <a:sym typeface="Symbol" pitchFamily="18" charset="2"/>
              </a:rPr>
              <a:t>pick the vertex v in U with the shortest edge and add v to F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latin typeface="+mj-lt"/>
                <a:sym typeface="Symbol" pitchFamily="18" charset="2"/>
              </a:rPr>
              <a:t>for each edge of v, (v1, v2)</a:t>
            </a:r>
          </a:p>
          <a:p>
            <a:pPr lvl="2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latin typeface="+mj-lt"/>
                <a:sym typeface="Symbol" pitchFamily="18" charset="2"/>
              </a:rPr>
              <a:t>if (length(v1, v2) &lt; </a:t>
            </a:r>
            <a:r>
              <a:rPr lang="en-US" altLang="ko-KR" sz="1400" dirty="0" err="1">
                <a:latin typeface="+mj-lt"/>
                <a:sym typeface="Symbol" pitchFamily="18" charset="2"/>
              </a:rPr>
              <a:t>dist</a:t>
            </a:r>
            <a:r>
              <a:rPr lang="en-US" altLang="ko-KR" sz="1400" dirty="0">
                <a:latin typeface="+mj-lt"/>
                <a:sym typeface="Symbol" pitchFamily="18" charset="2"/>
              </a:rPr>
              <a:t>[v2])</a:t>
            </a:r>
          </a:p>
          <a:p>
            <a:pPr lvl="3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 err="1">
                <a:latin typeface="+mj-lt"/>
                <a:sym typeface="Symbol" pitchFamily="18" charset="2"/>
              </a:rPr>
              <a:t>dist</a:t>
            </a:r>
            <a:r>
              <a:rPr lang="en-US" altLang="ko-KR" sz="1400" dirty="0">
                <a:latin typeface="+mj-lt"/>
                <a:sym typeface="Symbol" pitchFamily="18" charset="2"/>
              </a:rPr>
              <a:t>[v2] = length(v1, v2)</a:t>
            </a:r>
          </a:p>
          <a:p>
            <a:pPr lvl="3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latin typeface="+mj-lt"/>
                <a:sym typeface="Symbol" pitchFamily="18" charset="2"/>
              </a:rPr>
              <a:t>edges[v2] = v1</a:t>
            </a:r>
          </a:p>
          <a:p>
            <a:pPr lvl="3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latin typeface="+mj-lt"/>
                <a:sym typeface="Symbol" pitchFamily="18" charset="2"/>
              </a:rPr>
              <a:t>possibly update U, depending on implementation</a:t>
            </a:r>
          </a:p>
          <a:p>
            <a:pPr lvl="2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latin typeface="+mj-lt"/>
                <a:sym typeface="Symbol" pitchFamily="18" charset="2"/>
              </a:rPr>
              <a:t>end if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latin typeface="+mj-lt"/>
                <a:sym typeface="Symbol" pitchFamily="18" charset="2"/>
              </a:rPr>
              <a:t>end for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latin typeface="+mj-lt"/>
                <a:sym typeface="Symbol" pitchFamily="18" charset="2"/>
              </a:rPr>
              <a:t>end while</a:t>
            </a:r>
          </a:p>
        </p:txBody>
      </p:sp>
    </p:spTree>
    <p:extLst>
      <p:ext uri="{BB962C8B-B14F-4D97-AF65-F5344CB8AC3E}">
        <p14:creationId xmlns:p14="http://schemas.microsoft.com/office/powerpoint/2010/main" val="111471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33800"/>
            <a:ext cx="8229600" cy="1143000"/>
          </a:xfrm>
        </p:spPr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400" dirty="0" err="1"/>
              <a:t>Kruskal’s</a:t>
            </a:r>
            <a:r>
              <a:rPr lang="en-US" sz="2400" dirty="0"/>
              <a:t> Algorithm is a famous greedy algorithm.</a:t>
            </a:r>
          </a:p>
          <a:p>
            <a:pPr fontAlgn="base"/>
            <a:r>
              <a:rPr lang="en-US" sz="2400" dirty="0"/>
              <a:t>It is used for finding the Minimum Spanning Tree (MST) of a given graph.</a:t>
            </a:r>
          </a:p>
          <a:p>
            <a:pPr fontAlgn="base"/>
            <a:r>
              <a:rPr lang="en-US" sz="2400" dirty="0"/>
              <a:t>To apply </a:t>
            </a:r>
            <a:r>
              <a:rPr lang="en-US" sz="2400" dirty="0" err="1"/>
              <a:t>Kruskal’s</a:t>
            </a:r>
            <a:r>
              <a:rPr lang="en-US" sz="2400" dirty="0"/>
              <a:t> algorithm, the given graph must be weighted, connected and undirected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70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sz="3100" b="1" u="sng" dirty="0"/>
              <a:t>Step-01</a:t>
            </a:r>
            <a:r>
              <a:rPr lang="en-US" sz="3100" b="1" u="sng" dirty="0" smtClean="0"/>
              <a:t>:</a:t>
            </a:r>
            <a:endParaRPr lang="en-US" sz="3100" dirty="0"/>
          </a:p>
          <a:p>
            <a:pPr fontAlgn="base"/>
            <a:r>
              <a:rPr lang="en-US" sz="3100" dirty="0"/>
              <a:t>Sort all the edges from low weight to high weight.</a:t>
            </a:r>
          </a:p>
          <a:p>
            <a:pPr fontAlgn="base"/>
            <a:endParaRPr lang="en-US" sz="3100" dirty="0"/>
          </a:p>
          <a:p>
            <a:pPr marL="0" indent="0" fontAlgn="base">
              <a:buNone/>
            </a:pPr>
            <a:r>
              <a:rPr lang="en-US" sz="3100" b="1" u="sng" dirty="0"/>
              <a:t>Step-02</a:t>
            </a:r>
            <a:r>
              <a:rPr lang="en-US" sz="3100" b="1" u="sng" dirty="0" smtClean="0"/>
              <a:t>:</a:t>
            </a:r>
            <a:endParaRPr lang="en-US" sz="3100" dirty="0"/>
          </a:p>
          <a:p>
            <a:pPr fontAlgn="base"/>
            <a:r>
              <a:rPr lang="en-US" sz="3100" dirty="0"/>
              <a:t>Take the edge with the lowest weight and use it to connect the vertices of graph.</a:t>
            </a:r>
          </a:p>
          <a:p>
            <a:pPr fontAlgn="base"/>
            <a:r>
              <a:rPr lang="en-US" sz="3100" dirty="0"/>
              <a:t>If adding an edge creates a cycle, then reject that edge and go for the next least weight edge.</a:t>
            </a:r>
          </a:p>
          <a:p>
            <a:pPr fontAlgn="base"/>
            <a:endParaRPr lang="en-US" sz="3100" dirty="0"/>
          </a:p>
          <a:p>
            <a:pPr marL="0" indent="0" fontAlgn="base">
              <a:buNone/>
            </a:pPr>
            <a:r>
              <a:rPr lang="en-US" sz="3100" b="1" u="sng" dirty="0"/>
              <a:t>Step-03</a:t>
            </a:r>
            <a:r>
              <a:rPr lang="en-US" sz="3100" b="1" u="sng" dirty="0" smtClean="0"/>
              <a:t>:</a:t>
            </a:r>
            <a:endParaRPr lang="en-US" sz="3100" dirty="0"/>
          </a:p>
          <a:p>
            <a:pPr fontAlgn="base"/>
            <a:r>
              <a:rPr lang="en-US" sz="3100" dirty="0"/>
              <a:t>Keep adding edges until all the vertices are connected and a Minimum Spanning Tree (MST) is obtained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9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2400" b="1" u="sng" dirty="0" smtClean="0"/>
              <a:t>Solution:-</a:t>
            </a:r>
            <a:endParaRPr lang="en-US" sz="2400" dirty="0"/>
          </a:p>
          <a:p>
            <a:pPr fontAlgn="base"/>
            <a:r>
              <a:rPr lang="en-US" sz="2400" dirty="0"/>
              <a:t>To construct MST using </a:t>
            </a:r>
            <a:r>
              <a:rPr lang="en-US" sz="2400" dirty="0" err="1"/>
              <a:t>Kruskal’s</a:t>
            </a:r>
            <a:r>
              <a:rPr lang="en-US" sz="2400" dirty="0"/>
              <a:t> Algorithm,</a:t>
            </a:r>
          </a:p>
          <a:p>
            <a:pPr fontAlgn="base"/>
            <a:r>
              <a:rPr lang="en-US" sz="2400" dirty="0"/>
              <a:t>Simply draw all the vertices on the paper.</a:t>
            </a:r>
          </a:p>
          <a:p>
            <a:pPr fontAlgn="base"/>
            <a:r>
              <a:rPr lang="en-US" sz="2400" dirty="0"/>
              <a:t>Connect these vertices using edges with minimum weights such that no cycle gets formed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1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05000"/>
            <a:ext cx="6629400" cy="3352800"/>
          </a:xfrm>
        </p:spPr>
      </p:pic>
    </p:spTree>
    <p:extLst>
      <p:ext uri="{BB962C8B-B14F-4D97-AF65-F5344CB8AC3E}">
        <p14:creationId xmlns:p14="http://schemas.microsoft.com/office/powerpoint/2010/main" val="153919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42925"/>
            <a:ext cx="2971800" cy="1924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563707"/>
            <a:ext cx="3067050" cy="1924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038600"/>
            <a:ext cx="2971800" cy="19240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038600"/>
            <a:ext cx="3067050" cy="19240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606231" y="2690336"/>
            <a:ext cx="978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u="sng" dirty="0"/>
              <a:t>Step-01: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6315911" y="2690336"/>
            <a:ext cx="978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u="sng" dirty="0" smtClean="0"/>
              <a:t>Step-02: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1606231" y="5992729"/>
            <a:ext cx="978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u="sng" dirty="0" smtClean="0"/>
              <a:t>Step-03: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6315911" y="5992729"/>
            <a:ext cx="978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u="sng" dirty="0" smtClean="0"/>
              <a:t>Step-04: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197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Weighted graph</a:t>
            </a:r>
          </a:p>
          <a:p>
            <a:pPr lvl="1"/>
            <a:r>
              <a:rPr lang="en-US" altLang="en-US" sz="2400" dirty="0" smtClean="0"/>
              <a:t>A graph whose edges have numeric labels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xmlns="" id="{12EE82CF-A26D-4CA7-BED4-F096E75CD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2895600"/>
            <a:ext cx="6343650" cy="2324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27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0634"/>
            <a:ext cx="2971800" cy="1924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528637"/>
            <a:ext cx="3143250" cy="1933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505200"/>
            <a:ext cx="3448050" cy="1933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53831" y="2497054"/>
            <a:ext cx="978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u="sng" dirty="0" smtClean="0"/>
              <a:t>Step-05: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568756" y="2513279"/>
            <a:ext cx="978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u="sng" dirty="0" smtClean="0"/>
              <a:t>Step-06: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977956" y="5455000"/>
            <a:ext cx="978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u="sng" dirty="0" smtClean="0"/>
              <a:t>Step-07: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867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5200"/>
            <a:ext cx="8229600" cy="1143000"/>
          </a:xfrm>
        </p:spPr>
        <p:txBody>
          <a:bodyPr/>
          <a:lstStyle/>
          <a:p>
            <a:r>
              <a:rPr lang="en-US" dirty="0" smtClean="0"/>
              <a:t>Shortest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8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Shortest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Shortest path between two vertices in a weighted graph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The path that has the smallest sum of its edge weights</a:t>
            </a:r>
          </a:p>
          <a:p>
            <a:pPr>
              <a:lnSpc>
                <a:spcPct val="90000"/>
              </a:lnSpc>
            </a:pPr>
            <a:r>
              <a:rPr lang="en-US" altLang="en-US" sz="2400" dirty="0" err="1" smtClean="0"/>
              <a:t>Dijkstra’s</a:t>
            </a:r>
            <a:r>
              <a:rPr lang="en-US" altLang="en-US" sz="2400" dirty="0" smtClean="0"/>
              <a:t> shortest-path algorithm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Determines the shortest paths between a given origin and all other vertices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Uses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A set </a:t>
            </a:r>
            <a:r>
              <a:rPr lang="en-US" altLang="en-US" dirty="0" err="1" smtClean="0"/>
              <a:t>vertexSet</a:t>
            </a:r>
            <a:r>
              <a:rPr lang="en-US" altLang="en-US" dirty="0" smtClean="0"/>
              <a:t> of selected vertices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An array weight, where weight[v] is the weight of the shortest (cheapest) path from vertex 0 to vertex v that passes through vertices in </a:t>
            </a:r>
            <a:r>
              <a:rPr lang="en-US" altLang="en-US" dirty="0" err="1" smtClean="0"/>
              <a:t>vertexSet</a:t>
            </a:r>
            <a:endParaRPr lang="en-US" alt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Djikstra’s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781685">
              <a:lnSpc>
                <a:spcPct val="74900"/>
              </a:lnSpc>
              <a:spcBef>
                <a:spcPts val="850"/>
              </a:spcBef>
            </a:pPr>
            <a:r>
              <a:rPr lang="en-US" sz="2400" b="1" spc="-15" dirty="0" err="1" smtClean="0">
                <a:uFill>
                  <a:solidFill>
                    <a:srgbClr val="FF0000"/>
                  </a:solidFill>
                </a:uFill>
                <a:cs typeface="Carlito"/>
              </a:rPr>
              <a:t>Dijkstra's</a:t>
            </a:r>
            <a:r>
              <a:rPr lang="en-US" sz="2400" b="1" spc="-15" dirty="0" smtClean="0">
                <a:uFill>
                  <a:solidFill>
                    <a:srgbClr val="FF0000"/>
                  </a:solidFill>
                </a:uFill>
                <a:cs typeface="Carlito"/>
              </a:rPr>
              <a:t> </a:t>
            </a:r>
            <a:r>
              <a:rPr lang="en-US" sz="2400" b="1" spc="-5" dirty="0" smtClean="0">
                <a:uFill>
                  <a:solidFill>
                    <a:srgbClr val="FF0000"/>
                  </a:solidFill>
                </a:uFill>
                <a:cs typeface="Carlito"/>
              </a:rPr>
              <a:t>algorithm</a:t>
            </a:r>
            <a:r>
              <a:rPr lang="en-US" sz="2400" b="1" spc="-5" dirty="0" smtClean="0">
                <a:cs typeface="Carlito"/>
              </a:rPr>
              <a:t> </a:t>
            </a:r>
            <a:r>
              <a:rPr lang="en-US" sz="2400" spc="-5" dirty="0" smtClean="0">
                <a:cs typeface="Carlito"/>
              </a:rPr>
              <a:t>- is a solution </a:t>
            </a:r>
            <a:r>
              <a:rPr lang="en-US" sz="2400" spc="-15" dirty="0" smtClean="0">
                <a:cs typeface="Carlito"/>
              </a:rPr>
              <a:t>to </a:t>
            </a:r>
            <a:r>
              <a:rPr lang="en-US" sz="2400" spc="-5" dirty="0" smtClean="0">
                <a:cs typeface="Carlito"/>
              </a:rPr>
              <a:t>the </a:t>
            </a:r>
            <a:r>
              <a:rPr lang="en-US" sz="2400" spc="-10" dirty="0" smtClean="0">
                <a:cs typeface="Carlito"/>
              </a:rPr>
              <a:t>single-source  shortest path problem </a:t>
            </a:r>
            <a:r>
              <a:rPr lang="en-US" sz="2400" spc="-5" dirty="0" smtClean="0">
                <a:cs typeface="Carlito"/>
              </a:rPr>
              <a:t>in </a:t>
            </a:r>
            <a:r>
              <a:rPr lang="en-US" sz="2400" spc="-15" dirty="0" smtClean="0">
                <a:cs typeface="Carlito"/>
              </a:rPr>
              <a:t>graph</a:t>
            </a:r>
            <a:r>
              <a:rPr lang="en-US" sz="2400" spc="10" dirty="0" smtClean="0">
                <a:cs typeface="Carlito"/>
              </a:rPr>
              <a:t> </a:t>
            </a:r>
            <a:r>
              <a:rPr lang="en-US" sz="2400" spc="-25" dirty="0" smtClean="0">
                <a:cs typeface="Carlito"/>
              </a:rPr>
              <a:t>theory.</a:t>
            </a:r>
            <a:endParaRPr lang="en-US" sz="2400" dirty="0" smtClean="0">
              <a:cs typeface="Carlito"/>
            </a:endParaRPr>
          </a:p>
          <a:p>
            <a:pPr marL="12700" marR="5080">
              <a:lnSpc>
                <a:spcPct val="75200"/>
              </a:lnSpc>
              <a:spcBef>
                <a:spcPts val="2245"/>
              </a:spcBef>
            </a:pPr>
            <a:r>
              <a:rPr lang="en-US" sz="2400" spc="-30" dirty="0" smtClean="0">
                <a:cs typeface="Carlito"/>
              </a:rPr>
              <a:t>Works </a:t>
            </a:r>
            <a:r>
              <a:rPr lang="en-US" sz="2400" spc="-5" dirty="0" smtClean="0">
                <a:cs typeface="Carlito"/>
              </a:rPr>
              <a:t>on both </a:t>
            </a:r>
            <a:r>
              <a:rPr lang="en-US" sz="2400" spc="-10" dirty="0" smtClean="0">
                <a:cs typeface="Carlito"/>
              </a:rPr>
              <a:t>directed </a:t>
            </a:r>
            <a:r>
              <a:rPr lang="en-US" sz="2400" spc="-5" dirty="0" smtClean="0">
                <a:cs typeface="Carlito"/>
              </a:rPr>
              <a:t>and </a:t>
            </a:r>
            <a:r>
              <a:rPr lang="en-US" sz="2400" spc="-10" dirty="0" smtClean="0">
                <a:cs typeface="Carlito"/>
              </a:rPr>
              <a:t>undirected graphs. </a:t>
            </a:r>
            <a:r>
              <a:rPr lang="en-US" sz="2400" spc="-40" dirty="0" smtClean="0">
                <a:cs typeface="Carlito"/>
              </a:rPr>
              <a:t>However, </a:t>
            </a:r>
            <a:r>
              <a:rPr lang="en-US" sz="2400" spc="-5" dirty="0" smtClean="0">
                <a:cs typeface="Carlito"/>
              </a:rPr>
              <a:t>all  </a:t>
            </a:r>
            <a:r>
              <a:rPr lang="en-US" sz="2400" spc="-10" dirty="0" smtClean="0">
                <a:cs typeface="Carlito"/>
              </a:rPr>
              <a:t>edges </a:t>
            </a:r>
            <a:r>
              <a:rPr lang="en-US" sz="2400" spc="-15" dirty="0" smtClean="0">
                <a:cs typeface="Carlito"/>
              </a:rPr>
              <a:t>must </a:t>
            </a:r>
            <a:r>
              <a:rPr lang="en-US" sz="2400" spc="-20" dirty="0" smtClean="0">
                <a:cs typeface="Carlito"/>
              </a:rPr>
              <a:t>have </a:t>
            </a:r>
            <a:r>
              <a:rPr lang="en-US" sz="2400" spc="-15" dirty="0" smtClean="0">
                <a:cs typeface="Carlito"/>
              </a:rPr>
              <a:t>nonnegative</a:t>
            </a:r>
            <a:r>
              <a:rPr lang="en-US" sz="2400" spc="75" dirty="0" smtClean="0">
                <a:cs typeface="Carlito"/>
              </a:rPr>
              <a:t> </a:t>
            </a:r>
            <a:r>
              <a:rPr lang="en-US" sz="2400" spc="-10" dirty="0" smtClean="0">
                <a:cs typeface="Carlito"/>
              </a:rPr>
              <a:t>weights.</a:t>
            </a:r>
            <a:endParaRPr lang="en-US" sz="2400" dirty="0" smtClean="0"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lang="en-US" sz="2400" b="1" spc="-5" dirty="0" smtClean="0">
                <a:cs typeface="Carlito"/>
              </a:rPr>
              <a:t>Approach:</a:t>
            </a:r>
            <a:r>
              <a:rPr lang="en-US" sz="2400" b="1" spc="-10" dirty="0" smtClean="0">
                <a:cs typeface="Carlito"/>
              </a:rPr>
              <a:t> </a:t>
            </a:r>
            <a:r>
              <a:rPr lang="en-US" sz="2400" spc="-10" dirty="0" smtClean="0">
                <a:cs typeface="Carlito"/>
              </a:rPr>
              <a:t>Greedy</a:t>
            </a:r>
            <a:endParaRPr lang="en-US" sz="2400" dirty="0" smtClean="0">
              <a:cs typeface="Carlito"/>
            </a:endParaRPr>
          </a:p>
          <a:p>
            <a:pPr>
              <a:lnSpc>
                <a:spcPct val="100000"/>
              </a:lnSpc>
            </a:pPr>
            <a:endParaRPr lang="en-US" sz="2400" dirty="0" smtClean="0">
              <a:cs typeface="Carlito"/>
            </a:endParaRPr>
          </a:p>
          <a:p>
            <a:pPr marL="12700" marR="85090">
              <a:lnSpc>
                <a:spcPct val="74800"/>
              </a:lnSpc>
            </a:pPr>
            <a:r>
              <a:rPr lang="en-US" sz="2400" b="1" spc="-5" dirty="0" smtClean="0">
                <a:cs typeface="Carlito"/>
              </a:rPr>
              <a:t>Input: </a:t>
            </a:r>
            <a:r>
              <a:rPr lang="en-US" sz="2400" spc="-20" dirty="0" smtClean="0">
                <a:cs typeface="Carlito"/>
              </a:rPr>
              <a:t>Weighted </a:t>
            </a:r>
            <a:r>
              <a:rPr lang="en-US" sz="2400" spc="-15" dirty="0" smtClean="0">
                <a:cs typeface="Carlito"/>
              </a:rPr>
              <a:t>graph </a:t>
            </a:r>
            <a:r>
              <a:rPr lang="en-US" sz="2400" spc="-30" dirty="0" smtClean="0">
                <a:cs typeface="Carlito"/>
              </a:rPr>
              <a:t>G={E,V} </a:t>
            </a:r>
            <a:r>
              <a:rPr lang="en-US" sz="2400" spc="-5" dirty="0" smtClean="0">
                <a:cs typeface="Carlito"/>
              </a:rPr>
              <a:t>and </a:t>
            </a:r>
            <a:r>
              <a:rPr lang="en-US" sz="2400" spc="-15" dirty="0" smtClean="0">
                <a:cs typeface="Carlito"/>
              </a:rPr>
              <a:t>source vertex, </a:t>
            </a:r>
            <a:r>
              <a:rPr lang="en-US" sz="2400" spc="-10" dirty="0" smtClean="0">
                <a:cs typeface="Carlito"/>
              </a:rPr>
              <a:t>such that  </a:t>
            </a:r>
            <a:r>
              <a:rPr lang="en-US" sz="2400" spc="-5" dirty="0" smtClean="0">
                <a:cs typeface="Carlito"/>
              </a:rPr>
              <a:t>all </a:t>
            </a:r>
            <a:r>
              <a:rPr lang="en-US" sz="2400" spc="-10" dirty="0" smtClean="0">
                <a:cs typeface="Carlito"/>
              </a:rPr>
              <a:t>edge weights </a:t>
            </a:r>
            <a:r>
              <a:rPr lang="en-US" sz="2400" spc="-15" dirty="0" smtClean="0">
                <a:cs typeface="Carlito"/>
              </a:rPr>
              <a:t>are</a:t>
            </a:r>
            <a:r>
              <a:rPr lang="en-US" sz="2400" spc="25" dirty="0" smtClean="0">
                <a:cs typeface="Carlito"/>
              </a:rPr>
              <a:t> </a:t>
            </a:r>
            <a:r>
              <a:rPr lang="en-US" sz="2400" spc="-15" dirty="0" smtClean="0">
                <a:cs typeface="Carlito"/>
              </a:rPr>
              <a:t>nonnegative</a:t>
            </a:r>
            <a:endParaRPr lang="en-US" sz="2400" dirty="0" smtClean="0">
              <a:cs typeface="Carlito"/>
            </a:endParaRPr>
          </a:p>
          <a:p>
            <a:pPr marL="12700" marR="115570">
              <a:lnSpc>
                <a:spcPct val="75200"/>
              </a:lnSpc>
              <a:spcBef>
                <a:spcPts val="2245"/>
              </a:spcBef>
            </a:pPr>
            <a:r>
              <a:rPr lang="en-US" sz="2400" b="1" spc="-5" dirty="0" smtClean="0">
                <a:cs typeface="Carlito"/>
              </a:rPr>
              <a:t>Output: </a:t>
            </a:r>
            <a:r>
              <a:rPr lang="en-US" sz="2400" spc="-10" dirty="0" smtClean="0">
                <a:cs typeface="Carlito"/>
              </a:rPr>
              <a:t>Lengths </a:t>
            </a:r>
            <a:r>
              <a:rPr lang="en-US" sz="2400" spc="-5" dirty="0" smtClean="0">
                <a:cs typeface="Carlito"/>
              </a:rPr>
              <a:t>of </a:t>
            </a:r>
            <a:r>
              <a:rPr lang="en-US" sz="2400" spc="-10" dirty="0" smtClean="0">
                <a:cs typeface="Carlito"/>
              </a:rPr>
              <a:t>shortest paths </a:t>
            </a:r>
            <a:r>
              <a:rPr lang="en-US" sz="2400" spc="-5" dirty="0" smtClean="0">
                <a:cs typeface="Carlito"/>
              </a:rPr>
              <a:t>(or the </a:t>
            </a:r>
            <a:r>
              <a:rPr lang="en-US" sz="2400" spc="-10" dirty="0" smtClean="0">
                <a:cs typeface="Carlito"/>
              </a:rPr>
              <a:t>shortest paths  </a:t>
            </a:r>
            <a:r>
              <a:rPr lang="en-US" sz="2400" spc="-5" dirty="0" smtClean="0">
                <a:cs typeface="Carlito"/>
              </a:rPr>
              <a:t>themselves) </a:t>
            </a:r>
            <a:r>
              <a:rPr lang="en-US" sz="2400" spc="-15" dirty="0" smtClean="0">
                <a:cs typeface="Carlito"/>
              </a:rPr>
              <a:t>from </a:t>
            </a:r>
            <a:r>
              <a:rPr lang="en-US" sz="2400" spc="-5" dirty="0" smtClean="0">
                <a:cs typeface="Carlito"/>
              </a:rPr>
              <a:t>a </a:t>
            </a:r>
            <a:r>
              <a:rPr lang="en-US" sz="2400" spc="-10" dirty="0" smtClean="0">
                <a:cs typeface="Carlito"/>
              </a:rPr>
              <a:t>given </a:t>
            </a:r>
            <a:r>
              <a:rPr lang="en-US" sz="2400" spc="-15" dirty="0" smtClean="0">
                <a:cs typeface="Carlito"/>
              </a:rPr>
              <a:t>source vertex to </a:t>
            </a:r>
            <a:r>
              <a:rPr lang="en-US" sz="2400" dirty="0" smtClean="0">
                <a:cs typeface="Carlito"/>
              </a:rPr>
              <a:t>all other</a:t>
            </a:r>
            <a:r>
              <a:rPr lang="en-US" sz="2400" spc="100" dirty="0" smtClean="0">
                <a:cs typeface="Carlito"/>
              </a:rPr>
              <a:t> </a:t>
            </a:r>
            <a:r>
              <a:rPr lang="en-US" sz="2400" spc="-5" dirty="0" smtClean="0">
                <a:cs typeface="Carlito"/>
              </a:rPr>
              <a:t>vertices</a:t>
            </a:r>
            <a:endParaRPr lang="en-US" sz="2400" dirty="0" smtClean="0">
              <a:cs typeface="Carli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99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400" dirty="0"/>
              <a:t>It is important to note the following points regarding </a:t>
            </a:r>
            <a:r>
              <a:rPr lang="en-US" sz="2400" dirty="0" err="1"/>
              <a:t>Dijkstra</a:t>
            </a:r>
            <a:r>
              <a:rPr lang="en-US" sz="2400" dirty="0"/>
              <a:t> </a:t>
            </a:r>
            <a:r>
              <a:rPr lang="en-US" sz="2400" dirty="0" smtClean="0"/>
              <a:t>Algorithm :-</a:t>
            </a:r>
            <a:endParaRPr lang="en-US" sz="2400" dirty="0"/>
          </a:p>
          <a:p>
            <a:pPr fontAlgn="base"/>
            <a:r>
              <a:rPr lang="en-US" sz="2400" dirty="0" err="1"/>
              <a:t>Dijkstra</a:t>
            </a:r>
            <a:r>
              <a:rPr lang="en-US" sz="2400" dirty="0"/>
              <a:t> algorithm works only for connected graphs.</a:t>
            </a:r>
          </a:p>
          <a:p>
            <a:pPr fontAlgn="base"/>
            <a:r>
              <a:rPr lang="en-US" sz="2400" dirty="0" err="1"/>
              <a:t>Dijkstra</a:t>
            </a:r>
            <a:r>
              <a:rPr lang="en-US" sz="2400" dirty="0"/>
              <a:t> algorithm works only for those graphs that do not contain any negative weight edge.</a:t>
            </a:r>
          </a:p>
          <a:p>
            <a:pPr fontAlgn="base"/>
            <a:r>
              <a:rPr lang="en-US" sz="2400" dirty="0"/>
              <a:t>The actual </a:t>
            </a:r>
            <a:r>
              <a:rPr lang="en-US" sz="2400" dirty="0" err="1"/>
              <a:t>Dijkstra</a:t>
            </a:r>
            <a:r>
              <a:rPr lang="en-US" sz="2400" dirty="0"/>
              <a:t> algorithm does not output the shortest paths.</a:t>
            </a:r>
          </a:p>
          <a:p>
            <a:pPr fontAlgn="base"/>
            <a:r>
              <a:rPr lang="en-US" sz="2400" dirty="0"/>
              <a:t>It only provides the value or cost of the shortest paths.</a:t>
            </a:r>
          </a:p>
          <a:p>
            <a:pPr fontAlgn="base"/>
            <a:r>
              <a:rPr lang="en-US" sz="2400" dirty="0"/>
              <a:t>By making minor modifications in the actual algorithm, the shortest paths can be easily obtained.</a:t>
            </a:r>
          </a:p>
          <a:p>
            <a:pPr fontAlgn="base"/>
            <a:r>
              <a:rPr lang="en-US" sz="2400" dirty="0" err="1"/>
              <a:t>Dijkstra</a:t>
            </a:r>
            <a:r>
              <a:rPr lang="en-US" sz="2400" dirty="0"/>
              <a:t> algorithm works for directed as well as undirected graphs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824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1600" b="1" u="sng" dirty="0"/>
              <a:t>Step-01</a:t>
            </a:r>
            <a:r>
              <a:rPr lang="en-US" sz="1600" b="1" u="sng" dirty="0" smtClean="0"/>
              <a:t>:</a:t>
            </a:r>
            <a:endParaRPr lang="en-US" sz="1600" dirty="0"/>
          </a:p>
          <a:p>
            <a:pPr fontAlgn="base"/>
            <a:r>
              <a:rPr lang="en-US" sz="1600" dirty="0"/>
              <a:t>In the first step. two sets are defined-</a:t>
            </a:r>
          </a:p>
          <a:p>
            <a:pPr fontAlgn="base"/>
            <a:r>
              <a:rPr lang="en-US" sz="1600" dirty="0"/>
              <a:t>One set contains all those vertices which have been included in the shortest path tree.</a:t>
            </a:r>
          </a:p>
          <a:p>
            <a:pPr fontAlgn="base"/>
            <a:r>
              <a:rPr lang="en-US" sz="1600" dirty="0"/>
              <a:t>In the beginning, this set is empty.</a:t>
            </a:r>
          </a:p>
          <a:p>
            <a:pPr fontAlgn="base"/>
            <a:r>
              <a:rPr lang="en-US" sz="1600" dirty="0"/>
              <a:t>Other set contains all those vertices which are still left to be included in the shortest path tree.</a:t>
            </a:r>
          </a:p>
          <a:p>
            <a:pPr fontAlgn="base"/>
            <a:r>
              <a:rPr lang="en-US" sz="1600" dirty="0"/>
              <a:t>In the beginning, this set contains all the vertices of the given graph.</a:t>
            </a:r>
          </a:p>
          <a:p>
            <a:pPr marL="0" indent="0" fontAlgn="base">
              <a:buNone/>
            </a:pPr>
            <a:endParaRPr lang="en-US" sz="1600" dirty="0"/>
          </a:p>
          <a:p>
            <a:pPr marL="0" indent="0" fontAlgn="base">
              <a:buNone/>
            </a:pPr>
            <a:r>
              <a:rPr lang="en-US" sz="1600" b="1" u="sng" dirty="0"/>
              <a:t>Step-02</a:t>
            </a:r>
            <a:r>
              <a:rPr lang="en-US" sz="1600" b="1" u="sng" dirty="0" smtClean="0"/>
              <a:t>:</a:t>
            </a:r>
            <a:endParaRPr lang="en-US" sz="1600" dirty="0"/>
          </a:p>
          <a:p>
            <a:pPr fontAlgn="base"/>
            <a:r>
              <a:rPr lang="en-US" sz="1600" dirty="0"/>
              <a:t>For each vertex of the given graph, two variables are defined as-</a:t>
            </a:r>
          </a:p>
          <a:p>
            <a:pPr fontAlgn="base"/>
            <a:r>
              <a:rPr lang="en-US" sz="1600" dirty="0"/>
              <a:t>Π[v] which denotes the predecessor of vertex ‘v’</a:t>
            </a:r>
          </a:p>
          <a:p>
            <a:pPr fontAlgn="base"/>
            <a:r>
              <a:rPr lang="en-US" sz="1600" dirty="0"/>
              <a:t>d[v] which denotes the shortest path estimate of vertex ‘v’ from the source vertex</a:t>
            </a:r>
            <a:r>
              <a:rPr lang="en-US" sz="1600" dirty="0" smtClean="0"/>
              <a:t>.</a:t>
            </a:r>
            <a:endParaRPr lang="en-US" sz="1600" dirty="0"/>
          </a:p>
          <a:p>
            <a:pPr fontAlgn="base"/>
            <a:r>
              <a:rPr lang="en-US" sz="1600" dirty="0"/>
              <a:t>Initially, the value of these variables is set as-</a:t>
            </a:r>
          </a:p>
          <a:p>
            <a:pPr fontAlgn="base"/>
            <a:r>
              <a:rPr lang="en-US" sz="1600" dirty="0"/>
              <a:t>The value of variable ‘Π’ for each vertex is set to NIL i.e. Π[v] = NIL</a:t>
            </a:r>
          </a:p>
          <a:p>
            <a:pPr fontAlgn="base"/>
            <a:r>
              <a:rPr lang="en-US" sz="1600" dirty="0"/>
              <a:t>The value of variable ‘d’ for source vertex is set to 0 i.e. d[S] = 0</a:t>
            </a:r>
          </a:p>
          <a:p>
            <a:pPr fontAlgn="base"/>
            <a:r>
              <a:rPr lang="en-US" sz="1600" dirty="0"/>
              <a:t>The value of variable ‘d’ for remaining vertices is set to ∞ i.e. d[v] = </a:t>
            </a:r>
            <a:r>
              <a:rPr lang="en-US" sz="1600" dirty="0" smtClean="0"/>
              <a:t>∞</a:t>
            </a:r>
          </a:p>
          <a:p>
            <a:pPr marL="0" indent="0" fontAlgn="base">
              <a:buNone/>
            </a:pPr>
            <a:endParaRPr lang="en-US" sz="1600" dirty="0"/>
          </a:p>
          <a:p>
            <a:pPr marL="0" indent="0" fontAlgn="base">
              <a:buNone/>
            </a:pPr>
            <a:r>
              <a:rPr lang="en-US" sz="1600" b="1" u="sng" dirty="0"/>
              <a:t>Step-03</a:t>
            </a:r>
            <a:r>
              <a:rPr lang="en-US" sz="1600" b="1" u="sng" dirty="0" smtClean="0"/>
              <a:t>:</a:t>
            </a:r>
            <a:endParaRPr lang="en-US" sz="1600" dirty="0"/>
          </a:p>
          <a:p>
            <a:pPr fontAlgn="base"/>
            <a:r>
              <a:rPr lang="en-US" sz="1600" dirty="0"/>
              <a:t>The following procedure is repeated until all the vertices of the graph are processed-</a:t>
            </a:r>
          </a:p>
          <a:p>
            <a:pPr fontAlgn="base"/>
            <a:r>
              <a:rPr lang="en-US" sz="1600" dirty="0"/>
              <a:t>Among unprocessed  vertices, a vertex with minimum value of variable ‘d’ is chosen.</a:t>
            </a:r>
          </a:p>
          <a:p>
            <a:pPr fontAlgn="base"/>
            <a:r>
              <a:rPr lang="en-US" sz="1600" dirty="0"/>
              <a:t>Its outgoing edges are relaxed.</a:t>
            </a:r>
          </a:p>
          <a:p>
            <a:pPr fontAlgn="base"/>
            <a:r>
              <a:rPr lang="en-US" sz="1600" dirty="0"/>
              <a:t>After relaxing the edges for that vertex, the sets created in step-01 are updated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392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</a:t>
            </a: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57400"/>
            <a:ext cx="7086599" cy="3581400"/>
          </a:xfrm>
        </p:spPr>
      </p:pic>
    </p:spTree>
    <p:extLst>
      <p:ext uri="{BB962C8B-B14F-4D97-AF65-F5344CB8AC3E}">
        <p14:creationId xmlns:p14="http://schemas.microsoft.com/office/powerpoint/2010/main" val="178365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943600"/>
          </a:xfrm>
        </p:spPr>
        <p:txBody>
          <a:bodyPr>
            <a:normAutofit fontScale="40000" lnSpcReduction="20000"/>
          </a:bodyPr>
          <a:lstStyle/>
          <a:p>
            <a:pPr marL="0" indent="0" fontAlgn="base">
              <a:buNone/>
            </a:pPr>
            <a:r>
              <a:rPr lang="en-US" sz="5100" b="1" u="sng" dirty="0" smtClean="0"/>
              <a:t>SOLUTION :- </a:t>
            </a:r>
          </a:p>
          <a:p>
            <a:pPr marL="0" indent="0" fontAlgn="base">
              <a:buNone/>
            </a:pPr>
            <a:endParaRPr lang="en-US" sz="5100" b="1" u="sng" dirty="0" smtClean="0"/>
          </a:p>
          <a:p>
            <a:pPr marL="0" indent="0" fontAlgn="base">
              <a:buNone/>
            </a:pPr>
            <a:r>
              <a:rPr lang="en-US" sz="5100" b="1" u="sng" dirty="0" smtClean="0"/>
              <a:t>Step-01:</a:t>
            </a:r>
            <a:endParaRPr lang="en-US" sz="5100" dirty="0"/>
          </a:p>
          <a:p>
            <a:pPr fontAlgn="base"/>
            <a:r>
              <a:rPr lang="en-US" sz="5100" dirty="0"/>
              <a:t>The following two sets are created-</a:t>
            </a:r>
          </a:p>
          <a:p>
            <a:pPr fontAlgn="base"/>
            <a:r>
              <a:rPr lang="en-US" sz="5100" dirty="0"/>
              <a:t>Unvisited set : {S , a , b , c , d , e}</a:t>
            </a:r>
          </a:p>
          <a:p>
            <a:pPr fontAlgn="base"/>
            <a:r>
              <a:rPr lang="en-US" sz="5100" dirty="0"/>
              <a:t>Visited set     : { }</a:t>
            </a:r>
          </a:p>
          <a:p>
            <a:pPr fontAlgn="base"/>
            <a:endParaRPr lang="en-US" sz="5100" dirty="0"/>
          </a:p>
          <a:p>
            <a:pPr marL="0" indent="0" fontAlgn="base">
              <a:buNone/>
            </a:pPr>
            <a:r>
              <a:rPr lang="en-US" sz="5100" b="1" u="sng" dirty="0"/>
              <a:t>Step-02</a:t>
            </a:r>
            <a:r>
              <a:rPr lang="en-US" sz="5100" b="1" u="sng" dirty="0" smtClean="0"/>
              <a:t>:</a:t>
            </a:r>
            <a:r>
              <a:rPr lang="en-US" sz="5100" dirty="0"/>
              <a:t> </a:t>
            </a:r>
          </a:p>
          <a:p>
            <a:pPr fontAlgn="base"/>
            <a:r>
              <a:rPr lang="en-US" sz="5100" dirty="0"/>
              <a:t>The two variables  Π and d are created for each vertex and initialized as-</a:t>
            </a:r>
          </a:p>
          <a:p>
            <a:pPr fontAlgn="base"/>
            <a:r>
              <a:rPr lang="en-US" sz="5100" dirty="0"/>
              <a:t>Π[S] = Π[a] = Π[b] = Π[c] = Π[d] = Π[e] = NIL</a:t>
            </a:r>
          </a:p>
          <a:p>
            <a:pPr fontAlgn="base"/>
            <a:r>
              <a:rPr lang="en-US" sz="5100" dirty="0"/>
              <a:t>d[S] = 0</a:t>
            </a:r>
          </a:p>
          <a:p>
            <a:pPr fontAlgn="base"/>
            <a:r>
              <a:rPr lang="en-US" sz="5100" dirty="0"/>
              <a:t>d[a] = d[b] = d[c] = d[d] = d[e] = ∞</a:t>
            </a:r>
          </a:p>
          <a:p>
            <a:pPr marL="0" indent="0" fontAlgn="base">
              <a:buNone/>
            </a:pPr>
            <a:endParaRPr lang="en-US" sz="5100" dirty="0"/>
          </a:p>
          <a:p>
            <a:pPr marL="0" indent="0" fontAlgn="base">
              <a:buNone/>
            </a:pPr>
            <a:r>
              <a:rPr lang="en-US" sz="5100" b="1" u="sng" dirty="0"/>
              <a:t>Step-03</a:t>
            </a:r>
            <a:r>
              <a:rPr lang="en-US" sz="5100" b="1" u="sng" dirty="0" smtClean="0"/>
              <a:t>:</a:t>
            </a:r>
            <a:endParaRPr lang="en-US" sz="5100" dirty="0"/>
          </a:p>
          <a:p>
            <a:pPr fontAlgn="base"/>
            <a:r>
              <a:rPr lang="en-US" sz="5100" dirty="0"/>
              <a:t>Vertex ‘S’ is chosen.</a:t>
            </a:r>
          </a:p>
          <a:p>
            <a:pPr fontAlgn="base"/>
            <a:r>
              <a:rPr lang="en-US" sz="5100" dirty="0"/>
              <a:t>This is because shortest path estimate for vertex ‘S’ is least.</a:t>
            </a:r>
          </a:p>
          <a:p>
            <a:pPr fontAlgn="base"/>
            <a:r>
              <a:rPr lang="en-US" sz="5100" dirty="0"/>
              <a:t>The outgoing edges of vertex ‘S’ are relaxed.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1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04800"/>
            <a:ext cx="2362200" cy="2057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3400" y="2413338"/>
            <a:ext cx="800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u="sng" dirty="0"/>
              <a:t>Step-04:</a:t>
            </a:r>
            <a:endParaRPr lang="en-US" b="1" dirty="0"/>
          </a:p>
          <a:p>
            <a:pPr fontAlgn="base"/>
            <a:r>
              <a:rPr lang="en-US" dirty="0"/>
              <a:t> 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/>
              <a:t>Vertex ‘a’ is chosen.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/>
              <a:t>This is because shortest path estimate for vertex ‘a’ is least.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/>
              <a:t>The outgoing edges of vertex ‘a’ are relaxed.</a:t>
            </a:r>
          </a:p>
          <a:p>
            <a:pPr fontAlgn="base"/>
            <a:r>
              <a:rPr lang="en-US" dirty="0"/>
              <a:t>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167664"/>
            <a:ext cx="3162300" cy="225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3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81000"/>
            <a:ext cx="8077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u="sng" dirty="0"/>
              <a:t>Step-05:</a:t>
            </a:r>
            <a:endParaRPr lang="en-US" b="1" dirty="0"/>
          </a:p>
          <a:p>
            <a:pPr fontAlgn="base"/>
            <a:r>
              <a:rPr lang="en-US" dirty="0"/>
              <a:t> 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/>
              <a:t>Vertex ‘d’ is chosen.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/>
              <a:t>This is because shortest path estimate for vertex ‘d’ is least.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/>
              <a:t>The outgoing edges of vertex ‘d’ are relaxed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162175"/>
            <a:ext cx="4114800" cy="25336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2564" y="4726227"/>
            <a:ext cx="84928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u="sng" dirty="0"/>
              <a:t>Step-06:</a:t>
            </a:r>
            <a:endParaRPr lang="en-US" b="1" dirty="0"/>
          </a:p>
          <a:p>
            <a:pPr fontAlgn="base"/>
            <a:r>
              <a:rPr lang="en-US" dirty="0"/>
              <a:t> 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/>
              <a:t>Vertex ‘b’ is chosen.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/>
              <a:t>This is because shortest path estimate for vertex ‘b’ is least.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/>
              <a:t>Vertex ‘c’ may also be chosen since for both the vertices, shortest path estimate is least.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/>
              <a:t>The outgoing edges of vertex ‘b’ are relaxed.</a:t>
            </a:r>
          </a:p>
        </p:txBody>
      </p:sp>
    </p:spTree>
    <p:extLst>
      <p:ext uri="{BB962C8B-B14F-4D97-AF65-F5344CB8AC3E}">
        <p14:creationId xmlns:p14="http://schemas.microsoft.com/office/powerpoint/2010/main" val="371383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And Undirected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Undirected graph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Edges do not indicate a direction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Directed graph, or diagraph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Each edge is a directed edge</a:t>
            </a:r>
            <a:endParaRPr lang="en-US" altLang="en-US" sz="2400" dirty="0"/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20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2000" dirty="0" smtClean="0"/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xmlns="" id="{5DA9DD51-E565-4D68-BF96-AB3EDDA2E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3429000"/>
            <a:ext cx="6223000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795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119745"/>
            <a:ext cx="2362200" cy="146165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" y="304800"/>
            <a:ext cx="8534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u="sng" dirty="0"/>
              <a:t>Step-07:</a:t>
            </a:r>
            <a:endParaRPr lang="en-US" b="1" dirty="0"/>
          </a:p>
          <a:p>
            <a:pPr fontAlgn="base"/>
            <a:r>
              <a:rPr lang="en-US" dirty="0"/>
              <a:t> 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/>
              <a:t>Vertex ‘c’ is chosen.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/>
              <a:t>This is because shortest path estimate for vertex ‘c’ is least.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/>
              <a:t>The outgoing edges of vertex ‘c’ are relaxed.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3733800"/>
            <a:ext cx="8534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u="sng" dirty="0"/>
              <a:t>Step-08:</a:t>
            </a:r>
            <a:endParaRPr lang="en-US" b="1" dirty="0"/>
          </a:p>
          <a:p>
            <a:pPr fontAlgn="base"/>
            <a:r>
              <a:rPr lang="en-US" dirty="0"/>
              <a:t> 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/>
              <a:t>Vertex ‘e’ is chosen.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/>
              <a:t>This is because shortest path estimate for vertex ‘e’ is least.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/>
              <a:t>The outgoing edges of vertex ‘e’ are relaxed.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/>
              <a:t>There are no outgoing edges for vertex ‘e’.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/>
              <a:t>So, our shortest path tree remains the same as in Step-05.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Now, the sets are updated as-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/>
              <a:t>Unvisited set : { }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/>
              <a:t>Visited set : {S , a , d , b , c , e}</a:t>
            </a:r>
          </a:p>
        </p:txBody>
      </p:sp>
    </p:spTree>
    <p:extLst>
      <p:ext uri="{BB962C8B-B14F-4D97-AF65-F5344CB8AC3E}">
        <p14:creationId xmlns:p14="http://schemas.microsoft.com/office/powerpoint/2010/main" val="413253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5334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Now,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/>
              <a:t>All vertices of the graph are processed.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/>
              <a:t>Our final shortest path tree is as shown below.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/>
              <a:t>It represents the shortest path from source vertex ‘S’ to all other remaining vertices.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38400"/>
            <a:ext cx="59436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4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Djikstra’s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dist</a:t>
            </a:r>
            <a:r>
              <a:rPr lang="en-US" dirty="0"/>
              <a:t>[S] ← 0 // The distance to source vertex is set to 0</a:t>
            </a:r>
          </a:p>
          <a:p>
            <a:r>
              <a:rPr lang="en-US" dirty="0"/>
              <a:t>Π[S] ← </a:t>
            </a:r>
            <a:r>
              <a:rPr lang="en-US" b="1" dirty="0"/>
              <a:t>NIL</a:t>
            </a:r>
            <a:r>
              <a:rPr lang="en-US" dirty="0"/>
              <a:t> // The predecessor of source vertex is set as NIL</a:t>
            </a:r>
          </a:p>
          <a:p>
            <a:r>
              <a:rPr lang="en-US" b="1" dirty="0"/>
              <a:t>for</a:t>
            </a:r>
            <a:r>
              <a:rPr lang="en-US" dirty="0"/>
              <a:t> all v ∈ V - {S} // For all other vertices</a:t>
            </a:r>
          </a:p>
          <a:p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dirty="0" err="1"/>
              <a:t>dist</a:t>
            </a:r>
            <a:r>
              <a:rPr lang="en-US" dirty="0"/>
              <a:t>[v] ← ∞ // All other distances are set to ∞</a:t>
            </a:r>
          </a:p>
          <a:p>
            <a:r>
              <a:rPr lang="en-US" dirty="0"/>
              <a:t>Π[v] ← </a:t>
            </a:r>
            <a:r>
              <a:rPr lang="en-US" b="1" dirty="0"/>
              <a:t>NIL</a:t>
            </a:r>
            <a:r>
              <a:rPr lang="en-US" dirty="0"/>
              <a:t> // The predecessor of all other vertices is set as NIL</a:t>
            </a:r>
          </a:p>
          <a:p>
            <a:r>
              <a:rPr lang="en-US" dirty="0"/>
              <a:t>S ← ∅ // The set of vertices that have been visited 'S' is initially empty</a:t>
            </a:r>
          </a:p>
          <a:p>
            <a:r>
              <a:rPr lang="en-US" dirty="0"/>
              <a:t>Q ← V // The queue 'Q' initially contains all the vertices</a:t>
            </a:r>
          </a:p>
          <a:p>
            <a:r>
              <a:rPr lang="en-US" b="1" dirty="0"/>
              <a:t>while</a:t>
            </a:r>
            <a:r>
              <a:rPr lang="en-US" dirty="0"/>
              <a:t> Q ≠ ∅ // While loop executes till the queue is not empty</a:t>
            </a:r>
          </a:p>
          <a:p>
            <a:r>
              <a:rPr lang="en-US" b="1" dirty="0"/>
              <a:t>do</a:t>
            </a:r>
            <a:r>
              <a:rPr lang="en-US" dirty="0"/>
              <a:t> u ← </a:t>
            </a:r>
            <a:r>
              <a:rPr lang="en-US" dirty="0" err="1"/>
              <a:t>mindistance</a:t>
            </a:r>
            <a:r>
              <a:rPr lang="en-US" dirty="0"/>
              <a:t> (Q, </a:t>
            </a:r>
            <a:r>
              <a:rPr lang="en-US" dirty="0" err="1"/>
              <a:t>dist</a:t>
            </a:r>
            <a:r>
              <a:rPr lang="en-US" dirty="0"/>
              <a:t>) // A vertex from Q with the least distance is selected</a:t>
            </a:r>
          </a:p>
          <a:p>
            <a:r>
              <a:rPr lang="en-US" dirty="0"/>
              <a:t>S ← S ∪ {u} // Vertex 'u' is added to 'S' list of vertices that have been visited</a:t>
            </a:r>
          </a:p>
          <a:p>
            <a:r>
              <a:rPr lang="en-US" b="1" dirty="0"/>
              <a:t>for</a:t>
            </a:r>
            <a:r>
              <a:rPr lang="en-US" dirty="0"/>
              <a:t> all v ∈ neighbors[u] // For all the neighboring vertices of vertex 'u'</a:t>
            </a:r>
          </a:p>
          <a:p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/>
              <a:t>dist</a:t>
            </a:r>
            <a:r>
              <a:rPr lang="en-US" dirty="0"/>
              <a:t>[v] &gt; </a:t>
            </a:r>
            <a:r>
              <a:rPr lang="en-US" dirty="0" err="1"/>
              <a:t>dist</a:t>
            </a:r>
            <a:r>
              <a:rPr lang="en-US" dirty="0"/>
              <a:t>[u] + w(</a:t>
            </a:r>
            <a:r>
              <a:rPr lang="en-US" dirty="0" err="1"/>
              <a:t>u,v</a:t>
            </a:r>
            <a:r>
              <a:rPr lang="en-US" dirty="0"/>
              <a:t>) // if any new shortest path is discovered</a:t>
            </a:r>
          </a:p>
          <a:p>
            <a:r>
              <a:rPr lang="en-US" b="1" dirty="0"/>
              <a:t>then</a:t>
            </a:r>
            <a:r>
              <a:rPr lang="en-US" dirty="0"/>
              <a:t> </a:t>
            </a:r>
            <a:r>
              <a:rPr lang="en-US" dirty="0" err="1"/>
              <a:t>dist</a:t>
            </a:r>
            <a:r>
              <a:rPr lang="en-US" dirty="0"/>
              <a:t>[v] ← </a:t>
            </a:r>
            <a:r>
              <a:rPr lang="en-US" dirty="0" err="1"/>
              <a:t>dist</a:t>
            </a:r>
            <a:r>
              <a:rPr lang="en-US" dirty="0"/>
              <a:t>[u] + w(</a:t>
            </a:r>
            <a:r>
              <a:rPr lang="en-US" dirty="0" err="1"/>
              <a:t>u,v</a:t>
            </a:r>
            <a:r>
              <a:rPr lang="en-US" dirty="0"/>
              <a:t>) // The new value of the shortest path is selected</a:t>
            </a:r>
          </a:p>
          <a:p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 err="1"/>
              <a:t>dist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7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81400"/>
            <a:ext cx="8229600" cy="1143000"/>
          </a:xfrm>
        </p:spPr>
        <p:txBody>
          <a:bodyPr/>
          <a:lstStyle/>
          <a:p>
            <a:r>
              <a:rPr lang="en-US" dirty="0" smtClean="0"/>
              <a:t>Floyd’s 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86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Floyd’s 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 smtClean="0"/>
              <a:t>Floyd </a:t>
            </a:r>
            <a:r>
              <a:rPr lang="en-US" sz="2400" dirty="0" err="1"/>
              <a:t>Warshall</a:t>
            </a:r>
            <a:r>
              <a:rPr lang="en-US" sz="2400" dirty="0"/>
              <a:t> Algorithm is a famous algorithm.</a:t>
            </a:r>
          </a:p>
          <a:p>
            <a:pPr fontAlgn="base"/>
            <a:r>
              <a:rPr lang="en-US" sz="2400" dirty="0"/>
              <a:t>It is used to solve All Pairs Shortest Path Problem.</a:t>
            </a:r>
          </a:p>
          <a:p>
            <a:pPr fontAlgn="base"/>
            <a:r>
              <a:rPr lang="en-US" sz="2400" dirty="0"/>
              <a:t>It computes the shortest path between every pair of vertices of the given graph.</a:t>
            </a:r>
          </a:p>
          <a:p>
            <a:pPr fontAlgn="base"/>
            <a:r>
              <a:rPr lang="en-US" sz="2400" dirty="0"/>
              <a:t>Floyd </a:t>
            </a:r>
            <a:r>
              <a:rPr lang="en-US" sz="2400" dirty="0" err="1"/>
              <a:t>Warshall</a:t>
            </a:r>
            <a:r>
              <a:rPr lang="en-US" sz="2400" dirty="0"/>
              <a:t> Algorithm is an example of dynamic programming approach.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2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When Floyd’s </a:t>
            </a:r>
            <a:r>
              <a:rPr lang="en-US" dirty="0" err="1"/>
              <a:t>W</a:t>
            </a:r>
            <a:r>
              <a:rPr lang="en-US" dirty="0" err="1" smtClean="0"/>
              <a:t>arshall</a:t>
            </a:r>
            <a:r>
              <a:rPr lang="en-US" dirty="0" smtClean="0"/>
              <a:t> algorithm is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/>
          <a:lstStyle/>
          <a:p>
            <a:pPr fontAlgn="base"/>
            <a:r>
              <a:rPr lang="en-US" sz="2400" dirty="0"/>
              <a:t>Floyd </a:t>
            </a:r>
            <a:r>
              <a:rPr lang="en-US" sz="2400" dirty="0" err="1"/>
              <a:t>Warshall</a:t>
            </a:r>
            <a:r>
              <a:rPr lang="en-US" sz="2400" dirty="0"/>
              <a:t> Algorithm is best suited for dense graphs.</a:t>
            </a:r>
          </a:p>
          <a:p>
            <a:pPr fontAlgn="base"/>
            <a:r>
              <a:rPr lang="en-US" sz="2400" dirty="0"/>
              <a:t>This is because its complexity depends only on the number of vertices in the given graph.</a:t>
            </a:r>
          </a:p>
          <a:p>
            <a:pPr fontAlgn="base"/>
            <a:r>
              <a:rPr lang="en-US" sz="2400" dirty="0"/>
              <a:t>For sparse graphs, Johnson’s Algorithm is more suitable.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Floyd’s 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76400"/>
            <a:ext cx="6553200" cy="3505200"/>
          </a:xfrm>
        </p:spPr>
      </p:pic>
    </p:spTree>
    <p:extLst>
      <p:ext uri="{BB962C8B-B14F-4D97-AF65-F5344CB8AC3E}">
        <p14:creationId xmlns:p14="http://schemas.microsoft.com/office/powerpoint/2010/main" val="274683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8686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u="sng" dirty="0"/>
              <a:t>Solution-</a:t>
            </a:r>
            <a:endParaRPr lang="en-US" sz="2000" b="1" dirty="0"/>
          </a:p>
          <a:p>
            <a:pPr fontAlgn="base"/>
            <a:r>
              <a:rPr lang="en-US" sz="2000" dirty="0"/>
              <a:t> </a:t>
            </a:r>
          </a:p>
          <a:p>
            <a:pPr fontAlgn="base"/>
            <a:r>
              <a:rPr lang="en-US" sz="2000" b="1" u="sng" dirty="0"/>
              <a:t>Step-01:</a:t>
            </a:r>
            <a:endParaRPr lang="en-US" sz="2000" b="1" dirty="0"/>
          </a:p>
          <a:p>
            <a:pPr fontAlgn="base"/>
            <a:r>
              <a:rPr lang="en-US" sz="2000" dirty="0"/>
              <a:t> 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000" dirty="0"/>
              <a:t>Remove all the self loops and parallel edges (keeping the lowest weight edge) from the graph.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000" dirty="0"/>
              <a:t>In the given graph, there are neither self edges nor parallel edges.</a:t>
            </a:r>
          </a:p>
          <a:p>
            <a:pPr fontAlgn="base"/>
            <a:r>
              <a:rPr lang="en-US" sz="2000" dirty="0"/>
              <a:t> </a:t>
            </a:r>
          </a:p>
          <a:p>
            <a:pPr fontAlgn="base"/>
            <a:r>
              <a:rPr lang="en-US" sz="2000" b="1" u="sng" dirty="0"/>
              <a:t>Step-02:</a:t>
            </a:r>
            <a:endParaRPr lang="en-US" sz="2000" b="1" dirty="0"/>
          </a:p>
          <a:p>
            <a:pPr fontAlgn="base"/>
            <a:r>
              <a:rPr lang="en-US" sz="2000" dirty="0"/>
              <a:t> 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000" dirty="0"/>
              <a:t>Write the initial distance matrix.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000" dirty="0"/>
              <a:t>It represents the distance between every pair of vertices in the form of given weights.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000" dirty="0"/>
              <a:t>For diagonal elements (representing self-loops), distance value = 0.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000" dirty="0"/>
              <a:t>For vertices having a direct edge between them, distance value = weight of that edge.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000" dirty="0"/>
              <a:t>For vertices having no direct edge between them, distance value = ∞.</a:t>
            </a:r>
          </a:p>
        </p:txBody>
      </p:sp>
    </p:spTree>
    <p:extLst>
      <p:ext uri="{BB962C8B-B14F-4D97-AF65-F5344CB8AC3E}">
        <p14:creationId xmlns:p14="http://schemas.microsoft.com/office/powerpoint/2010/main" val="71153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1" y="304800"/>
            <a:ext cx="632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Initial distance matrix for the given graph is-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9" y="766465"/>
            <a:ext cx="2557240" cy="16719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9478" y="3086736"/>
            <a:ext cx="45973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u="sng" dirty="0"/>
              <a:t>Step-03:</a:t>
            </a:r>
            <a:endParaRPr lang="en-US" b="1" dirty="0"/>
          </a:p>
          <a:p>
            <a:pPr fontAlgn="base"/>
            <a:r>
              <a:rPr lang="en-US" dirty="0"/>
              <a:t> 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400" dirty="0"/>
              <a:t>Using Floyd </a:t>
            </a:r>
            <a:r>
              <a:rPr lang="en-US" sz="2400" dirty="0" err="1"/>
              <a:t>Warshall</a:t>
            </a:r>
            <a:r>
              <a:rPr lang="en-US" sz="2400" dirty="0"/>
              <a:t> Algorithm, write the following 4 </a:t>
            </a:r>
            <a:r>
              <a:rPr lang="en-US" sz="2400" dirty="0" smtClean="0"/>
              <a:t>matrices:-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1" y="0"/>
            <a:ext cx="2174827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0719" y="5715000"/>
            <a:ext cx="59262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last matrix D</a:t>
            </a:r>
            <a:r>
              <a:rPr lang="en-US" sz="2400" baseline="-25000" dirty="0"/>
              <a:t>4</a:t>
            </a:r>
            <a:r>
              <a:rPr lang="en-US" sz="2400" dirty="0"/>
              <a:t> represents the shortest path distance between every pair of vertices.</a:t>
            </a:r>
          </a:p>
        </p:txBody>
      </p:sp>
    </p:spTree>
    <p:extLst>
      <p:ext uri="{BB962C8B-B14F-4D97-AF65-F5344CB8AC3E}">
        <p14:creationId xmlns:p14="http://schemas.microsoft.com/office/powerpoint/2010/main" val="58273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err="1" smtClean="0"/>
              <a:t>Multigraph</a:t>
            </a:r>
            <a:endParaRPr lang="en-US" altLang="en-US" sz="2400" dirty="0" smtClean="0"/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Not a graph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Allows multiple edges between vertices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2400" dirty="0" smtClean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55D28D00-A570-4F83-BAD2-3F780A7F7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1" y="3048000"/>
            <a:ext cx="3962400" cy="20574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85801" y="5334000"/>
            <a:ext cx="4572000" cy="77328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dirty="0" smtClean="0">
                <a:latin typeface="Arial" charset="0"/>
              </a:rPr>
              <a:t>a) A </a:t>
            </a:r>
            <a:r>
              <a:rPr lang="en-US" dirty="0" err="1">
                <a:latin typeface="Arial" charset="0"/>
              </a:rPr>
              <a:t>multigraph</a:t>
            </a:r>
            <a:r>
              <a:rPr lang="en-US" dirty="0">
                <a:latin typeface="Arial" charset="0"/>
              </a:rPr>
              <a:t> is not a </a:t>
            </a:r>
            <a:r>
              <a:rPr lang="en-US" dirty="0" smtClean="0">
                <a:latin typeface="Arial" charset="0"/>
              </a:rPr>
              <a:t>graph</a:t>
            </a:r>
          </a:p>
          <a:p>
            <a:pPr>
              <a:lnSpc>
                <a:spcPts val="2800"/>
              </a:lnSpc>
              <a:defRPr/>
            </a:pPr>
            <a:r>
              <a:rPr lang="en-US" dirty="0" smtClean="0">
                <a:latin typeface="Arial" charset="0"/>
              </a:rPr>
              <a:t>b</a:t>
            </a:r>
            <a:r>
              <a:rPr lang="en-US" dirty="0">
                <a:latin typeface="Arial" charset="0"/>
              </a:rPr>
              <a:t>) </a:t>
            </a:r>
            <a:r>
              <a:rPr lang="en-US" dirty="0" smtClean="0">
                <a:latin typeface="Arial" charset="0"/>
              </a:rPr>
              <a:t>A </a:t>
            </a:r>
            <a:r>
              <a:rPr lang="en-US" dirty="0">
                <a:latin typeface="Arial" charset="0"/>
              </a:rPr>
              <a:t>self edge is not allowed in a graph</a:t>
            </a:r>
            <a:endParaRPr lang="en-US" dirty="0">
              <a:latin typeface="Arial" charset="0"/>
            </a:endParaRPr>
          </a:p>
        </p:txBody>
      </p:sp>
      <p:pic>
        <p:nvPicPr>
          <p:cNvPr id="6" name="Picture 9" descr="Image result for multigraph">
            <a:extLst>
              <a:ext uri="{FF2B5EF4-FFF2-40B4-BE49-F238E27FC236}">
                <a16:creationId xmlns:a16="http://schemas.microsoft.com/office/drawing/2014/main" xmlns="" id="{783684AF-09E8-41BB-A968-ADD46EA9A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293957"/>
            <a:ext cx="20955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04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Degrees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 smtClean="0"/>
              <a:t>number of edges connected to a vertex</a:t>
            </a:r>
          </a:p>
          <a:p>
            <a:pPr>
              <a:lnSpc>
                <a:spcPct val="110000"/>
              </a:lnSpc>
            </a:pPr>
            <a:r>
              <a:rPr lang="en-US" altLang="ko-KR" sz="2400" dirty="0" smtClean="0"/>
              <a:t>for undirected graphs</a:t>
            </a:r>
          </a:p>
          <a:p>
            <a:pPr lvl="1">
              <a:lnSpc>
                <a:spcPct val="110000"/>
              </a:lnSpc>
            </a:pPr>
            <a:r>
              <a:rPr lang="en-US" altLang="ko-KR" sz="2400" dirty="0" smtClean="0"/>
              <a:t>sum of all degrees = 2 X edges</a:t>
            </a:r>
            <a:endParaRPr lang="ko-KR" altLang="en-US" sz="2400" dirty="0" smtClean="0"/>
          </a:p>
          <a:p>
            <a:pPr lvl="1">
              <a:lnSpc>
                <a:spcPct val="110000"/>
              </a:lnSpc>
            </a:pPr>
            <a:r>
              <a:rPr lang="en-US" altLang="ko-KR" sz="2400" dirty="0" smtClean="0"/>
              <a:t>the number of nodes with odd numbered degrees is even?</a:t>
            </a:r>
            <a:endParaRPr lang="ko-KR" altLang="en-US" sz="2400" dirty="0" smtClean="0"/>
          </a:p>
          <a:p>
            <a:pPr>
              <a:lnSpc>
                <a:spcPct val="110000"/>
              </a:lnSpc>
            </a:pPr>
            <a:r>
              <a:rPr lang="en-US" altLang="ko-KR" sz="2400" dirty="0" smtClean="0"/>
              <a:t>for directed graph</a:t>
            </a:r>
          </a:p>
          <a:p>
            <a:pPr lvl="1">
              <a:lnSpc>
                <a:spcPct val="110000"/>
              </a:lnSpc>
            </a:pPr>
            <a:r>
              <a:rPr lang="en-US" altLang="ko-KR" sz="2400" dirty="0" smtClean="0"/>
              <a:t>sum of in-degree = sum of out-degree</a:t>
            </a:r>
          </a:p>
        </p:txBody>
      </p:sp>
    </p:spTree>
    <p:extLst>
      <p:ext uri="{BB962C8B-B14F-4D97-AF65-F5344CB8AC3E}">
        <p14:creationId xmlns:p14="http://schemas.microsoft.com/office/powerpoint/2010/main" val="321285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connected</a:t>
            </a:r>
          </a:p>
          <a:p>
            <a:pPr lvl="1"/>
            <a:r>
              <a:rPr lang="en-US" altLang="ko-KR" sz="2400" dirty="0" smtClean="0"/>
              <a:t>there exists a path between every pair of vertices</a:t>
            </a:r>
          </a:p>
          <a:p>
            <a:r>
              <a:rPr lang="en-US" altLang="ko-KR" sz="2400" dirty="0" smtClean="0"/>
              <a:t>articulation vertex</a:t>
            </a:r>
          </a:p>
          <a:p>
            <a:pPr lvl="1"/>
            <a:r>
              <a:rPr lang="en-US" altLang="ko-KR" sz="2400" dirty="0" smtClean="0"/>
              <a:t>deleting this vertex makes the graph disconnected</a:t>
            </a:r>
          </a:p>
          <a:p>
            <a:pPr lvl="1"/>
            <a:r>
              <a:rPr lang="en-US" altLang="ko-KR" sz="2400" dirty="0" smtClean="0"/>
              <a:t>a graph without any such vertex is </a:t>
            </a:r>
            <a:r>
              <a:rPr lang="en-US" altLang="ko-KR" sz="2400" dirty="0" err="1" smtClean="0"/>
              <a:t>biconnected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deleting a bridge edge makes the graph disconnected</a:t>
            </a:r>
            <a:endParaRPr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617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A tree does not have a cycle</a:t>
            </a:r>
          </a:p>
          <a:p>
            <a:r>
              <a:rPr lang="en-US" altLang="ko-KR" sz="2400" dirty="0" smtClean="0"/>
              <a:t>Euler path</a:t>
            </a:r>
          </a:p>
          <a:p>
            <a:pPr lvl="1"/>
            <a:r>
              <a:rPr lang="en-US" altLang="ko-KR" sz="2400" dirty="0" smtClean="0"/>
              <a:t>a tour that visits every edge exactly once</a:t>
            </a:r>
          </a:p>
          <a:p>
            <a:r>
              <a:rPr lang="en-US" altLang="ko-KR" sz="2400" dirty="0" smtClean="0"/>
              <a:t>Hamilton path</a:t>
            </a:r>
          </a:p>
          <a:p>
            <a:pPr lvl="1"/>
            <a:r>
              <a:rPr lang="en-US" altLang="ko-KR" sz="2400" dirty="0" smtClean="0"/>
              <a:t>a tour that visits every vertex exactly once</a:t>
            </a:r>
            <a:endParaRPr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1567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1999</Words>
  <Application>Microsoft Office PowerPoint</Application>
  <PresentationFormat>On-screen Show (4:3)</PresentationFormat>
  <Paragraphs>336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“Graph Algorithm”</vt:lpstr>
      <vt:lpstr>Table Of Content</vt:lpstr>
      <vt:lpstr>GRAPHS</vt:lpstr>
      <vt:lpstr>Weighted Graph</vt:lpstr>
      <vt:lpstr>Directed And Undirected Graphs</vt:lpstr>
      <vt:lpstr>Multigraph</vt:lpstr>
      <vt:lpstr>Degrees Summary</vt:lpstr>
      <vt:lpstr>Connectivity</vt:lpstr>
      <vt:lpstr>Cycles</vt:lpstr>
      <vt:lpstr>Breadth-First Search</vt:lpstr>
      <vt:lpstr>Breadth-First Search</vt:lpstr>
      <vt:lpstr>BFS EXAMPLE</vt:lpstr>
      <vt:lpstr>BFS Algorithm</vt:lpstr>
      <vt:lpstr>Depth-First Search</vt:lpstr>
      <vt:lpstr>Depth-First Search</vt:lpstr>
      <vt:lpstr>DFS Example</vt:lpstr>
      <vt:lpstr>PowerPoint Presentation</vt:lpstr>
      <vt:lpstr>DFS Algorithm</vt:lpstr>
      <vt:lpstr>Spanning Tree</vt:lpstr>
      <vt:lpstr>Spanning Trees</vt:lpstr>
      <vt:lpstr>Spanning Tree</vt:lpstr>
      <vt:lpstr>Spanning Tree</vt:lpstr>
      <vt:lpstr>Minimum Spanning Trees</vt:lpstr>
      <vt:lpstr>Prim’s Algorithm</vt:lpstr>
      <vt:lpstr>Example of MST: Prim’s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Kruskal’s Algorithm</vt:lpstr>
      <vt:lpstr>Kruskal’s Algorithm</vt:lpstr>
      <vt:lpstr>Implementation</vt:lpstr>
      <vt:lpstr>PowerPoint Presentation</vt:lpstr>
      <vt:lpstr>Example of Kruskal’s Algorithm</vt:lpstr>
      <vt:lpstr>PowerPoint Presentation</vt:lpstr>
      <vt:lpstr>PowerPoint Presentation</vt:lpstr>
      <vt:lpstr>Shortest Paths</vt:lpstr>
      <vt:lpstr>Shortest Paths</vt:lpstr>
      <vt:lpstr>Djikstra’s Algorithm</vt:lpstr>
      <vt:lpstr>Conditions</vt:lpstr>
      <vt:lpstr>PowerPoint Presentation</vt:lpstr>
      <vt:lpstr>Example of Dijkstra’s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Djikstra’s Algorithm</vt:lpstr>
      <vt:lpstr>Floyd’s Warshall Algorithm</vt:lpstr>
      <vt:lpstr>Floyd’s Warshall Algorithm</vt:lpstr>
      <vt:lpstr>When Floyd’s Warshall algorithm is used?</vt:lpstr>
      <vt:lpstr>Example of Floyd’s Warshall Algorithm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“Graph Algorithm”</dc:title>
  <dc:creator>Rohit Kumar</dc:creator>
  <cp:lastModifiedBy>Rohit Kumar</cp:lastModifiedBy>
  <cp:revision>18</cp:revision>
  <dcterms:created xsi:type="dcterms:W3CDTF">2020-04-24T03:36:28Z</dcterms:created>
  <dcterms:modified xsi:type="dcterms:W3CDTF">2020-04-24T06:07:17Z</dcterms:modified>
</cp:coreProperties>
</file>