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EC44-6834-4D89-A388-956CCCE1A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AC2358-332D-4731-923B-E700D2302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38630F-A89B-4D5E-91B9-177C439EDE00}"/>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28DB616D-7075-4A3D-95FB-B6C663963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E224-593A-42F8-A05A-56C6F52402D0}"/>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19978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35A1-5B38-4150-AF91-33D58FE9E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588B1-6E78-44C2-ABB8-68417CBEFB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93C85-4713-42A3-99F7-0BE507D6ABA5}"/>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328CC07E-89F6-4CFE-991E-DB6E78497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8A4BD-A2BB-4118-AB1E-D6E09550DC41}"/>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8495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BF79D-380C-4F45-9C00-B03109C72D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D2E3D4-65D1-4ECE-80C4-D01036BC6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EFA5C-0216-4660-AB52-6C8ABB8B8D07}"/>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D16BF974-3438-4A16-8B99-B1D046112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4DEBB-9757-4E7E-9C5D-68CC5B426D96}"/>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14845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FBFD-B879-4686-89D2-0BD550057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58609-0224-4E73-9B56-B4E6F598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3198A-CBE5-4893-98FB-DE58DE49A6A3}"/>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635B5578-79A1-4218-A429-CDE1C52FB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F5077-E433-4657-BA17-D01173A3961D}"/>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1906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8E3E-795F-4286-9E62-D4893A80F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6E3AA6-E68E-49FC-8A3F-5B614D710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FD10A-1A48-460F-ABE1-52AC71F07C29}"/>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2CD0897A-DAFC-42F8-9BD6-472A4C08B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CFAF1-05FE-4A72-8D4B-E317F0D728DE}"/>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77732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F94A-F606-48BC-AE8A-2849EDE27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93C02-B2D6-43AF-862E-277C726DC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427904-83E6-4232-8F40-55F1FF822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23BF3-B8EF-4DE8-BD16-12FA4A84EBFA}"/>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6" name="Footer Placeholder 5">
            <a:extLst>
              <a:ext uri="{FF2B5EF4-FFF2-40B4-BE49-F238E27FC236}">
                <a16:creationId xmlns:a16="http://schemas.microsoft.com/office/drawing/2014/main" id="{3416647D-E4F2-458D-AACE-56A140E3C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B3C10-346D-454C-BFC7-7471E2B88C46}"/>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310163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52DE-F8C8-4D9D-B629-AFECAC90D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95BAD2-2D60-4D65-9198-C6A62D283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CF4A5-45CD-4779-B643-40B0910E2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A794E-E8C6-47A8-A930-AC2B76ACB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2F13C-A434-48BA-AD61-709FAC5B1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CF580-FD0E-444E-86F2-AF44C421CF1A}"/>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8" name="Footer Placeholder 7">
            <a:extLst>
              <a:ext uri="{FF2B5EF4-FFF2-40B4-BE49-F238E27FC236}">
                <a16:creationId xmlns:a16="http://schemas.microsoft.com/office/drawing/2014/main" id="{64B710BF-E78E-4FC2-A98B-C6B724EE37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8E60BA-CF25-4032-A842-2DDAD198844A}"/>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15680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DF34-7CF5-48FD-A0DB-D1F9FBB93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F502B-8084-42B9-B992-2C8FB3538364}"/>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4" name="Footer Placeholder 3">
            <a:extLst>
              <a:ext uri="{FF2B5EF4-FFF2-40B4-BE49-F238E27FC236}">
                <a16:creationId xmlns:a16="http://schemas.microsoft.com/office/drawing/2014/main" id="{9F3637A5-846A-478E-B4CC-B00624845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B3DCD-A1CD-4EF5-912A-A28AF466E6E2}"/>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97378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5A861-0224-4A89-931B-AD53ACCD24AE}"/>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3" name="Footer Placeholder 2">
            <a:extLst>
              <a:ext uri="{FF2B5EF4-FFF2-40B4-BE49-F238E27FC236}">
                <a16:creationId xmlns:a16="http://schemas.microsoft.com/office/drawing/2014/main" id="{67332272-9B8E-4987-81DE-5A3A5F9BC4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8669D-CBCA-4E37-81D8-7370793DE51B}"/>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30783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924F-B26B-4160-BD06-515F61476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6F8213-DAB0-4D63-AFF8-E8E4971EB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9D92E-19DC-4078-9422-AA05682E1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27E60-16E0-4270-A182-19E18512A691}"/>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6" name="Footer Placeholder 5">
            <a:extLst>
              <a:ext uri="{FF2B5EF4-FFF2-40B4-BE49-F238E27FC236}">
                <a16:creationId xmlns:a16="http://schemas.microsoft.com/office/drawing/2014/main" id="{81C8241D-F30C-49AC-89F1-19D6156AF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2684-14C9-41BE-95B0-DCB32B530BAD}"/>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109998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9498-590D-4265-8640-00942A815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12FA2-2E1F-42EB-976C-B4CC61489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E1096-7C05-4D79-87E1-7094C461D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C683D-62BF-42CE-A2A4-94087EFC58B0}"/>
              </a:ext>
            </a:extLst>
          </p:cNvPr>
          <p:cNvSpPr>
            <a:spLocks noGrp="1"/>
          </p:cNvSpPr>
          <p:nvPr>
            <p:ph type="dt" sz="half" idx="10"/>
          </p:nvPr>
        </p:nvSpPr>
        <p:spPr/>
        <p:txBody>
          <a:bodyPr/>
          <a:lstStyle/>
          <a:p>
            <a:fld id="{EC5314A3-FADE-4C66-B0A6-7BC51D15E24C}" type="datetimeFigureOut">
              <a:rPr lang="en-US" smtClean="0"/>
              <a:t>4/27/2020</a:t>
            </a:fld>
            <a:endParaRPr lang="en-US"/>
          </a:p>
        </p:txBody>
      </p:sp>
      <p:sp>
        <p:nvSpPr>
          <p:cNvPr id="6" name="Footer Placeholder 5">
            <a:extLst>
              <a:ext uri="{FF2B5EF4-FFF2-40B4-BE49-F238E27FC236}">
                <a16:creationId xmlns:a16="http://schemas.microsoft.com/office/drawing/2014/main" id="{74A44A92-65E0-4A8A-ADF2-4C3CC0144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1C3C7-FF23-4A96-A4FE-A95C9EDE64A5}"/>
              </a:ext>
            </a:extLst>
          </p:cNvPr>
          <p:cNvSpPr>
            <a:spLocks noGrp="1"/>
          </p:cNvSpPr>
          <p:nvPr>
            <p:ph type="sldNum" sz="quarter" idx="12"/>
          </p:nvPr>
        </p:nvSpPr>
        <p:spPr/>
        <p:txBody>
          <a:bodyPr/>
          <a:lstStyle/>
          <a:p>
            <a:fld id="{028DF8C5-3441-49C9-8D31-A69C61002CF5}" type="slidenum">
              <a:rPr lang="en-US" smtClean="0"/>
              <a:t>‹#›</a:t>
            </a:fld>
            <a:endParaRPr lang="en-US"/>
          </a:p>
        </p:txBody>
      </p:sp>
    </p:spTree>
    <p:extLst>
      <p:ext uri="{BB962C8B-B14F-4D97-AF65-F5344CB8AC3E}">
        <p14:creationId xmlns:p14="http://schemas.microsoft.com/office/powerpoint/2010/main" val="248227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ABCD8-6E25-45D3-985F-5561B97BB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F15DA-AEBD-4CF2-AF96-B72887E8B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19620-80B9-4E0E-B913-23E11D38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314A3-FADE-4C66-B0A6-7BC51D15E24C}" type="datetimeFigureOut">
              <a:rPr lang="en-US" smtClean="0"/>
              <a:t>4/27/2020</a:t>
            </a:fld>
            <a:endParaRPr lang="en-US"/>
          </a:p>
        </p:txBody>
      </p:sp>
      <p:sp>
        <p:nvSpPr>
          <p:cNvPr id="5" name="Footer Placeholder 4">
            <a:extLst>
              <a:ext uri="{FF2B5EF4-FFF2-40B4-BE49-F238E27FC236}">
                <a16:creationId xmlns:a16="http://schemas.microsoft.com/office/drawing/2014/main" id="{08EC821F-9EC0-417C-8F59-F82DDCC02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B5B2A-1C5B-4B86-9A9D-32FF8B5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DF8C5-3441-49C9-8D31-A69C61002CF5}" type="slidenum">
              <a:rPr lang="en-US" smtClean="0"/>
              <a:t>‹#›</a:t>
            </a:fld>
            <a:endParaRPr lang="en-US"/>
          </a:p>
        </p:txBody>
      </p:sp>
    </p:spTree>
    <p:extLst>
      <p:ext uri="{BB962C8B-B14F-4D97-AF65-F5344CB8AC3E}">
        <p14:creationId xmlns:p14="http://schemas.microsoft.com/office/powerpoint/2010/main" val="211907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06A235FC-6594-41C3-8B09-BB0C7EDC947D}"/>
              </a:ext>
            </a:extLst>
          </p:cNvPr>
          <p:cNvSpPr txBox="1">
            <a:spLocks/>
          </p:cNvSpPr>
          <p:nvPr/>
        </p:nvSpPr>
        <p:spPr>
          <a:xfrm>
            <a:off x="1136428" y="627564"/>
            <a:ext cx="74741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dirty="0"/>
              <a:t>National Institute of Technology, Delhi</a:t>
            </a:r>
            <a:br>
              <a:rPr lang="en-US" sz="3700" dirty="0"/>
            </a:br>
            <a:r>
              <a:rPr lang="en-US" sz="3700" dirty="0"/>
              <a:t>Assignment: DAA, CSB-252</a:t>
            </a:r>
          </a:p>
        </p:txBody>
      </p:sp>
      <p:sp>
        <p:nvSpPr>
          <p:cNvPr id="25" name="Content Placeholder 4">
            <a:extLst>
              <a:ext uri="{FF2B5EF4-FFF2-40B4-BE49-F238E27FC236}">
                <a16:creationId xmlns:a16="http://schemas.microsoft.com/office/drawing/2014/main" id="{AC827466-2992-4CD1-8807-CDD218C165A3}"/>
              </a:ext>
            </a:extLst>
          </p:cNvPr>
          <p:cNvSpPr txBox="1">
            <a:spLocks/>
          </p:cNvSpPr>
          <p:nvPr/>
        </p:nvSpPr>
        <p:spPr>
          <a:xfrm>
            <a:off x="1136429" y="22781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400" dirty="0"/>
              <a:t>NAME: 	PUSHKAR  AGGARWAL</a:t>
            </a:r>
          </a:p>
          <a:p>
            <a:pPr marL="0"/>
            <a:r>
              <a:rPr lang="en-US" sz="2400" dirty="0"/>
              <a:t>ROLL NO: 	181210037</a:t>
            </a:r>
          </a:p>
          <a:p>
            <a:pPr marL="0"/>
            <a:r>
              <a:rPr lang="en-US" sz="2400" dirty="0"/>
              <a:t>BRANCH:	CSE 2</a:t>
            </a:r>
            <a:r>
              <a:rPr lang="en-US" sz="2400" baseline="30000" dirty="0"/>
              <a:t>nd</a:t>
            </a:r>
            <a:r>
              <a:rPr lang="en-US" sz="2400" dirty="0"/>
              <a:t> YEAR, 4</a:t>
            </a:r>
            <a:r>
              <a:rPr lang="en-US" sz="2400" baseline="30000" dirty="0"/>
              <a:t>th</a:t>
            </a:r>
            <a:r>
              <a:rPr lang="en-US" sz="2400" dirty="0"/>
              <a:t> SEM</a:t>
            </a:r>
          </a:p>
          <a:p>
            <a:pPr marL="0"/>
            <a:r>
              <a:rPr lang="en-US" sz="2400" dirty="0"/>
              <a:t>TOPIC: 	GRAPHS</a:t>
            </a:r>
          </a:p>
        </p:txBody>
      </p:sp>
      <p:sp>
        <p:nvSpPr>
          <p:cNvPr id="38" name="Rectangle 3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643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EFE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National Institute of Technology Delhi - Wikipedia">
            <a:extLst>
              <a:ext uri="{FF2B5EF4-FFF2-40B4-BE49-F238E27FC236}">
                <a16:creationId xmlns:a16="http://schemas.microsoft.com/office/drawing/2014/main" id="{B6566061-F612-41AF-8C23-31FF84BEE78A}"/>
              </a:ext>
            </a:extLst>
          </p:cNvPr>
          <p:cNvPicPr/>
          <p:nvPr/>
        </p:nvPicPr>
        <p:blipFill rotWithShape="1">
          <a:blip r:embed="rId2" cstate="print">
            <a:alphaModFix/>
            <a:extLst>
              <a:ext uri="{28A0092B-C50C-407E-A947-70E740481C1C}">
                <a14:useLocalDpi xmlns:a14="http://schemas.microsoft.com/office/drawing/2010/main" val="0"/>
              </a:ext>
            </a:extLst>
          </a:blip>
          <a:srcRect t="161" r="-8" b="-8"/>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p:spPr>
      </p:pic>
    </p:spTree>
    <p:extLst>
      <p:ext uri="{BB962C8B-B14F-4D97-AF65-F5344CB8AC3E}">
        <p14:creationId xmlns:p14="http://schemas.microsoft.com/office/powerpoint/2010/main" val="342139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76A9A-2D3D-4A3B-9A25-127DE80AD840}"/>
              </a:ext>
            </a:extLst>
          </p:cNvPr>
          <p:cNvSpPr>
            <a:spLocks noGrp="1"/>
          </p:cNvSpPr>
          <p:nvPr>
            <p:ph type="title"/>
          </p:nvPr>
        </p:nvSpPr>
        <p:spPr>
          <a:xfrm>
            <a:off x="838200" y="2289748"/>
            <a:ext cx="4114800" cy="3383280"/>
          </a:xfrm>
        </p:spPr>
        <p:txBody>
          <a:bodyPr anchor="t">
            <a:normAutofit/>
          </a:bodyPr>
          <a:lstStyle/>
          <a:p>
            <a:r>
              <a:rPr lang="en-US" sz="5000"/>
              <a:t>Dijkstra’s Algorithm</a:t>
            </a:r>
          </a:p>
        </p:txBody>
      </p:sp>
      <p:sp>
        <p:nvSpPr>
          <p:cNvPr id="3" name="Content Placeholder 2">
            <a:extLst>
              <a:ext uri="{FF2B5EF4-FFF2-40B4-BE49-F238E27FC236}">
                <a16:creationId xmlns:a16="http://schemas.microsoft.com/office/drawing/2014/main" id="{4DB74BD1-40DC-4BB3-98DC-E1C457125748}"/>
              </a:ext>
            </a:extLst>
          </p:cNvPr>
          <p:cNvSpPr>
            <a:spLocks noGrp="1"/>
          </p:cNvSpPr>
          <p:nvPr>
            <p:ph idx="1"/>
          </p:nvPr>
        </p:nvSpPr>
        <p:spPr>
          <a:xfrm>
            <a:off x="5936105" y="1737360"/>
            <a:ext cx="5417695" cy="3383280"/>
          </a:xfrm>
        </p:spPr>
        <p:txBody>
          <a:bodyPr anchor="t">
            <a:normAutofit/>
          </a:bodyPr>
          <a:lstStyle/>
          <a:p>
            <a:pPr algn="just"/>
            <a:r>
              <a:rPr lang="en-US" sz="2000" dirty="0"/>
              <a:t>In this algorithm, we maintain a list of all the vertices for which, the minimum distance from the source is already calculated.</a:t>
            </a:r>
          </a:p>
          <a:p>
            <a:pPr algn="just"/>
            <a:r>
              <a:rPr lang="en-US" sz="2000" dirty="0"/>
              <a:t>Initially, all distances are set to infinity. Assign the distance for the source vertex as 0.</a:t>
            </a:r>
          </a:p>
          <a:p>
            <a:pPr algn="just"/>
            <a:r>
              <a:rPr lang="en-US" sz="2000" dirty="0"/>
              <a:t>Pick a vertex not included in the list yet and has minimum distance value. Add that to the list. Update distance value for all the vertices adjacent to u. If the path through u to a vertex v is less costly than the previous path, we change the minimum distance value for v.</a:t>
            </a:r>
          </a:p>
        </p:txBody>
      </p:sp>
    </p:spTree>
    <p:extLst>
      <p:ext uri="{BB962C8B-B14F-4D97-AF65-F5344CB8AC3E}">
        <p14:creationId xmlns:p14="http://schemas.microsoft.com/office/powerpoint/2010/main" val="94421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14FF1-8D9E-4CB8-86EC-93764A15E115}"/>
              </a:ext>
            </a:extLst>
          </p:cNvPr>
          <p:cNvSpPr>
            <a:spLocks noGrp="1"/>
          </p:cNvSpPr>
          <p:nvPr>
            <p:ph type="title"/>
          </p:nvPr>
        </p:nvSpPr>
        <p:spPr>
          <a:xfrm>
            <a:off x="838200" y="2289748"/>
            <a:ext cx="4114800" cy="3383280"/>
          </a:xfrm>
        </p:spPr>
        <p:txBody>
          <a:bodyPr anchor="t">
            <a:normAutofit/>
          </a:bodyPr>
          <a:lstStyle/>
          <a:p>
            <a:r>
              <a:rPr lang="en-US" sz="5000" dirty="0"/>
              <a:t>Floyd-Warshall Algorithm</a:t>
            </a:r>
          </a:p>
        </p:txBody>
      </p:sp>
      <p:sp>
        <p:nvSpPr>
          <p:cNvPr id="3" name="Content Placeholder 2">
            <a:extLst>
              <a:ext uri="{FF2B5EF4-FFF2-40B4-BE49-F238E27FC236}">
                <a16:creationId xmlns:a16="http://schemas.microsoft.com/office/drawing/2014/main" id="{795DD991-2AB0-4934-BAC2-67DA23057BDA}"/>
              </a:ext>
            </a:extLst>
          </p:cNvPr>
          <p:cNvSpPr>
            <a:spLocks noGrp="1"/>
          </p:cNvSpPr>
          <p:nvPr>
            <p:ph idx="1"/>
          </p:nvPr>
        </p:nvSpPr>
        <p:spPr>
          <a:xfrm>
            <a:off x="5936105" y="1737360"/>
            <a:ext cx="5417695" cy="3383280"/>
          </a:xfrm>
        </p:spPr>
        <p:txBody>
          <a:bodyPr anchor="t">
            <a:normAutofit/>
          </a:bodyPr>
          <a:lstStyle/>
          <a:p>
            <a:pPr algn="just"/>
            <a:r>
              <a:rPr lang="en-US" sz="1800" dirty="0"/>
              <a:t>In this algorithm, we make a minimum distance matrix, showing the minimum distance from every vertex to every other vertex, initially equal to the weight of the edge between them, or infinity(INF) if no edge exists.</a:t>
            </a:r>
          </a:p>
          <a:p>
            <a:pPr algn="just"/>
            <a:r>
              <a:rPr lang="en-US" sz="1800" dirty="0"/>
              <a:t>Then, between every v</a:t>
            </a:r>
            <a:r>
              <a:rPr lang="en-US" sz="1800" baseline="-25000" dirty="0"/>
              <a:t>i</a:t>
            </a:r>
            <a:r>
              <a:rPr lang="en-US" sz="1800" dirty="0"/>
              <a:t> and </a:t>
            </a:r>
            <a:r>
              <a:rPr lang="en-US" sz="1800" dirty="0" err="1"/>
              <a:t>v</a:t>
            </a:r>
            <a:r>
              <a:rPr lang="en-US" sz="1800" baseline="-25000" dirty="0" err="1"/>
              <a:t>j</a:t>
            </a:r>
            <a:r>
              <a:rPr lang="en-US" sz="1800" dirty="0"/>
              <a:t>, we select and add the vertices from the first k vertices as intermediate if adding the vertex reduces the minimum distance and update the distance accordingly.</a:t>
            </a:r>
          </a:p>
          <a:p>
            <a:pPr algn="just"/>
            <a:r>
              <a:rPr lang="en-US" sz="1800" dirty="0"/>
              <a:t>Thus, for every pair of vertices, the minimum distance is calculated including some of the other vertices as intermediates if required.</a:t>
            </a:r>
          </a:p>
        </p:txBody>
      </p:sp>
    </p:spTree>
    <p:extLst>
      <p:ext uri="{BB962C8B-B14F-4D97-AF65-F5344CB8AC3E}">
        <p14:creationId xmlns:p14="http://schemas.microsoft.com/office/powerpoint/2010/main" val="289320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2AC6DE-506B-4AA9-B120-FF9E5E1BCACB}"/>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Graphs</a:t>
            </a:r>
          </a:p>
        </p:txBody>
      </p:sp>
      <p:sp>
        <p:nvSpPr>
          <p:cNvPr id="3" name="Content Placeholder 2">
            <a:extLst>
              <a:ext uri="{FF2B5EF4-FFF2-40B4-BE49-F238E27FC236}">
                <a16:creationId xmlns:a16="http://schemas.microsoft.com/office/drawing/2014/main" id="{A0BF5F50-FCDD-465E-AC74-45242D64BC09}"/>
              </a:ext>
            </a:extLst>
          </p:cNvPr>
          <p:cNvSpPr>
            <a:spLocks noGrp="1"/>
          </p:cNvSpPr>
          <p:nvPr>
            <p:ph idx="1"/>
          </p:nvPr>
        </p:nvSpPr>
        <p:spPr>
          <a:xfrm>
            <a:off x="4256690" y="1088137"/>
            <a:ext cx="6180082" cy="3801067"/>
          </a:xfrm>
        </p:spPr>
        <p:txBody>
          <a:bodyPr anchor="ctr">
            <a:normAutofit/>
          </a:bodyPr>
          <a:lstStyle/>
          <a:p>
            <a:pPr algn="just"/>
            <a:r>
              <a:rPr lang="en-US" sz="1700" dirty="0">
                <a:solidFill>
                  <a:schemeClr val="bg1"/>
                </a:solidFill>
              </a:rPr>
              <a:t>Graphs are non-linear data structures consisting of vertices(or nodes) and edges(or arcs).</a:t>
            </a:r>
          </a:p>
          <a:p>
            <a:pPr algn="just"/>
            <a:r>
              <a:rPr lang="en-US" sz="1700" dirty="0">
                <a:solidFill>
                  <a:schemeClr val="bg1"/>
                </a:solidFill>
              </a:rPr>
              <a:t>Unlike trees, all nodes in graphs can have any number of incoming and outgoing edges whereas in trees, the root node cannot have any incoming edge.</a:t>
            </a:r>
          </a:p>
          <a:p>
            <a:pPr algn="just"/>
            <a:r>
              <a:rPr lang="en-US" sz="1700" dirty="0">
                <a:solidFill>
                  <a:schemeClr val="bg1"/>
                </a:solidFill>
              </a:rPr>
              <a:t>This way, every tree is a graph but vice versa is not true.</a:t>
            </a:r>
          </a:p>
          <a:p>
            <a:pPr algn="just"/>
            <a:r>
              <a:rPr lang="en-US" sz="1700" dirty="0">
                <a:solidFill>
                  <a:schemeClr val="bg1"/>
                </a:solidFill>
              </a:rPr>
              <a:t>There are 2 types of graphs: Undirected and Directed Graphs</a:t>
            </a:r>
          </a:p>
          <a:p>
            <a:pPr algn="just"/>
            <a:r>
              <a:rPr lang="en-US" sz="1700" dirty="0">
                <a:solidFill>
                  <a:schemeClr val="bg1"/>
                </a:solidFill>
              </a:rPr>
              <a:t>In undirected graphs, an edge between nodes A and B can be used to traverse from A to B and from B to A. All edges are denoted without any arrows.</a:t>
            </a:r>
          </a:p>
          <a:p>
            <a:pPr algn="just"/>
            <a:r>
              <a:rPr lang="en-US" sz="1700" dirty="0">
                <a:solidFill>
                  <a:schemeClr val="bg1"/>
                </a:solidFill>
              </a:rPr>
              <a:t>In directed graphs, all edges are denoted with an arrow and can be traversed on in the direction denoted by it.</a:t>
            </a:r>
          </a:p>
        </p:txBody>
      </p:sp>
    </p:spTree>
    <p:extLst>
      <p:ext uri="{BB962C8B-B14F-4D97-AF65-F5344CB8AC3E}">
        <p14:creationId xmlns:p14="http://schemas.microsoft.com/office/powerpoint/2010/main" val="318620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7BB4AC-109E-47C2-82BB-0C20A4EF80E9}"/>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Graph Traversals</a:t>
            </a:r>
          </a:p>
        </p:txBody>
      </p:sp>
      <p:sp>
        <p:nvSpPr>
          <p:cNvPr id="3" name="Content Placeholder 2">
            <a:extLst>
              <a:ext uri="{FF2B5EF4-FFF2-40B4-BE49-F238E27FC236}">
                <a16:creationId xmlns:a16="http://schemas.microsoft.com/office/drawing/2014/main" id="{5CC860D0-4D5D-4B4A-BB25-3B66D167BDDB}"/>
              </a:ext>
            </a:extLst>
          </p:cNvPr>
          <p:cNvSpPr>
            <a:spLocks noGrp="1"/>
          </p:cNvSpPr>
          <p:nvPr>
            <p:ph idx="1"/>
          </p:nvPr>
        </p:nvSpPr>
        <p:spPr>
          <a:xfrm>
            <a:off x="4256690" y="1088137"/>
            <a:ext cx="6180082" cy="3801067"/>
          </a:xfrm>
        </p:spPr>
        <p:txBody>
          <a:bodyPr anchor="ctr">
            <a:normAutofit/>
          </a:bodyPr>
          <a:lstStyle/>
          <a:p>
            <a:pPr algn="just"/>
            <a:r>
              <a:rPr lang="en-US" sz="1700" dirty="0">
                <a:solidFill>
                  <a:schemeClr val="bg1"/>
                </a:solidFill>
              </a:rPr>
              <a:t>For such a traversal, where every connected component of the graph is traversed at least once, two algorithms are generally used.</a:t>
            </a:r>
          </a:p>
          <a:p>
            <a:pPr algn="just"/>
            <a:r>
              <a:rPr lang="en-US" sz="1700" dirty="0">
                <a:solidFill>
                  <a:schemeClr val="bg1"/>
                </a:solidFill>
              </a:rPr>
              <a:t>They are Breadth-First Search(BFS) and Depth-First Search(DFS).</a:t>
            </a:r>
          </a:p>
          <a:p>
            <a:pPr algn="just"/>
            <a:r>
              <a:rPr lang="en-US" sz="1700" dirty="0">
                <a:solidFill>
                  <a:schemeClr val="bg1"/>
                </a:solidFill>
              </a:rPr>
              <a:t>BFS is a traversing algorithm where we start with a source node, visit all the nodes adjacent to it(having an edge with it), and then going to one of the adjacent nodes and repeating the same till all connected components are traversed. It uses queue to visit the nodes.</a:t>
            </a:r>
          </a:p>
          <a:p>
            <a:pPr algn="just"/>
            <a:r>
              <a:rPr lang="en-US" sz="1700" dirty="0">
                <a:solidFill>
                  <a:schemeClr val="bg1"/>
                </a:solidFill>
              </a:rPr>
              <a:t>DFS is a traversing algorithm where we start with a source node, visit one of the adjacent nodes and repeating the same with that node without visiting other nodes. When no more nodes are left to visit, we backtrack to a node which has an unvisited node adjacent to it and it is repeated. It uses stack to visit the nodes.</a:t>
            </a:r>
          </a:p>
        </p:txBody>
      </p:sp>
    </p:spTree>
    <p:extLst>
      <p:ext uri="{BB962C8B-B14F-4D97-AF65-F5344CB8AC3E}">
        <p14:creationId xmlns:p14="http://schemas.microsoft.com/office/powerpoint/2010/main" val="165351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E6512A-8E3C-4A09-B97E-B5B9A2062F3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Minimum Spanning Tree</a:t>
            </a:r>
          </a:p>
        </p:txBody>
      </p:sp>
      <p:sp>
        <p:nvSpPr>
          <p:cNvPr id="3" name="Content Placeholder 2">
            <a:extLst>
              <a:ext uri="{FF2B5EF4-FFF2-40B4-BE49-F238E27FC236}">
                <a16:creationId xmlns:a16="http://schemas.microsoft.com/office/drawing/2014/main" id="{7D85BC19-1751-4E26-B3BF-C4B80088D89E}"/>
              </a:ext>
            </a:extLst>
          </p:cNvPr>
          <p:cNvSpPr>
            <a:spLocks noGrp="1"/>
          </p:cNvSpPr>
          <p:nvPr>
            <p:ph idx="1"/>
          </p:nvPr>
        </p:nvSpPr>
        <p:spPr>
          <a:xfrm>
            <a:off x="4256690" y="1088137"/>
            <a:ext cx="6180082" cy="3801067"/>
          </a:xfrm>
        </p:spPr>
        <p:txBody>
          <a:bodyPr anchor="ctr">
            <a:normAutofit/>
          </a:bodyPr>
          <a:lstStyle/>
          <a:p>
            <a:pPr algn="just"/>
            <a:r>
              <a:rPr lang="en-US" sz="1600" dirty="0">
                <a:solidFill>
                  <a:schemeClr val="bg1"/>
                </a:solidFill>
              </a:rPr>
              <a:t>A spanning tree for a graph G is a tree that includes all the nodes of G. The cost of a spanning tree is the sum of the weights of all the edges included in that tree.</a:t>
            </a:r>
          </a:p>
          <a:p>
            <a:pPr algn="just"/>
            <a:r>
              <a:rPr lang="en-US" sz="1600" dirty="0">
                <a:solidFill>
                  <a:schemeClr val="bg1"/>
                </a:solidFill>
              </a:rPr>
              <a:t>Minimum spanning tree is the spanning tree where the cost the tree is minimum among the spanning trees. </a:t>
            </a:r>
          </a:p>
          <a:p>
            <a:pPr algn="just"/>
            <a:r>
              <a:rPr lang="en-US" sz="1600" dirty="0">
                <a:solidFill>
                  <a:schemeClr val="bg1"/>
                </a:solidFill>
              </a:rPr>
              <a:t>There can be many MSTs and different MSTs are obtained using different algorithms.</a:t>
            </a:r>
          </a:p>
          <a:p>
            <a:pPr algn="just"/>
            <a:r>
              <a:rPr lang="en-US" sz="1600" dirty="0">
                <a:solidFill>
                  <a:schemeClr val="bg1"/>
                </a:solidFill>
              </a:rPr>
              <a:t>MSTs can be obtained using Kruskal’s or Prim’s Algorithms.</a:t>
            </a:r>
          </a:p>
          <a:p>
            <a:pPr algn="just"/>
            <a:r>
              <a:rPr lang="en-US" sz="1600" dirty="0">
                <a:solidFill>
                  <a:schemeClr val="bg1"/>
                </a:solidFill>
              </a:rPr>
              <a:t>Kruskal’s algorithm finds the minimum weight edge and adds it to the tree such that no loops are formed till all nodes are included.</a:t>
            </a:r>
          </a:p>
          <a:p>
            <a:pPr algn="just"/>
            <a:r>
              <a:rPr lang="en-US" sz="1600" dirty="0">
                <a:solidFill>
                  <a:schemeClr val="bg1"/>
                </a:solidFill>
              </a:rPr>
              <a:t>In Prim’s algorithm, we start from a node and add the node which is at least distance from the initial node. Then, we add the node at the least distance individually with all the previously included nodes and so on.</a:t>
            </a:r>
          </a:p>
        </p:txBody>
      </p:sp>
    </p:spTree>
    <p:extLst>
      <p:ext uri="{BB962C8B-B14F-4D97-AF65-F5344CB8AC3E}">
        <p14:creationId xmlns:p14="http://schemas.microsoft.com/office/powerpoint/2010/main" val="389468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4D23AF-12F0-4AF4-AF46-2679A6C28BAC}"/>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a:t>Shortest Path Algorithms</a:t>
            </a:r>
          </a:p>
        </p:txBody>
      </p:sp>
      <p:sp>
        <p:nvSpPr>
          <p:cNvPr id="3" name="Content Placeholder 2">
            <a:extLst>
              <a:ext uri="{FF2B5EF4-FFF2-40B4-BE49-F238E27FC236}">
                <a16:creationId xmlns:a16="http://schemas.microsoft.com/office/drawing/2014/main" id="{1E708954-5CB0-4B15-8B2C-F9EDC407D7A4}"/>
              </a:ext>
            </a:extLst>
          </p:cNvPr>
          <p:cNvSpPr>
            <a:spLocks noGrp="1"/>
          </p:cNvSpPr>
          <p:nvPr>
            <p:ph idx="1"/>
          </p:nvPr>
        </p:nvSpPr>
        <p:spPr>
          <a:xfrm>
            <a:off x="4256690" y="1088137"/>
            <a:ext cx="6180082" cy="3801067"/>
          </a:xfrm>
        </p:spPr>
        <p:txBody>
          <a:bodyPr anchor="ctr">
            <a:normAutofit/>
          </a:bodyPr>
          <a:lstStyle/>
          <a:p>
            <a:pPr algn="just"/>
            <a:r>
              <a:rPr lang="en-US" sz="2000">
                <a:solidFill>
                  <a:schemeClr val="bg1"/>
                </a:solidFill>
              </a:rPr>
              <a:t>These are used to find the minimum cost paths from one node to another in the graph.</a:t>
            </a:r>
          </a:p>
          <a:p>
            <a:pPr algn="just"/>
            <a:r>
              <a:rPr lang="en-US" sz="2000">
                <a:solidFill>
                  <a:schemeClr val="bg1"/>
                </a:solidFill>
              </a:rPr>
              <a:t>It may be from one source node to all the nodes, or from every node to every other node in the graph.</a:t>
            </a:r>
          </a:p>
          <a:p>
            <a:pPr algn="just"/>
            <a:r>
              <a:rPr lang="en-US" sz="2000">
                <a:solidFill>
                  <a:schemeClr val="bg1"/>
                </a:solidFill>
              </a:rPr>
              <a:t>Single source algorithms are used to find the path from a source node to all the nodes having minimum cost.</a:t>
            </a:r>
          </a:p>
          <a:p>
            <a:pPr algn="just"/>
            <a:r>
              <a:rPr lang="en-US" sz="2000">
                <a:solidFill>
                  <a:schemeClr val="bg1"/>
                </a:solidFill>
              </a:rPr>
              <a:t>One of the algorithms used for this is Dijkstra's Algorithm.</a:t>
            </a:r>
          </a:p>
          <a:p>
            <a:pPr algn="just"/>
            <a:r>
              <a:rPr lang="en-US" sz="2000">
                <a:solidFill>
                  <a:schemeClr val="bg1"/>
                </a:solidFill>
              </a:rPr>
              <a:t>All pair algorithms are used to find the minimum cost paths from every node to every other node.</a:t>
            </a:r>
          </a:p>
          <a:p>
            <a:pPr algn="just"/>
            <a:r>
              <a:rPr lang="en-US" sz="2000">
                <a:solidFill>
                  <a:schemeClr val="bg1"/>
                </a:solidFill>
              </a:rPr>
              <a:t>One such algorithm is the Floyd Warshall Algorithm.</a:t>
            </a:r>
          </a:p>
          <a:p>
            <a:pPr algn="just"/>
            <a:endParaRPr lang="en-US" sz="2000">
              <a:solidFill>
                <a:schemeClr val="bg1"/>
              </a:solidFill>
            </a:endParaRPr>
          </a:p>
        </p:txBody>
      </p:sp>
    </p:spTree>
    <p:extLst>
      <p:ext uri="{BB962C8B-B14F-4D97-AF65-F5344CB8AC3E}">
        <p14:creationId xmlns:p14="http://schemas.microsoft.com/office/powerpoint/2010/main" val="261626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E28D3-98B1-4B5B-88FF-1C38DE0F6F78}"/>
              </a:ext>
            </a:extLst>
          </p:cNvPr>
          <p:cNvSpPr>
            <a:spLocks noGrp="1"/>
          </p:cNvSpPr>
          <p:nvPr>
            <p:ph type="title"/>
          </p:nvPr>
        </p:nvSpPr>
        <p:spPr>
          <a:xfrm>
            <a:off x="838200" y="2289748"/>
            <a:ext cx="4114800" cy="3383280"/>
          </a:xfrm>
        </p:spPr>
        <p:txBody>
          <a:bodyPr anchor="t">
            <a:normAutofit/>
          </a:bodyPr>
          <a:lstStyle/>
          <a:p>
            <a:r>
              <a:rPr lang="en-US" sz="5000" dirty="0"/>
              <a:t>Breadth First Search (BFS)</a:t>
            </a:r>
          </a:p>
        </p:txBody>
      </p:sp>
      <p:sp>
        <p:nvSpPr>
          <p:cNvPr id="3" name="Content Placeholder 2">
            <a:extLst>
              <a:ext uri="{FF2B5EF4-FFF2-40B4-BE49-F238E27FC236}">
                <a16:creationId xmlns:a16="http://schemas.microsoft.com/office/drawing/2014/main" id="{D8F73CE2-2AD2-46D1-B0DD-CB067618327A}"/>
              </a:ext>
            </a:extLst>
          </p:cNvPr>
          <p:cNvSpPr>
            <a:spLocks noGrp="1"/>
          </p:cNvSpPr>
          <p:nvPr>
            <p:ph idx="1"/>
          </p:nvPr>
        </p:nvSpPr>
        <p:spPr>
          <a:xfrm>
            <a:off x="5469636" y="622570"/>
            <a:ext cx="5884163" cy="5050458"/>
          </a:xfrm>
        </p:spPr>
        <p:txBody>
          <a:bodyPr anchor="t">
            <a:normAutofit/>
          </a:bodyPr>
          <a:lstStyle/>
          <a:p>
            <a:r>
              <a:rPr lang="en-US" sz="1600" dirty="0"/>
              <a:t>BFS pseudocode:</a:t>
            </a:r>
          </a:p>
          <a:p>
            <a:pPr marL="0" indent="0">
              <a:buNone/>
            </a:pPr>
            <a:endParaRPr lang="en-US" sz="1600" dirty="0"/>
          </a:p>
          <a:p>
            <a:r>
              <a:rPr lang="en-US" sz="1600" dirty="0">
                <a:latin typeface="Courier New" panose="02070309020205020404" pitchFamily="49" charset="0"/>
                <a:cs typeface="Courier New" panose="02070309020205020404" pitchFamily="49" charset="0"/>
              </a:rPr>
              <a:t>BFS(G, s) </a:t>
            </a:r>
            <a:r>
              <a:rPr lang="en-US" sz="1600" dirty="0"/>
              <a:t>// G is graph, s is source node</a:t>
            </a:r>
          </a:p>
          <a:p>
            <a:pPr marL="457200" lvl="1"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let Q be queue</a:t>
            </a:r>
          </a:p>
          <a:p>
            <a:pPr marL="457200" lvl="1" indent="0">
              <a:buNone/>
            </a:pPr>
            <a:r>
              <a:rPr lang="en-US" sz="1600" dirty="0" err="1">
                <a:latin typeface="Courier New" panose="02070309020205020404" pitchFamily="49" charset="0"/>
                <a:ea typeface="MingLiU_HKSCS-ExtB" panose="02020500000000000000" pitchFamily="18" charset="-120"/>
                <a:cs typeface="Courier New" panose="02070309020205020404" pitchFamily="49" charset="0"/>
              </a:rPr>
              <a:t>Q.enqueue</a:t>
            </a:r>
            <a:r>
              <a:rPr lang="en-US" sz="1600" dirty="0">
                <a:latin typeface="Courier New" panose="02070309020205020404" pitchFamily="49" charset="0"/>
                <a:ea typeface="MingLiU_HKSCS-ExtB" panose="02020500000000000000" pitchFamily="18" charset="-120"/>
                <a:cs typeface="Courier New" panose="02070309020205020404" pitchFamily="49" charset="0"/>
              </a:rPr>
              <a:t>(s)</a:t>
            </a:r>
          </a:p>
          <a:p>
            <a:pPr marL="457200" lvl="1"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mark s as visited</a:t>
            </a:r>
          </a:p>
          <a:p>
            <a:pPr marL="457200" lvl="1"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while(Q is not empty)</a:t>
            </a:r>
          </a:p>
          <a:p>
            <a:pPr marL="914400" lvl="2"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let v = </a:t>
            </a:r>
            <a:r>
              <a:rPr lang="en-US" sz="1600" dirty="0" err="1">
                <a:latin typeface="Courier New" panose="02070309020205020404" pitchFamily="49" charset="0"/>
                <a:ea typeface="MingLiU_HKSCS-ExtB" panose="02020500000000000000" pitchFamily="18" charset="-120"/>
                <a:cs typeface="Courier New" panose="02070309020205020404" pitchFamily="49" charset="0"/>
              </a:rPr>
              <a:t>Q.dequeue</a:t>
            </a:r>
            <a:r>
              <a:rPr lang="en-US" sz="1600" dirty="0">
                <a:latin typeface="Courier New" panose="02070309020205020404" pitchFamily="49" charset="0"/>
                <a:ea typeface="MingLiU_HKSCS-ExtB" panose="02020500000000000000" pitchFamily="18" charset="-120"/>
                <a:cs typeface="Courier New" panose="02070309020205020404" pitchFamily="49" charset="0"/>
              </a:rPr>
              <a:t>()</a:t>
            </a:r>
          </a:p>
          <a:p>
            <a:pPr marL="914400" lvl="2"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for all nodes w from v</a:t>
            </a:r>
          </a:p>
          <a:p>
            <a:pPr marL="1371600" lvl="3"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If w is not visited: </a:t>
            </a:r>
          </a:p>
          <a:p>
            <a:pPr marL="1828800" lvl="4" indent="0">
              <a:buNone/>
            </a:pPr>
            <a:r>
              <a:rPr lang="en-US" sz="1600" dirty="0" err="1">
                <a:latin typeface="Courier New" panose="02070309020205020404" pitchFamily="49" charset="0"/>
                <a:ea typeface="MingLiU_HKSCS-ExtB" panose="02020500000000000000" pitchFamily="18" charset="-120"/>
                <a:cs typeface="Courier New" panose="02070309020205020404" pitchFamily="49" charset="0"/>
              </a:rPr>
              <a:t>Q.enqueue</a:t>
            </a:r>
            <a:r>
              <a:rPr lang="en-US" sz="1600" dirty="0">
                <a:latin typeface="Courier New" panose="02070309020205020404" pitchFamily="49" charset="0"/>
                <a:ea typeface="MingLiU_HKSCS-ExtB" panose="02020500000000000000" pitchFamily="18" charset="-120"/>
                <a:cs typeface="Courier New" panose="02070309020205020404" pitchFamily="49" charset="0"/>
              </a:rPr>
              <a:t>(w)</a:t>
            </a:r>
          </a:p>
          <a:p>
            <a:pPr marL="1828800" lvl="4" indent="0">
              <a:buNone/>
            </a:pPr>
            <a:r>
              <a:rPr lang="en-US" sz="1600" dirty="0">
                <a:latin typeface="Courier New" panose="02070309020205020404" pitchFamily="49" charset="0"/>
                <a:ea typeface="MingLiU_HKSCS-ExtB" panose="02020500000000000000" pitchFamily="18" charset="-120"/>
                <a:cs typeface="Courier New" panose="02070309020205020404" pitchFamily="49" charset="0"/>
              </a:rPr>
              <a:t>mark w as visited</a:t>
            </a:r>
          </a:p>
          <a:p>
            <a:pPr lvl="1"/>
            <a:endParaRPr lang="en-US" sz="1600" dirty="0"/>
          </a:p>
        </p:txBody>
      </p:sp>
    </p:spTree>
    <p:extLst>
      <p:ext uri="{BB962C8B-B14F-4D97-AF65-F5344CB8AC3E}">
        <p14:creationId xmlns:p14="http://schemas.microsoft.com/office/powerpoint/2010/main" val="341348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AE2C9-37C3-4CFD-A4F4-EF576B488D31}"/>
              </a:ext>
            </a:extLst>
          </p:cNvPr>
          <p:cNvSpPr>
            <a:spLocks noGrp="1"/>
          </p:cNvSpPr>
          <p:nvPr>
            <p:ph type="title"/>
          </p:nvPr>
        </p:nvSpPr>
        <p:spPr>
          <a:xfrm>
            <a:off x="838200" y="2289748"/>
            <a:ext cx="4114800" cy="3383280"/>
          </a:xfrm>
        </p:spPr>
        <p:txBody>
          <a:bodyPr anchor="t">
            <a:normAutofit/>
          </a:bodyPr>
          <a:lstStyle/>
          <a:p>
            <a:r>
              <a:rPr lang="en-US" sz="5000"/>
              <a:t>Depth First Search(DFS)</a:t>
            </a:r>
          </a:p>
        </p:txBody>
      </p:sp>
      <p:sp>
        <p:nvSpPr>
          <p:cNvPr id="3" name="Content Placeholder 2">
            <a:extLst>
              <a:ext uri="{FF2B5EF4-FFF2-40B4-BE49-F238E27FC236}">
                <a16:creationId xmlns:a16="http://schemas.microsoft.com/office/drawing/2014/main" id="{DA06072A-5FFC-4243-ADE9-8B3713F24314}"/>
              </a:ext>
            </a:extLst>
          </p:cNvPr>
          <p:cNvSpPr>
            <a:spLocks noGrp="1"/>
          </p:cNvSpPr>
          <p:nvPr>
            <p:ph idx="1"/>
          </p:nvPr>
        </p:nvSpPr>
        <p:spPr>
          <a:xfrm>
            <a:off x="5469636" y="661481"/>
            <a:ext cx="5884163" cy="5011547"/>
          </a:xfrm>
        </p:spPr>
        <p:txBody>
          <a:bodyPr anchor="t">
            <a:normAutofit/>
          </a:bodyPr>
          <a:lstStyle/>
          <a:p>
            <a:r>
              <a:rPr lang="en-US" sz="1600" dirty="0"/>
              <a:t>DFS pseudocode:</a:t>
            </a:r>
          </a:p>
          <a:p>
            <a:endParaRPr lang="en-US" sz="1600" dirty="0"/>
          </a:p>
          <a:p>
            <a:r>
              <a:rPr lang="en-US" sz="1600" dirty="0">
                <a:latin typeface="Courier New" panose="02070309020205020404" pitchFamily="49" charset="0"/>
                <a:cs typeface="Courier New" panose="02070309020205020404" pitchFamily="49" charset="0"/>
              </a:rPr>
              <a:t>DFS(G, s): </a:t>
            </a:r>
            <a:r>
              <a:rPr lang="en-US" sz="1600" dirty="0"/>
              <a:t>// G is the graph, s is the source node</a:t>
            </a:r>
          </a:p>
          <a:p>
            <a:pPr marL="457200" lvl="1" indent="0">
              <a:buNone/>
            </a:pPr>
            <a:r>
              <a:rPr lang="en-US" sz="1600" dirty="0">
                <a:latin typeface="Courier New" panose="02070309020205020404" pitchFamily="49" charset="0"/>
                <a:cs typeface="Courier New" panose="02070309020205020404" pitchFamily="49" charset="0"/>
              </a:rPr>
              <a:t>let S be stack</a:t>
            </a:r>
          </a:p>
          <a:p>
            <a:pPr marL="457200" lvl="1" indent="0">
              <a:buNone/>
            </a:pPr>
            <a:r>
              <a:rPr lang="en-US" sz="1600" dirty="0" err="1">
                <a:latin typeface="Courier New" panose="02070309020205020404" pitchFamily="49" charset="0"/>
                <a:cs typeface="Courier New" panose="02070309020205020404" pitchFamily="49" charset="0"/>
              </a:rPr>
              <a:t>S.push</a:t>
            </a:r>
            <a:r>
              <a:rPr lang="en-US" sz="1600" dirty="0">
                <a:latin typeface="Courier New" panose="02070309020205020404" pitchFamily="49" charset="0"/>
                <a:cs typeface="Courier New" panose="02070309020205020404" pitchFamily="49" charset="0"/>
              </a:rPr>
              <a:t>(s)</a:t>
            </a:r>
          </a:p>
          <a:p>
            <a:pPr marL="457200" lvl="1" indent="0">
              <a:buNone/>
            </a:pPr>
            <a:r>
              <a:rPr lang="en-US" sz="1600" dirty="0">
                <a:latin typeface="Courier New" panose="02070309020205020404" pitchFamily="49" charset="0"/>
                <a:cs typeface="Courier New" panose="02070309020205020404" pitchFamily="49" charset="0"/>
              </a:rPr>
              <a:t>mark s as visited</a:t>
            </a:r>
          </a:p>
          <a:p>
            <a:pPr marL="457200" lvl="1" indent="0">
              <a:buNone/>
            </a:pPr>
            <a:r>
              <a:rPr lang="en-US" sz="1600" dirty="0">
                <a:latin typeface="Courier New" panose="02070309020205020404" pitchFamily="49" charset="0"/>
                <a:cs typeface="Courier New" panose="02070309020205020404" pitchFamily="49" charset="0"/>
              </a:rPr>
              <a:t>while(S is not empty)</a:t>
            </a:r>
          </a:p>
          <a:p>
            <a:pPr marL="914400" lvl="2" indent="0">
              <a:buNone/>
            </a:pPr>
            <a:r>
              <a:rPr lang="en-US" sz="1600" dirty="0">
                <a:latin typeface="Courier New" panose="02070309020205020404" pitchFamily="49" charset="0"/>
                <a:cs typeface="Courier New" panose="02070309020205020404" pitchFamily="49" charset="0"/>
              </a:rPr>
              <a:t>v = </a:t>
            </a:r>
            <a:r>
              <a:rPr lang="en-US" sz="1600" dirty="0" err="1">
                <a:latin typeface="Courier New" panose="02070309020205020404" pitchFamily="49" charset="0"/>
                <a:cs typeface="Courier New" panose="02070309020205020404" pitchFamily="49" charset="0"/>
              </a:rPr>
              <a:t>S.pop</a:t>
            </a:r>
            <a:r>
              <a:rPr lang="en-US" sz="1600" dirty="0">
                <a:latin typeface="Courier New" panose="02070309020205020404" pitchFamily="49" charset="0"/>
                <a:cs typeface="Courier New" panose="02070309020205020404" pitchFamily="49" charset="0"/>
              </a:rPr>
              <a:t>()</a:t>
            </a:r>
          </a:p>
          <a:p>
            <a:pPr marL="914400" lvl="2" indent="0">
              <a:buNone/>
            </a:pPr>
            <a:r>
              <a:rPr lang="en-US" sz="1600" dirty="0">
                <a:latin typeface="Courier New" panose="02070309020205020404" pitchFamily="49" charset="0"/>
                <a:cs typeface="Courier New" panose="02070309020205020404" pitchFamily="49" charset="0"/>
              </a:rPr>
              <a:t>for all nodes w from v</a:t>
            </a:r>
          </a:p>
          <a:p>
            <a:pPr marL="1371600" lvl="3" indent="0">
              <a:buNone/>
            </a:pPr>
            <a:r>
              <a:rPr lang="en-US" sz="1600" dirty="0">
                <a:latin typeface="Courier New" panose="02070309020205020404" pitchFamily="49" charset="0"/>
                <a:cs typeface="Courier New" panose="02070309020205020404" pitchFamily="49" charset="0"/>
              </a:rPr>
              <a:t>If w is not visited</a:t>
            </a:r>
          </a:p>
          <a:p>
            <a:pPr marL="1828800" lvl="4" indent="0">
              <a:buNone/>
            </a:pPr>
            <a:r>
              <a:rPr lang="en-US" sz="1600" dirty="0" err="1">
                <a:latin typeface="Courier New" panose="02070309020205020404" pitchFamily="49" charset="0"/>
                <a:cs typeface="Courier New" panose="02070309020205020404" pitchFamily="49" charset="0"/>
              </a:rPr>
              <a:t>S.push</a:t>
            </a:r>
            <a:r>
              <a:rPr lang="en-US" sz="1600" dirty="0">
                <a:latin typeface="Courier New" panose="02070309020205020404" pitchFamily="49" charset="0"/>
                <a:cs typeface="Courier New" panose="02070309020205020404" pitchFamily="49" charset="0"/>
              </a:rPr>
              <a:t>(w)</a:t>
            </a:r>
          </a:p>
          <a:p>
            <a:pPr marL="1828800" lvl="4" indent="0">
              <a:buNone/>
            </a:pPr>
            <a:r>
              <a:rPr lang="en-US" sz="1600" dirty="0">
                <a:latin typeface="Courier New" panose="02070309020205020404" pitchFamily="49" charset="0"/>
                <a:cs typeface="Courier New" panose="02070309020205020404" pitchFamily="49" charset="0"/>
              </a:rPr>
              <a:t>mark w as visited</a:t>
            </a:r>
          </a:p>
          <a:p>
            <a:endParaRPr lang="en-US" sz="1600" dirty="0"/>
          </a:p>
        </p:txBody>
      </p:sp>
    </p:spTree>
    <p:extLst>
      <p:ext uri="{BB962C8B-B14F-4D97-AF65-F5344CB8AC3E}">
        <p14:creationId xmlns:p14="http://schemas.microsoft.com/office/powerpoint/2010/main" val="2382321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824E9-5F3F-4D3C-9307-7AB1D2C49221}"/>
              </a:ext>
            </a:extLst>
          </p:cNvPr>
          <p:cNvSpPr>
            <a:spLocks noGrp="1"/>
          </p:cNvSpPr>
          <p:nvPr>
            <p:ph type="title"/>
          </p:nvPr>
        </p:nvSpPr>
        <p:spPr>
          <a:xfrm>
            <a:off x="838200" y="2289748"/>
            <a:ext cx="4114800" cy="3383280"/>
          </a:xfrm>
        </p:spPr>
        <p:txBody>
          <a:bodyPr anchor="t">
            <a:normAutofit/>
          </a:bodyPr>
          <a:lstStyle/>
          <a:p>
            <a:r>
              <a:rPr lang="en-US" sz="5000"/>
              <a:t>Kruskal’s Algorithm</a:t>
            </a:r>
          </a:p>
        </p:txBody>
      </p:sp>
      <p:sp>
        <p:nvSpPr>
          <p:cNvPr id="3" name="Content Placeholder 2">
            <a:extLst>
              <a:ext uri="{FF2B5EF4-FFF2-40B4-BE49-F238E27FC236}">
                <a16:creationId xmlns:a16="http://schemas.microsoft.com/office/drawing/2014/main" id="{73A05DA8-3199-4A81-AF5F-E2D2712CDFDC}"/>
              </a:ext>
            </a:extLst>
          </p:cNvPr>
          <p:cNvSpPr>
            <a:spLocks noGrp="1"/>
          </p:cNvSpPr>
          <p:nvPr>
            <p:ph idx="1"/>
          </p:nvPr>
        </p:nvSpPr>
        <p:spPr>
          <a:xfrm>
            <a:off x="5936105" y="1737360"/>
            <a:ext cx="5417695" cy="3383280"/>
          </a:xfrm>
        </p:spPr>
        <p:txBody>
          <a:bodyPr anchor="t">
            <a:normAutofit/>
          </a:bodyPr>
          <a:lstStyle/>
          <a:p>
            <a:pPr algn="just"/>
            <a:r>
              <a:rPr lang="en-US" sz="2000" dirty="0"/>
              <a:t>In this algorithm, first we sort the edges of the graph with respect to their weights in increasing order in a list.</a:t>
            </a:r>
          </a:p>
          <a:p>
            <a:pPr algn="just"/>
            <a:r>
              <a:rPr lang="en-US" sz="2000" dirty="0"/>
              <a:t>Then, we start adding the edges from that list one-by-one, such that the small weight edges are added first.</a:t>
            </a:r>
          </a:p>
          <a:p>
            <a:pPr algn="just"/>
            <a:r>
              <a:rPr lang="en-US" sz="2000" dirty="0"/>
              <a:t>We only add the edges with at least one unvisited node such that no loops are made.</a:t>
            </a:r>
          </a:p>
          <a:p>
            <a:pPr algn="just"/>
            <a:r>
              <a:rPr lang="en-US" sz="2000" dirty="0"/>
              <a:t>We keep adding edges till all the nodes are visited and no cycles are formed.</a:t>
            </a:r>
          </a:p>
        </p:txBody>
      </p:sp>
    </p:spTree>
    <p:extLst>
      <p:ext uri="{BB962C8B-B14F-4D97-AF65-F5344CB8AC3E}">
        <p14:creationId xmlns:p14="http://schemas.microsoft.com/office/powerpoint/2010/main" val="352550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BC535-A34C-40B4-BDE5-AC57535E4E76}"/>
              </a:ext>
            </a:extLst>
          </p:cNvPr>
          <p:cNvSpPr>
            <a:spLocks noGrp="1"/>
          </p:cNvSpPr>
          <p:nvPr>
            <p:ph type="title"/>
          </p:nvPr>
        </p:nvSpPr>
        <p:spPr>
          <a:xfrm>
            <a:off x="838200" y="2289748"/>
            <a:ext cx="4114800" cy="3383280"/>
          </a:xfrm>
        </p:spPr>
        <p:txBody>
          <a:bodyPr anchor="t">
            <a:normAutofit/>
          </a:bodyPr>
          <a:lstStyle/>
          <a:p>
            <a:r>
              <a:rPr lang="en-US" sz="5000" dirty="0"/>
              <a:t>Prim’s Algorithm</a:t>
            </a:r>
          </a:p>
        </p:txBody>
      </p:sp>
      <p:sp>
        <p:nvSpPr>
          <p:cNvPr id="3" name="Content Placeholder 2">
            <a:extLst>
              <a:ext uri="{FF2B5EF4-FFF2-40B4-BE49-F238E27FC236}">
                <a16:creationId xmlns:a16="http://schemas.microsoft.com/office/drawing/2014/main" id="{E5589C97-5A40-450A-8F49-289EF027AE14}"/>
              </a:ext>
            </a:extLst>
          </p:cNvPr>
          <p:cNvSpPr>
            <a:spLocks noGrp="1"/>
          </p:cNvSpPr>
          <p:nvPr>
            <p:ph idx="1"/>
          </p:nvPr>
        </p:nvSpPr>
        <p:spPr>
          <a:xfrm>
            <a:off x="5936105" y="1737360"/>
            <a:ext cx="5417695" cy="3383280"/>
          </a:xfrm>
        </p:spPr>
        <p:txBody>
          <a:bodyPr anchor="t">
            <a:normAutofit/>
          </a:bodyPr>
          <a:lstStyle/>
          <a:p>
            <a:pPr algn="just"/>
            <a:r>
              <a:rPr lang="en-US" sz="1800" dirty="0"/>
              <a:t>In this algorithm, we start with a node, add it to the growing spanning tree. Then add the node connected to it by the least weighted edge.</a:t>
            </a:r>
          </a:p>
          <a:p>
            <a:pPr algn="just"/>
            <a:r>
              <a:rPr lang="en-US" sz="1800" dirty="0"/>
              <a:t>Then, we include the vertex connected to the growing spanning tree with the least weighted edge amongst all the connected edges. This way, we insert the vertices connected to the growing spanning tree.</a:t>
            </a:r>
          </a:p>
          <a:p>
            <a:pPr algn="just"/>
            <a:r>
              <a:rPr lang="en-US" sz="1800" dirty="0"/>
              <a:t>We check for cycles as well. For this, we check if, while adding a vertex, if that is already included or not. If yes, we do not add the vertex and the edge again.</a:t>
            </a:r>
          </a:p>
        </p:txBody>
      </p:sp>
    </p:spTree>
    <p:extLst>
      <p:ext uri="{BB962C8B-B14F-4D97-AF65-F5344CB8AC3E}">
        <p14:creationId xmlns:p14="http://schemas.microsoft.com/office/powerpoint/2010/main" val="345311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1135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PowerPoint Presentation</vt:lpstr>
      <vt:lpstr>Graphs</vt:lpstr>
      <vt:lpstr>Graph Traversals</vt:lpstr>
      <vt:lpstr>Minimum Spanning Tree</vt:lpstr>
      <vt:lpstr>Shortest Path Algorithms</vt:lpstr>
      <vt:lpstr>Breadth First Search (BFS)</vt:lpstr>
      <vt:lpstr>Depth First Search(DFS)</vt:lpstr>
      <vt:lpstr>Kruskal’s Algorithm</vt:lpstr>
      <vt:lpstr>Prim’s Algorithm</vt:lpstr>
      <vt:lpstr>Dijkstra’s Algorithm</vt:lpstr>
      <vt:lpstr>Floyd-Warshall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Aggarwal</dc:creator>
  <cp:lastModifiedBy>Pushkar Aggarwal</cp:lastModifiedBy>
  <cp:revision>1</cp:revision>
  <dcterms:created xsi:type="dcterms:W3CDTF">2020-04-26T22:03:13Z</dcterms:created>
  <dcterms:modified xsi:type="dcterms:W3CDTF">2020-04-26T22:06:25Z</dcterms:modified>
</cp:coreProperties>
</file>