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A931-6C11-4C51-A977-A6D3032A5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042B2-ECDE-40A5-8EF2-89B75CAD4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A563D-14F4-47DD-99CE-C3198D0FD7AB}"/>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5" name="Footer Placeholder 4">
            <a:extLst>
              <a:ext uri="{FF2B5EF4-FFF2-40B4-BE49-F238E27FC236}">
                <a16:creationId xmlns:a16="http://schemas.microsoft.com/office/drawing/2014/main" id="{AD49F6B4-905A-410A-98B6-D48805202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E79F1-CD7C-40DD-9308-095E7DCB6060}"/>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57779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5174-BEF6-455E-B9D9-3BCCE28D58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6F5E02-1AB6-4B7A-B27B-489BA134DC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A44F-7BAB-40D0-960D-24B219E4F927}"/>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5" name="Footer Placeholder 4">
            <a:extLst>
              <a:ext uri="{FF2B5EF4-FFF2-40B4-BE49-F238E27FC236}">
                <a16:creationId xmlns:a16="http://schemas.microsoft.com/office/drawing/2014/main" id="{C1583405-4501-4DC6-B303-6ED24C8EF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34D09-E8A5-4075-9757-121EC8368D6F}"/>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75840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1F8A0-9941-4CCF-ABC4-0185E063CA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AEB20-1978-43D7-8A88-0F566BD49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188D5-0898-4C72-80CC-A58AE131BA46}"/>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5" name="Footer Placeholder 4">
            <a:extLst>
              <a:ext uri="{FF2B5EF4-FFF2-40B4-BE49-F238E27FC236}">
                <a16:creationId xmlns:a16="http://schemas.microsoft.com/office/drawing/2014/main" id="{BFF11F36-2717-4540-A471-C720C2EB5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89FA8-D0F4-4F5E-94CC-650203A70E88}"/>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193890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1554-60F1-4EB5-8709-3CC34191E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0B8490-2F9F-4D61-80B4-42C14434E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1E07B-1AAD-4739-A3E8-7514CCFACB1D}"/>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5" name="Footer Placeholder 4">
            <a:extLst>
              <a:ext uri="{FF2B5EF4-FFF2-40B4-BE49-F238E27FC236}">
                <a16:creationId xmlns:a16="http://schemas.microsoft.com/office/drawing/2014/main" id="{3BFE678C-7B91-498C-B811-A641441AE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B3C6B-10D5-4EC2-B475-931526E01C84}"/>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7949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AD6E-87F2-4EC8-AF08-96A321F06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8ECF6-4834-41FE-B59A-3713F4390F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CE265-2670-4CD5-A272-97DF33449F75}"/>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5" name="Footer Placeholder 4">
            <a:extLst>
              <a:ext uri="{FF2B5EF4-FFF2-40B4-BE49-F238E27FC236}">
                <a16:creationId xmlns:a16="http://schemas.microsoft.com/office/drawing/2014/main" id="{EBB2285F-D09E-4C6F-87A4-B6B7DB4CC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93C4-9DF4-472A-9B06-B5D9EFBBAAC0}"/>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211604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300E-F518-4943-A02F-6933B311B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7A870-3208-4669-B55F-37BFC90DC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489A1-25A8-41F1-BA80-6598D836D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85F2DA-C05F-4207-B075-2D2ADFEDD4F0}"/>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6" name="Footer Placeholder 5">
            <a:extLst>
              <a:ext uri="{FF2B5EF4-FFF2-40B4-BE49-F238E27FC236}">
                <a16:creationId xmlns:a16="http://schemas.microsoft.com/office/drawing/2014/main" id="{3425D56C-C809-4108-A7B0-7B9E980AD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7AF59-0540-4075-8E41-5249BF49C497}"/>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302459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4744-54E5-4A0B-AC49-12DDA0951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26972F-E8EB-4B71-BB76-732CF8378C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57290-7670-4686-94FF-6D0D0CAE1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B47F10-79DD-4020-9E67-2A5BE362F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60165-481A-4C11-9E3D-B952B41B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D9F444-3925-4DEE-ADAC-89B94360317A}"/>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8" name="Footer Placeholder 7">
            <a:extLst>
              <a:ext uri="{FF2B5EF4-FFF2-40B4-BE49-F238E27FC236}">
                <a16:creationId xmlns:a16="http://schemas.microsoft.com/office/drawing/2014/main" id="{D0449C4C-D48B-4C80-8E9C-DF34E31839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25380-28E1-4CB5-8D1D-3030CB0E591D}"/>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301587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5CDD-54C7-4D31-9F19-3EAD8B6C56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0513B8-1AE5-4E0A-9AEF-9524A322F7CF}"/>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4" name="Footer Placeholder 3">
            <a:extLst>
              <a:ext uri="{FF2B5EF4-FFF2-40B4-BE49-F238E27FC236}">
                <a16:creationId xmlns:a16="http://schemas.microsoft.com/office/drawing/2014/main" id="{12F842A9-9549-40B6-BCDF-435A9FC7A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C7402-83A7-454C-A83C-02D1A9A619C6}"/>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29549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D0B1D-426F-4540-A549-6FB466E4F6FA}"/>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3" name="Footer Placeholder 2">
            <a:extLst>
              <a:ext uri="{FF2B5EF4-FFF2-40B4-BE49-F238E27FC236}">
                <a16:creationId xmlns:a16="http://schemas.microsoft.com/office/drawing/2014/main" id="{4A1E05D9-1127-47A2-9AFD-7809904FBE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E8137-2C8F-42BA-BA94-BE59531A766C}"/>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110142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C101-6B88-4F03-9193-291CA9E2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3ED25-101B-402B-956C-B82DBF4FB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3D0DEC-9FE6-40CB-8668-E71DA3FE4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75A5C-ACB0-423F-B814-E6FE56C26AE0}"/>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6" name="Footer Placeholder 5">
            <a:extLst>
              <a:ext uri="{FF2B5EF4-FFF2-40B4-BE49-F238E27FC236}">
                <a16:creationId xmlns:a16="http://schemas.microsoft.com/office/drawing/2014/main" id="{9893BD9C-8173-4180-ADA7-A58F7666E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E2056-104C-4347-BF5C-F12078BD9A34}"/>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460272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F83D-1750-48A9-BF98-D173DFB1C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1FF2C-63C8-40F0-B0F7-16CDE3E8D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E78ED3-DC8D-4850-9B9C-2C1197871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05A28-A747-4262-ABBA-03AE26BF4BE7}"/>
              </a:ext>
            </a:extLst>
          </p:cNvPr>
          <p:cNvSpPr>
            <a:spLocks noGrp="1"/>
          </p:cNvSpPr>
          <p:nvPr>
            <p:ph type="dt" sz="half" idx="10"/>
          </p:nvPr>
        </p:nvSpPr>
        <p:spPr/>
        <p:txBody>
          <a:bodyPr/>
          <a:lstStyle/>
          <a:p>
            <a:fld id="{FA856676-895B-45E1-9C03-B59BFB9A4B8E}" type="datetimeFigureOut">
              <a:rPr lang="en-US" smtClean="0"/>
              <a:t>4/15/2020</a:t>
            </a:fld>
            <a:endParaRPr lang="en-US"/>
          </a:p>
        </p:txBody>
      </p:sp>
      <p:sp>
        <p:nvSpPr>
          <p:cNvPr id="6" name="Footer Placeholder 5">
            <a:extLst>
              <a:ext uri="{FF2B5EF4-FFF2-40B4-BE49-F238E27FC236}">
                <a16:creationId xmlns:a16="http://schemas.microsoft.com/office/drawing/2014/main" id="{52EE63A0-4DC1-4E4F-AAEA-C377BCFFD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42C56-B997-4EA7-8EED-2400BCC9CFC7}"/>
              </a:ext>
            </a:extLst>
          </p:cNvPr>
          <p:cNvSpPr>
            <a:spLocks noGrp="1"/>
          </p:cNvSpPr>
          <p:nvPr>
            <p:ph type="sldNum" sz="quarter" idx="12"/>
          </p:nvPr>
        </p:nvSpPr>
        <p:spPr/>
        <p:txBody>
          <a:bodyPr/>
          <a:lstStyle/>
          <a:p>
            <a:fld id="{3CBD8D43-CC7A-44DB-B90A-A5EF9B48EF89}" type="slidenum">
              <a:rPr lang="en-US" smtClean="0"/>
              <a:t>‹#›</a:t>
            </a:fld>
            <a:endParaRPr lang="en-US"/>
          </a:p>
        </p:txBody>
      </p:sp>
    </p:spTree>
    <p:extLst>
      <p:ext uri="{BB962C8B-B14F-4D97-AF65-F5344CB8AC3E}">
        <p14:creationId xmlns:p14="http://schemas.microsoft.com/office/powerpoint/2010/main" val="251043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9DDF5-0F07-470B-9719-EE01B2993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8DAED9-CBB6-4952-AEB2-1FCA50D30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84825-5382-485F-808C-BA6A55CA3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56676-895B-45E1-9C03-B59BFB9A4B8E}" type="datetimeFigureOut">
              <a:rPr lang="en-US" smtClean="0"/>
              <a:t>4/15/2020</a:t>
            </a:fld>
            <a:endParaRPr lang="en-US"/>
          </a:p>
        </p:txBody>
      </p:sp>
      <p:sp>
        <p:nvSpPr>
          <p:cNvPr id="5" name="Footer Placeholder 4">
            <a:extLst>
              <a:ext uri="{FF2B5EF4-FFF2-40B4-BE49-F238E27FC236}">
                <a16:creationId xmlns:a16="http://schemas.microsoft.com/office/drawing/2014/main" id="{6B4DD746-6194-4D85-813A-8A90169D1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43C9B-7A83-481B-95C0-4DE5D6F94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D8D43-CC7A-44DB-B90A-A5EF9B48EF89}" type="slidenum">
              <a:rPr lang="en-US" smtClean="0"/>
              <a:t>‹#›</a:t>
            </a:fld>
            <a:endParaRPr lang="en-US"/>
          </a:p>
        </p:txBody>
      </p:sp>
    </p:spTree>
    <p:extLst>
      <p:ext uri="{BB962C8B-B14F-4D97-AF65-F5344CB8AC3E}">
        <p14:creationId xmlns:p14="http://schemas.microsoft.com/office/powerpoint/2010/main" val="320389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38AC36-DBBD-4C16-9A08-A34A6A15266D}"/>
              </a:ext>
            </a:extLst>
          </p:cNvPr>
          <p:cNvSpPr>
            <a:spLocks noGrp="1"/>
          </p:cNvSpPr>
          <p:nvPr>
            <p:ph type="title"/>
          </p:nvPr>
        </p:nvSpPr>
        <p:spPr/>
        <p:txBody>
          <a:bodyPr>
            <a:normAutofit/>
          </a:bodyPr>
          <a:lstStyle/>
          <a:p>
            <a:pPr algn="ctr"/>
            <a:r>
              <a:rPr lang="en-US" sz="3200" dirty="0">
                <a:latin typeface="HELVETICA" panose="020B0604020202020204" pitchFamily="34" charset="0"/>
                <a:cs typeface="HELVETICA" panose="020B0604020202020204" pitchFamily="34" charset="0"/>
              </a:rPr>
              <a:t>National Institute of Technology, Delhi</a:t>
            </a:r>
            <a:br>
              <a:rPr lang="en-US" sz="3200" dirty="0">
                <a:latin typeface="HELVETICA" panose="020B0604020202020204" pitchFamily="34" charset="0"/>
                <a:cs typeface="HELVETICA" panose="020B0604020202020204" pitchFamily="34" charset="0"/>
              </a:rPr>
            </a:br>
            <a:r>
              <a:rPr lang="en-US" sz="3200" dirty="0">
                <a:latin typeface="HELVETICA" panose="020B0604020202020204" pitchFamily="34" charset="0"/>
                <a:cs typeface="HELVETICA" panose="020B0604020202020204" pitchFamily="34" charset="0"/>
              </a:rPr>
              <a:t>Assignment: DAA, CSB-252</a:t>
            </a:r>
          </a:p>
        </p:txBody>
      </p:sp>
      <p:sp>
        <p:nvSpPr>
          <p:cNvPr id="5" name="Content Placeholder 4">
            <a:extLst>
              <a:ext uri="{FF2B5EF4-FFF2-40B4-BE49-F238E27FC236}">
                <a16:creationId xmlns:a16="http://schemas.microsoft.com/office/drawing/2014/main" id="{E41CCFFD-63D5-45D9-B65A-735DBD1988A8}"/>
              </a:ext>
            </a:extLst>
          </p:cNvPr>
          <p:cNvSpPr>
            <a:spLocks noGrp="1"/>
          </p:cNvSpPr>
          <p:nvPr>
            <p:ph idx="1"/>
          </p:nvPr>
        </p:nvSpPr>
        <p:spPr/>
        <p:txBody>
          <a:bodyPr/>
          <a:lstStyle/>
          <a:p>
            <a:pPr marL="0" indent="0">
              <a:buNone/>
            </a:pPr>
            <a:r>
              <a:rPr lang="en-US" dirty="0"/>
              <a:t>NAME: 	PUSHKAR  AGGARWAL</a:t>
            </a:r>
          </a:p>
          <a:p>
            <a:pPr marL="0" indent="0">
              <a:buNone/>
            </a:pPr>
            <a:r>
              <a:rPr lang="en-US" dirty="0"/>
              <a:t>ROLL NO: 	181210037</a:t>
            </a:r>
          </a:p>
          <a:p>
            <a:pPr marL="0" indent="0">
              <a:buNone/>
            </a:pPr>
            <a:r>
              <a:rPr lang="en-US" dirty="0"/>
              <a:t>BRANCH:	CSE 2</a:t>
            </a:r>
            <a:r>
              <a:rPr lang="en-US" baseline="30000" dirty="0"/>
              <a:t>nd</a:t>
            </a:r>
            <a:r>
              <a:rPr lang="en-US" dirty="0"/>
              <a:t> YEAR, 4</a:t>
            </a:r>
            <a:r>
              <a:rPr lang="en-US" baseline="30000" dirty="0"/>
              <a:t>th</a:t>
            </a:r>
            <a:r>
              <a:rPr lang="en-US" dirty="0"/>
              <a:t> SEM</a:t>
            </a:r>
          </a:p>
          <a:p>
            <a:pPr marL="0" indent="0">
              <a:buNone/>
            </a:pPr>
            <a:r>
              <a:rPr lang="en-US" dirty="0"/>
              <a:t>TOPIC: 	ALGORITHMS</a:t>
            </a:r>
          </a:p>
        </p:txBody>
      </p:sp>
      <p:pic>
        <p:nvPicPr>
          <p:cNvPr id="6" name="Picture 5" descr="National Institute of Technology Delhi - Wikipedia">
            <a:extLst>
              <a:ext uri="{FF2B5EF4-FFF2-40B4-BE49-F238E27FC236}">
                <a16:creationId xmlns:a16="http://schemas.microsoft.com/office/drawing/2014/main" id="{DCBCE350-9DD4-488B-9373-6D3407C07F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37320" y="1690688"/>
            <a:ext cx="2316480" cy="2316480"/>
          </a:xfrm>
          <a:prstGeom prst="rect">
            <a:avLst/>
          </a:prstGeom>
          <a:noFill/>
          <a:ln>
            <a:noFill/>
          </a:ln>
        </p:spPr>
      </p:pic>
    </p:spTree>
    <p:extLst>
      <p:ext uri="{BB962C8B-B14F-4D97-AF65-F5344CB8AC3E}">
        <p14:creationId xmlns:p14="http://schemas.microsoft.com/office/powerpoint/2010/main" val="330045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AA73-53F3-4748-B5D2-5544F0B4B8D1}"/>
              </a:ext>
            </a:extLst>
          </p:cNvPr>
          <p:cNvSpPr>
            <a:spLocks noGrp="1"/>
          </p:cNvSpPr>
          <p:nvPr>
            <p:ph type="title"/>
          </p:nvPr>
        </p:nvSpPr>
        <p:spPr>
          <a:xfrm>
            <a:off x="838200" y="365125"/>
            <a:ext cx="10515600" cy="436153"/>
          </a:xfrm>
        </p:spPr>
        <p:txBody>
          <a:bodyPr>
            <a:normAutofit fontScale="90000"/>
          </a:bodyPr>
          <a:lstStyle/>
          <a:p>
            <a:r>
              <a:rPr lang="en-US" dirty="0"/>
              <a:t>Max. Sub-Array Sum Problem</a:t>
            </a:r>
          </a:p>
        </p:txBody>
      </p:sp>
      <p:sp>
        <p:nvSpPr>
          <p:cNvPr id="3" name="Content Placeholder 2">
            <a:extLst>
              <a:ext uri="{FF2B5EF4-FFF2-40B4-BE49-F238E27FC236}">
                <a16:creationId xmlns:a16="http://schemas.microsoft.com/office/drawing/2014/main" id="{367DF83F-C163-4F3C-A765-0B07F8292AD0}"/>
              </a:ext>
            </a:extLst>
          </p:cNvPr>
          <p:cNvSpPr>
            <a:spLocks noGrp="1"/>
          </p:cNvSpPr>
          <p:nvPr>
            <p:ph idx="1"/>
          </p:nvPr>
        </p:nvSpPr>
        <p:spPr>
          <a:xfrm>
            <a:off x="838199" y="1046375"/>
            <a:ext cx="10690782" cy="5130588"/>
          </a:xfrm>
        </p:spPr>
        <p:txBody>
          <a:bodyPr>
            <a:normAutofit/>
          </a:bodyPr>
          <a:lstStyle/>
          <a:p>
            <a:pPr algn="just"/>
            <a:r>
              <a:rPr lang="en-US" dirty="0"/>
              <a:t>Problem: You are given a one-dimensional array that may contain both positive and negative integers, find the sum of contiguous subarray of numbers which has the largest sum.</a:t>
            </a:r>
          </a:p>
          <a:p>
            <a:pPr algn="just"/>
            <a:r>
              <a:rPr lang="en-US" dirty="0"/>
              <a:t>This problem is solved using Divide and Conquer algorithm.</a:t>
            </a:r>
          </a:p>
          <a:p>
            <a:pPr algn="just"/>
            <a:r>
              <a:rPr lang="en-US" dirty="0"/>
              <a:t>Here, the main array is divided into sub-arrays, which are further divided. Then, the left-max sum, right-max sum and total sum is calculated for the middle element of every sub-array recursively till the first middle element is reached. This gives the maximum for the entire array.</a:t>
            </a:r>
          </a:p>
          <a:p>
            <a:pPr algn="just"/>
            <a:r>
              <a:rPr lang="en-US" dirty="0"/>
              <a:t>Time complexity for the algorithm here is O(n.log</a:t>
            </a:r>
            <a:r>
              <a:rPr lang="en-US" baseline="-25000" dirty="0"/>
              <a:t>2</a:t>
            </a:r>
            <a:r>
              <a:rPr lang="en-US" dirty="0"/>
              <a:t>(n)).</a:t>
            </a:r>
          </a:p>
        </p:txBody>
      </p:sp>
    </p:spTree>
    <p:extLst>
      <p:ext uri="{BB962C8B-B14F-4D97-AF65-F5344CB8AC3E}">
        <p14:creationId xmlns:p14="http://schemas.microsoft.com/office/powerpoint/2010/main" val="86137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B50B-7D9F-4801-8732-0968F074FBB8}"/>
              </a:ext>
            </a:extLst>
          </p:cNvPr>
          <p:cNvSpPr>
            <a:spLocks noGrp="1"/>
          </p:cNvSpPr>
          <p:nvPr>
            <p:ph type="title"/>
          </p:nvPr>
        </p:nvSpPr>
        <p:spPr>
          <a:xfrm>
            <a:off x="838200" y="365125"/>
            <a:ext cx="10515600" cy="502141"/>
          </a:xfrm>
        </p:spPr>
        <p:txBody>
          <a:bodyPr>
            <a:normAutofit fontScale="90000"/>
          </a:bodyPr>
          <a:lstStyle/>
          <a:p>
            <a:r>
              <a:rPr lang="en-US" dirty="0"/>
              <a:t>N Queen Problem</a:t>
            </a:r>
          </a:p>
        </p:txBody>
      </p:sp>
      <p:sp>
        <p:nvSpPr>
          <p:cNvPr id="3" name="Content Placeholder 2">
            <a:extLst>
              <a:ext uri="{FF2B5EF4-FFF2-40B4-BE49-F238E27FC236}">
                <a16:creationId xmlns:a16="http://schemas.microsoft.com/office/drawing/2014/main" id="{6033CEDB-A1BE-4A4E-800B-5F35DF6C2D0B}"/>
              </a:ext>
            </a:extLst>
          </p:cNvPr>
          <p:cNvSpPr>
            <a:spLocks noGrp="1"/>
          </p:cNvSpPr>
          <p:nvPr>
            <p:ph idx="1"/>
          </p:nvPr>
        </p:nvSpPr>
        <p:spPr>
          <a:xfrm>
            <a:off x="838200" y="1046375"/>
            <a:ext cx="10515600" cy="5130588"/>
          </a:xfrm>
        </p:spPr>
        <p:txBody>
          <a:bodyPr/>
          <a:lstStyle/>
          <a:p>
            <a:pPr algn="just"/>
            <a:r>
              <a:rPr lang="en-US" sz="2400" dirty="0"/>
              <a:t>Problem: The N Queen is the problem of placing N chess queens on an N×N chessboard so that no two queens attack each other. In chess, a queen can move either in a straight line, or diagonally.</a:t>
            </a:r>
          </a:p>
          <a:p>
            <a:pPr algn="just"/>
            <a:r>
              <a:rPr lang="en-US" sz="2400" dirty="0"/>
              <a:t>This problem was solved using Backtracking algorithm</a:t>
            </a:r>
          </a:p>
          <a:p>
            <a:pPr algn="just"/>
            <a:r>
              <a:rPr lang="en-US" sz="2400" dirty="0"/>
              <a:t>Here, a queen is placed in every column starting from the topmost. Solutions are checked placing a queen starting from the leftmost row of the column. Hence, only attacks from the left side are checked. When a solution is rejected, it is backtracked to the last accepted partial solution and the next row is checked for the column.</a:t>
            </a:r>
          </a:p>
          <a:p>
            <a:pPr algn="just"/>
            <a:r>
              <a:rPr lang="en-US" sz="2400" dirty="0"/>
              <a:t>The algorithm returns false when no solution exist, like if N=3.</a:t>
            </a:r>
          </a:p>
          <a:p>
            <a:pPr algn="just"/>
            <a:r>
              <a:rPr lang="en-US" sz="2400" dirty="0"/>
              <a:t>Time complexity for the algorithm is O(N!).</a:t>
            </a:r>
          </a:p>
        </p:txBody>
      </p:sp>
    </p:spTree>
    <p:extLst>
      <p:ext uri="{BB962C8B-B14F-4D97-AF65-F5344CB8AC3E}">
        <p14:creationId xmlns:p14="http://schemas.microsoft.com/office/powerpoint/2010/main" val="224423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62C8-BB85-4E5C-992D-E95F11CF9249}"/>
              </a:ext>
            </a:extLst>
          </p:cNvPr>
          <p:cNvSpPr>
            <a:spLocks noGrp="1"/>
          </p:cNvSpPr>
          <p:nvPr>
            <p:ph type="title"/>
          </p:nvPr>
        </p:nvSpPr>
        <p:spPr>
          <a:xfrm>
            <a:off x="838200" y="365126"/>
            <a:ext cx="10515600" cy="539848"/>
          </a:xfrm>
        </p:spPr>
        <p:txBody>
          <a:bodyPr>
            <a:normAutofit fontScale="90000"/>
          </a:bodyPr>
          <a:lstStyle/>
          <a:p>
            <a:r>
              <a:rPr lang="en-US" dirty="0"/>
              <a:t>Travelling Salesperson Problem</a:t>
            </a:r>
          </a:p>
        </p:txBody>
      </p:sp>
      <p:sp>
        <p:nvSpPr>
          <p:cNvPr id="3" name="Content Placeholder 2">
            <a:extLst>
              <a:ext uri="{FF2B5EF4-FFF2-40B4-BE49-F238E27FC236}">
                <a16:creationId xmlns:a16="http://schemas.microsoft.com/office/drawing/2014/main" id="{F5BDFF47-EF46-4D22-9217-264B1324B0A9}"/>
              </a:ext>
            </a:extLst>
          </p:cNvPr>
          <p:cNvSpPr>
            <a:spLocks noGrp="1"/>
          </p:cNvSpPr>
          <p:nvPr>
            <p:ph idx="1"/>
          </p:nvPr>
        </p:nvSpPr>
        <p:spPr>
          <a:xfrm>
            <a:off x="838200" y="1008668"/>
            <a:ext cx="10515600" cy="5168295"/>
          </a:xfrm>
        </p:spPr>
        <p:txBody>
          <a:bodyPr>
            <a:normAutofit/>
          </a:bodyPr>
          <a:lstStyle/>
          <a:p>
            <a:pPr algn="just"/>
            <a:r>
              <a:rPr lang="en-US" sz="2400" dirty="0"/>
              <a:t>Problem: Given a set of cities and distance between every pair of cities, the problem is to find the shortest possible tour that visits every city exactly once and returns to the starting point.</a:t>
            </a:r>
          </a:p>
          <a:p>
            <a:pPr algn="just"/>
            <a:r>
              <a:rPr lang="en-US" sz="2400" dirty="0"/>
              <a:t>This problem is solved using Branch and Bound algorithm</a:t>
            </a:r>
          </a:p>
          <a:p>
            <a:pPr algn="just"/>
            <a:r>
              <a:rPr lang="en-US" sz="2400" dirty="0"/>
              <a:t>Here, we start with the first node, take the initial lower bound for the further iterations. With every level, all the available nodes are processed and the one with the least total weight is selected, the lower bound is decreased and the iterations continue as the state space tree continues. If for a solution, the total weight exceeds the least total cost so far, that node is not explored further and the next node is explored from the level.</a:t>
            </a:r>
          </a:p>
          <a:p>
            <a:pPr algn="just"/>
            <a:r>
              <a:rPr lang="en-US" sz="2400" dirty="0"/>
              <a:t>The time complexity for this algorithm is O(2</a:t>
            </a:r>
            <a:r>
              <a:rPr lang="en-US" sz="2400" baseline="30000" dirty="0"/>
              <a:t>n</a:t>
            </a:r>
            <a:r>
              <a:rPr lang="en-US" sz="2400" dirty="0"/>
              <a:t>.n</a:t>
            </a:r>
            <a:r>
              <a:rPr lang="en-US" sz="2400" baseline="30000" dirty="0"/>
              <a:t>2</a:t>
            </a:r>
            <a:r>
              <a:rPr lang="en-US" sz="2400" dirty="0"/>
              <a:t>).</a:t>
            </a:r>
          </a:p>
          <a:p>
            <a:pPr algn="just"/>
            <a:endParaRPr lang="en-US" sz="2400" dirty="0"/>
          </a:p>
          <a:p>
            <a:pPr algn="just"/>
            <a:endParaRPr lang="en-US" sz="2400" dirty="0"/>
          </a:p>
        </p:txBody>
      </p:sp>
    </p:spTree>
    <p:extLst>
      <p:ext uri="{BB962C8B-B14F-4D97-AF65-F5344CB8AC3E}">
        <p14:creationId xmlns:p14="http://schemas.microsoft.com/office/powerpoint/2010/main" val="198935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96CF-D3D3-4554-8B46-6B2FA49D3258}"/>
              </a:ext>
            </a:extLst>
          </p:cNvPr>
          <p:cNvSpPr>
            <a:spLocks noGrp="1"/>
          </p:cNvSpPr>
          <p:nvPr>
            <p:ph type="title"/>
          </p:nvPr>
        </p:nvSpPr>
        <p:spPr>
          <a:xfrm>
            <a:off x="838200" y="365125"/>
            <a:ext cx="10515600" cy="533233"/>
          </a:xfrm>
        </p:spPr>
        <p:txBody>
          <a:bodyPr>
            <a:normAutofit fontScale="90000"/>
          </a:bodyPr>
          <a:lstStyle/>
          <a:p>
            <a:r>
              <a:rPr lang="en-US" dirty="0"/>
              <a:t>0/1 Knapsack Problem</a:t>
            </a:r>
          </a:p>
        </p:txBody>
      </p:sp>
      <p:sp>
        <p:nvSpPr>
          <p:cNvPr id="3" name="Content Placeholder 2">
            <a:extLst>
              <a:ext uri="{FF2B5EF4-FFF2-40B4-BE49-F238E27FC236}">
                <a16:creationId xmlns:a16="http://schemas.microsoft.com/office/drawing/2014/main" id="{5B283E3B-D6AD-47E7-8B23-11E17C52834B}"/>
              </a:ext>
            </a:extLst>
          </p:cNvPr>
          <p:cNvSpPr>
            <a:spLocks noGrp="1"/>
          </p:cNvSpPr>
          <p:nvPr>
            <p:ph idx="1"/>
          </p:nvPr>
        </p:nvSpPr>
        <p:spPr>
          <a:xfrm>
            <a:off x="838200" y="1122947"/>
            <a:ext cx="10515600" cy="5054016"/>
          </a:xfrm>
        </p:spPr>
        <p:txBody>
          <a:bodyPr/>
          <a:lstStyle/>
          <a:p>
            <a:r>
              <a:rPr lang="en-US" sz="2400" dirty="0"/>
              <a:t>Problem: Given a set of items, each with a weight and a value and we need to determine the maximum value of the items that can be put in the knapsack such that the total weight is not more than the given weight limit W.</a:t>
            </a:r>
          </a:p>
          <a:p>
            <a:r>
              <a:rPr lang="en-US" sz="2400" dirty="0"/>
              <a:t>This problem is solved using Dynamic Programming.</a:t>
            </a:r>
          </a:p>
          <a:p>
            <a:r>
              <a:rPr lang="en-US" sz="2400" dirty="0"/>
              <a:t>For creation of the table k[][], if item </a:t>
            </a:r>
            <a:r>
              <a:rPr lang="en-US" sz="2400" dirty="0" err="1"/>
              <a:t>i</a:t>
            </a:r>
            <a:r>
              <a:rPr lang="en-US" sz="2400" dirty="0"/>
              <a:t> is not selected, with weight limit w, k[</a:t>
            </a:r>
            <a:r>
              <a:rPr lang="en-US" sz="2400" dirty="0" err="1"/>
              <a:t>i</a:t>
            </a:r>
            <a:r>
              <a:rPr lang="en-US" sz="2400" dirty="0"/>
              <a:t>][w] is the maximum possible value by selecting from first i-1 items with limit w. k[</a:t>
            </a:r>
            <a:r>
              <a:rPr lang="en-US" sz="2400" dirty="0" err="1"/>
              <a:t>i</a:t>
            </a:r>
            <a:r>
              <a:rPr lang="en-US" sz="2400" dirty="0"/>
              <a:t>][w]=k[i-1][w]</a:t>
            </a:r>
          </a:p>
          <a:p>
            <a:r>
              <a:rPr lang="en-US" sz="2400" dirty="0"/>
              <a:t>If item </a:t>
            </a:r>
            <a:r>
              <a:rPr lang="en-US" sz="2400" dirty="0" err="1"/>
              <a:t>i</a:t>
            </a:r>
            <a:r>
              <a:rPr lang="en-US" sz="2400" dirty="0"/>
              <a:t> is selected, k[</a:t>
            </a:r>
            <a:r>
              <a:rPr lang="en-US" sz="2400" dirty="0" err="1"/>
              <a:t>i</a:t>
            </a:r>
            <a:r>
              <a:rPr lang="en-US" sz="2400" dirty="0"/>
              <a:t>][w] is the maximum value by selecting from first i-1 items with limit w-w[</a:t>
            </a:r>
            <a:r>
              <a:rPr lang="en-US" sz="2400" dirty="0" err="1"/>
              <a:t>i</a:t>
            </a:r>
            <a:r>
              <a:rPr lang="en-US" sz="2400" dirty="0"/>
              <a:t>] plus </a:t>
            </a:r>
            <a:r>
              <a:rPr lang="en-US" sz="2400" dirty="0" err="1"/>
              <a:t>val</a:t>
            </a:r>
            <a:r>
              <a:rPr lang="en-US" sz="2400" dirty="0"/>
              <a:t>[</a:t>
            </a:r>
            <a:r>
              <a:rPr lang="en-US" sz="2400" dirty="0" err="1"/>
              <a:t>i</a:t>
            </a:r>
            <a:r>
              <a:rPr lang="en-US" sz="2400" dirty="0"/>
              <a:t>], or k[i-1][w], whichever is higher.</a:t>
            </a:r>
          </a:p>
          <a:p>
            <a:r>
              <a:rPr lang="en-US" sz="2400" dirty="0"/>
              <a:t>K[n][w] gives the final answer.</a:t>
            </a:r>
          </a:p>
          <a:p>
            <a:r>
              <a:rPr lang="en-US" sz="2400" dirty="0"/>
              <a:t>Time complexity for this algorithm is O(</a:t>
            </a:r>
            <a:r>
              <a:rPr lang="en-US" sz="2400" dirty="0" err="1"/>
              <a:t>nW</a:t>
            </a:r>
            <a:r>
              <a:rPr lang="en-US" sz="2400" dirty="0"/>
              <a:t>).</a:t>
            </a:r>
          </a:p>
          <a:p>
            <a:endParaRPr lang="en-US" dirty="0"/>
          </a:p>
        </p:txBody>
      </p:sp>
    </p:spTree>
    <p:extLst>
      <p:ext uri="{BB962C8B-B14F-4D97-AF65-F5344CB8AC3E}">
        <p14:creationId xmlns:p14="http://schemas.microsoft.com/office/powerpoint/2010/main" val="266000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97AA-04C0-493C-A475-5B861D704987}"/>
              </a:ext>
            </a:extLst>
          </p:cNvPr>
          <p:cNvSpPr>
            <a:spLocks noGrp="1"/>
          </p:cNvSpPr>
          <p:nvPr>
            <p:ph type="title"/>
          </p:nvPr>
        </p:nvSpPr>
        <p:spPr>
          <a:xfrm>
            <a:off x="838200" y="365126"/>
            <a:ext cx="10515600" cy="634116"/>
          </a:xfrm>
        </p:spPr>
        <p:txBody>
          <a:bodyPr>
            <a:normAutofit fontScale="90000"/>
          </a:bodyPr>
          <a:lstStyle/>
          <a:p>
            <a:r>
              <a:rPr lang="en-US" dirty="0"/>
              <a:t>Algorithms</a:t>
            </a:r>
          </a:p>
        </p:txBody>
      </p:sp>
      <p:sp>
        <p:nvSpPr>
          <p:cNvPr id="3" name="Content Placeholder 2">
            <a:extLst>
              <a:ext uri="{FF2B5EF4-FFF2-40B4-BE49-F238E27FC236}">
                <a16:creationId xmlns:a16="http://schemas.microsoft.com/office/drawing/2014/main" id="{641F5A0F-BFA3-446B-AA2D-7BC8BAE1509F}"/>
              </a:ext>
            </a:extLst>
          </p:cNvPr>
          <p:cNvSpPr>
            <a:spLocks noGrp="1"/>
          </p:cNvSpPr>
          <p:nvPr>
            <p:ph idx="1"/>
          </p:nvPr>
        </p:nvSpPr>
        <p:spPr>
          <a:xfrm>
            <a:off x="838200" y="1461155"/>
            <a:ext cx="10515600" cy="4715808"/>
          </a:xfrm>
        </p:spPr>
        <p:txBody>
          <a:bodyPr/>
          <a:lstStyle/>
          <a:p>
            <a:pPr algn="just"/>
            <a:r>
              <a:rPr lang="en-US" dirty="0"/>
              <a:t>An algorithm is a finite, well-defined step-by-step procedure to solve a given problem.</a:t>
            </a:r>
          </a:p>
          <a:p>
            <a:pPr algn="just"/>
            <a:r>
              <a:rPr lang="en-US" dirty="0"/>
              <a:t>Ideally, an algorithm takes a set of inputs and gives a set of outputs corresponding to the inputs. One or more inputs may have the same outputs, but one input may have only one output.</a:t>
            </a:r>
          </a:p>
          <a:p>
            <a:pPr algn="just"/>
            <a:r>
              <a:rPr lang="en-US" dirty="0"/>
              <a:t>In computer science, the instructions are computer-interpretable, and one type of algorithm may be used to solve many problems.</a:t>
            </a:r>
          </a:p>
          <a:p>
            <a:pPr algn="just"/>
            <a:r>
              <a:rPr lang="en-US" dirty="0"/>
              <a:t>Algorithms are machine and language independent, unlike software.</a:t>
            </a:r>
          </a:p>
          <a:p>
            <a:pPr algn="just"/>
            <a:r>
              <a:rPr lang="en-US" dirty="0"/>
              <a:t>An algorithm is never infinite.</a:t>
            </a:r>
          </a:p>
        </p:txBody>
      </p:sp>
    </p:spTree>
    <p:extLst>
      <p:ext uri="{BB962C8B-B14F-4D97-AF65-F5344CB8AC3E}">
        <p14:creationId xmlns:p14="http://schemas.microsoft.com/office/powerpoint/2010/main" val="318173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5B01-3203-4159-B438-AEAF8B802437}"/>
              </a:ext>
            </a:extLst>
          </p:cNvPr>
          <p:cNvSpPr>
            <a:spLocks noGrp="1"/>
          </p:cNvSpPr>
          <p:nvPr>
            <p:ph type="title"/>
          </p:nvPr>
        </p:nvSpPr>
        <p:spPr>
          <a:xfrm>
            <a:off x="838200" y="365126"/>
            <a:ext cx="10515600" cy="581358"/>
          </a:xfrm>
        </p:spPr>
        <p:txBody>
          <a:bodyPr>
            <a:normAutofit fontScale="90000"/>
          </a:bodyPr>
          <a:lstStyle/>
          <a:p>
            <a:r>
              <a:rPr lang="en-US" dirty="0"/>
              <a:t>Types of Algorithms</a:t>
            </a:r>
          </a:p>
        </p:txBody>
      </p:sp>
      <p:sp>
        <p:nvSpPr>
          <p:cNvPr id="3" name="Content Placeholder 2">
            <a:extLst>
              <a:ext uri="{FF2B5EF4-FFF2-40B4-BE49-F238E27FC236}">
                <a16:creationId xmlns:a16="http://schemas.microsoft.com/office/drawing/2014/main" id="{4DB7C83C-6F5C-45E0-BF5B-D7F9AC667D66}"/>
              </a:ext>
            </a:extLst>
          </p:cNvPr>
          <p:cNvSpPr>
            <a:spLocks noGrp="1"/>
          </p:cNvSpPr>
          <p:nvPr>
            <p:ph idx="1"/>
          </p:nvPr>
        </p:nvSpPr>
        <p:spPr>
          <a:xfrm>
            <a:off x="838200" y="1283368"/>
            <a:ext cx="10515600" cy="4893595"/>
          </a:xfrm>
        </p:spPr>
        <p:txBody>
          <a:bodyPr/>
          <a:lstStyle/>
          <a:p>
            <a:pPr marL="0" indent="0" algn="just">
              <a:buNone/>
            </a:pPr>
            <a:r>
              <a:rPr lang="en-US" dirty="0"/>
              <a:t>Here, we are going to implement and analyze 5 types of algorithms:</a:t>
            </a:r>
          </a:p>
          <a:p>
            <a:pPr marL="0" indent="0" algn="just">
              <a:buNone/>
            </a:pPr>
            <a:endParaRPr lang="en-US" dirty="0"/>
          </a:p>
          <a:p>
            <a:pPr marL="571500" indent="-571500" algn="just">
              <a:buFont typeface="+mj-lt"/>
              <a:buAutoNum type="romanUcPeriod"/>
            </a:pPr>
            <a:r>
              <a:rPr lang="en-US" dirty="0"/>
              <a:t>	Greedy Algorithm using Job Sequencing problem</a:t>
            </a:r>
          </a:p>
          <a:p>
            <a:pPr marL="571500" indent="-571500" algn="just">
              <a:buFont typeface="+mj-lt"/>
              <a:buAutoNum type="romanUcPeriod"/>
            </a:pPr>
            <a:r>
              <a:rPr lang="en-US" dirty="0"/>
              <a:t>    	Divide and Conquer using Max Subarray Sum problem</a:t>
            </a:r>
          </a:p>
          <a:p>
            <a:pPr marL="571500" indent="-571500" algn="just">
              <a:buFont typeface="+mj-lt"/>
              <a:buAutoNum type="romanUcPeriod"/>
            </a:pPr>
            <a:r>
              <a:rPr lang="en-US" dirty="0"/>
              <a:t>    	Backtracking using N Queens problem</a:t>
            </a:r>
          </a:p>
          <a:p>
            <a:pPr marL="571500" indent="-571500" algn="just">
              <a:buFont typeface="+mj-lt"/>
              <a:buAutoNum type="romanUcPeriod"/>
            </a:pPr>
            <a:r>
              <a:rPr lang="en-US" dirty="0"/>
              <a:t>    	Branch and Bound using Travelling Salesperson problem </a:t>
            </a:r>
          </a:p>
          <a:p>
            <a:pPr marL="571500" indent="-571500" algn="just">
              <a:buFont typeface="+mj-lt"/>
              <a:buAutoNum type="romanUcPeriod"/>
            </a:pPr>
            <a:r>
              <a:rPr lang="en-US" dirty="0"/>
              <a:t>    	Dynamic Programming using 0/1 Knapsack problem</a:t>
            </a:r>
          </a:p>
          <a:p>
            <a:pPr marL="1028700" lvl="1" indent="-571500" algn="just">
              <a:buFont typeface="+mj-lt"/>
              <a:buAutoNum type="romanUcPeriod"/>
            </a:pPr>
            <a:endParaRPr lang="en-US" dirty="0"/>
          </a:p>
        </p:txBody>
      </p:sp>
    </p:spTree>
    <p:extLst>
      <p:ext uri="{BB962C8B-B14F-4D97-AF65-F5344CB8AC3E}">
        <p14:creationId xmlns:p14="http://schemas.microsoft.com/office/powerpoint/2010/main" val="107869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BFE6-5B01-4443-9CD6-97E5588BC6AB}"/>
              </a:ext>
            </a:extLst>
          </p:cNvPr>
          <p:cNvSpPr>
            <a:spLocks noGrp="1"/>
          </p:cNvSpPr>
          <p:nvPr>
            <p:ph type="title"/>
          </p:nvPr>
        </p:nvSpPr>
        <p:spPr>
          <a:xfrm>
            <a:off x="838200" y="365126"/>
            <a:ext cx="10515600" cy="549274"/>
          </a:xfrm>
        </p:spPr>
        <p:txBody>
          <a:bodyPr>
            <a:normAutofit fontScale="90000"/>
          </a:bodyPr>
          <a:lstStyle/>
          <a:p>
            <a:r>
              <a:rPr lang="en-US" dirty="0"/>
              <a:t>Greedy Algorithm</a:t>
            </a:r>
          </a:p>
        </p:txBody>
      </p:sp>
      <p:sp>
        <p:nvSpPr>
          <p:cNvPr id="3" name="Content Placeholder 2">
            <a:extLst>
              <a:ext uri="{FF2B5EF4-FFF2-40B4-BE49-F238E27FC236}">
                <a16:creationId xmlns:a16="http://schemas.microsoft.com/office/drawing/2014/main" id="{CF28E022-3F19-44FE-AAF7-B6A636EEAB35}"/>
              </a:ext>
            </a:extLst>
          </p:cNvPr>
          <p:cNvSpPr>
            <a:spLocks noGrp="1"/>
          </p:cNvSpPr>
          <p:nvPr>
            <p:ph idx="1"/>
          </p:nvPr>
        </p:nvSpPr>
        <p:spPr>
          <a:xfrm>
            <a:off x="838199" y="1267326"/>
            <a:ext cx="10631905" cy="4909637"/>
          </a:xfrm>
        </p:spPr>
        <p:txBody>
          <a:bodyPr/>
          <a:lstStyle/>
          <a:p>
            <a:pPr algn="just"/>
            <a:r>
              <a:rPr lang="en-US" dirty="0"/>
              <a:t>Greedy algorithm works by building the solution starting from the local level making its way to the global level.</a:t>
            </a:r>
          </a:p>
          <a:p>
            <a:pPr algn="just"/>
            <a:r>
              <a:rPr lang="en-US" dirty="0"/>
              <a:t>It always chooses the solution for the next level, which is optimal at the local level, without regarding the future consequences.</a:t>
            </a:r>
          </a:p>
          <a:p>
            <a:pPr algn="just"/>
            <a:r>
              <a:rPr lang="en-US" dirty="0"/>
              <a:t>Therefore, it was not always used to solve optimization problems.</a:t>
            </a:r>
          </a:p>
        </p:txBody>
      </p:sp>
    </p:spTree>
    <p:extLst>
      <p:ext uri="{BB962C8B-B14F-4D97-AF65-F5344CB8AC3E}">
        <p14:creationId xmlns:p14="http://schemas.microsoft.com/office/powerpoint/2010/main" val="235945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DE2F-5DEF-4328-9C35-97D7F95FA053}"/>
              </a:ext>
            </a:extLst>
          </p:cNvPr>
          <p:cNvSpPr>
            <a:spLocks noGrp="1"/>
          </p:cNvSpPr>
          <p:nvPr>
            <p:ph type="title"/>
          </p:nvPr>
        </p:nvSpPr>
        <p:spPr>
          <a:xfrm>
            <a:off x="838200" y="365126"/>
            <a:ext cx="10515600" cy="581358"/>
          </a:xfrm>
        </p:spPr>
        <p:txBody>
          <a:bodyPr>
            <a:normAutofit fontScale="90000"/>
          </a:bodyPr>
          <a:lstStyle/>
          <a:p>
            <a:r>
              <a:rPr lang="en-US" dirty="0"/>
              <a:t>Divide and Conquer Algorithm</a:t>
            </a:r>
          </a:p>
        </p:txBody>
      </p:sp>
      <p:sp>
        <p:nvSpPr>
          <p:cNvPr id="3" name="Content Placeholder 2">
            <a:extLst>
              <a:ext uri="{FF2B5EF4-FFF2-40B4-BE49-F238E27FC236}">
                <a16:creationId xmlns:a16="http://schemas.microsoft.com/office/drawing/2014/main" id="{2B3EC794-CE06-48AA-9034-6B8794FAF4D0}"/>
              </a:ext>
            </a:extLst>
          </p:cNvPr>
          <p:cNvSpPr>
            <a:spLocks noGrp="1"/>
          </p:cNvSpPr>
          <p:nvPr>
            <p:ph idx="1"/>
          </p:nvPr>
        </p:nvSpPr>
        <p:spPr>
          <a:xfrm>
            <a:off x="838199" y="1219200"/>
            <a:ext cx="10631905" cy="4957763"/>
          </a:xfrm>
        </p:spPr>
        <p:txBody>
          <a:bodyPr/>
          <a:lstStyle/>
          <a:p>
            <a:r>
              <a:rPr lang="en-US" dirty="0"/>
              <a:t>As the name suggests, this type of algorithm is used by dividing the main problem into smaller subproblems.</a:t>
            </a:r>
          </a:p>
          <a:p>
            <a:r>
              <a:rPr lang="en-US" dirty="0"/>
              <a:t>The problems are divided into smaller sub-problems of the same type, and those are further divided into smaller sub-problems recursively till boundary condition is reached.</a:t>
            </a:r>
          </a:p>
          <a:p>
            <a:r>
              <a:rPr lang="en-US" dirty="0"/>
              <a:t>Then, the solutions of those sub-problems are recursively combined to give the solution of the main problem.</a:t>
            </a:r>
          </a:p>
          <a:p>
            <a:r>
              <a:rPr lang="en-US" dirty="0"/>
              <a:t>This type of algorithm is used to reduce time complexity in solving a problem.</a:t>
            </a:r>
          </a:p>
        </p:txBody>
      </p:sp>
    </p:spTree>
    <p:extLst>
      <p:ext uri="{BB962C8B-B14F-4D97-AF65-F5344CB8AC3E}">
        <p14:creationId xmlns:p14="http://schemas.microsoft.com/office/powerpoint/2010/main" val="328614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FA3D-A5F3-4B3D-85F9-0AE44B72CCA0}"/>
              </a:ext>
            </a:extLst>
          </p:cNvPr>
          <p:cNvSpPr>
            <a:spLocks noGrp="1"/>
          </p:cNvSpPr>
          <p:nvPr>
            <p:ph type="title"/>
          </p:nvPr>
        </p:nvSpPr>
        <p:spPr>
          <a:xfrm>
            <a:off x="838200" y="365126"/>
            <a:ext cx="10515600" cy="677612"/>
          </a:xfrm>
        </p:spPr>
        <p:txBody>
          <a:bodyPr>
            <a:normAutofit fontScale="90000"/>
          </a:bodyPr>
          <a:lstStyle/>
          <a:p>
            <a:r>
              <a:rPr lang="en-US" dirty="0"/>
              <a:t>Backtracking Algorithm</a:t>
            </a:r>
          </a:p>
        </p:txBody>
      </p:sp>
      <p:sp>
        <p:nvSpPr>
          <p:cNvPr id="3" name="Content Placeholder 2">
            <a:extLst>
              <a:ext uri="{FF2B5EF4-FFF2-40B4-BE49-F238E27FC236}">
                <a16:creationId xmlns:a16="http://schemas.microsoft.com/office/drawing/2014/main" id="{58B2D21C-1945-4232-93C6-346340AB8BC6}"/>
              </a:ext>
            </a:extLst>
          </p:cNvPr>
          <p:cNvSpPr>
            <a:spLocks noGrp="1"/>
          </p:cNvSpPr>
          <p:nvPr>
            <p:ph idx="1"/>
          </p:nvPr>
        </p:nvSpPr>
        <p:spPr>
          <a:xfrm>
            <a:off x="838200" y="1283368"/>
            <a:ext cx="10515600" cy="4893595"/>
          </a:xfrm>
        </p:spPr>
        <p:txBody>
          <a:bodyPr/>
          <a:lstStyle/>
          <a:p>
            <a:r>
              <a:rPr lang="en-US" dirty="0"/>
              <a:t>Backtracking algorithms are based on depth-first recursive search.</a:t>
            </a:r>
          </a:p>
          <a:p>
            <a:r>
              <a:rPr lang="en-US" dirty="0"/>
              <a:t>The algorithm tests if a solution has been found. If yes, then returns it. Otherwise</a:t>
            </a:r>
          </a:p>
          <a:p>
            <a:r>
              <a:rPr lang="en-US" dirty="0"/>
              <a:t>For each available choice:</a:t>
            </a:r>
          </a:p>
          <a:p>
            <a:pPr lvl="1"/>
            <a:r>
              <a:rPr lang="en-US" dirty="0"/>
              <a:t>Use that choice for evaluation</a:t>
            </a:r>
          </a:p>
          <a:p>
            <a:pPr lvl="1"/>
            <a:r>
              <a:rPr lang="en-US" dirty="0"/>
              <a:t>Recur using that choice</a:t>
            </a:r>
          </a:p>
          <a:p>
            <a:pPr lvl="1"/>
            <a:r>
              <a:rPr lang="en-US" dirty="0"/>
              <a:t>If solution is returned, return it</a:t>
            </a:r>
          </a:p>
          <a:p>
            <a:r>
              <a:rPr lang="en-US" dirty="0"/>
              <a:t>If no choices remain, return fail</a:t>
            </a:r>
          </a:p>
          <a:p>
            <a:pPr marL="457200" lvl="1" indent="0">
              <a:buNone/>
            </a:pPr>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50603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298D-233D-46E5-80C0-D75B9CCF87B4}"/>
              </a:ext>
            </a:extLst>
          </p:cNvPr>
          <p:cNvSpPr>
            <a:spLocks noGrp="1"/>
          </p:cNvSpPr>
          <p:nvPr>
            <p:ph type="title"/>
          </p:nvPr>
        </p:nvSpPr>
        <p:spPr>
          <a:xfrm>
            <a:off x="838200" y="365125"/>
            <a:ext cx="10515600" cy="677612"/>
          </a:xfrm>
        </p:spPr>
        <p:txBody>
          <a:bodyPr>
            <a:normAutofit fontScale="90000"/>
          </a:bodyPr>
          <a:lstStyle/>
          <a:p>
            <a:r>
              <a:rPr lang="en-US" dirty="0"/>
              <a:t>Branch and Bound Algorithm</a:t>
            </a:r>
          </a:p>
        </p:txBody>
      </p:sp>
      <p:sp>
        <p:nvSpPr>
          <p:cNvPr id="3" name="Content Placeholder 2">
            <a:extLst>
              <a:ext uri="{FF2B5EF4-FFF2-40B4-BE49-F238E27FC236}">
                <a16:creationId xmlns:a16="http://schemas.microsoft.com/office/drawing/2014/main" id="{140B8640-5425-4E9F-ACB1-D67A906B8AD6}"/>
              </a:ext>
            </a:extLst>
          </p:cNvPr>
          <p:cNvSpPr>
            <a:spLocks noGrp="1"/>
          </p:cNvSpPr>
          <p:nvPr>
            <p:ph idx="1"/>
          </p:nvPr>
        </p:nvSpPr>
        <p:spPr>
          <a:xfrm>
            <a:off x="838199" y="1331495"/>
            <a:ext cx="10515601" cy="4845468"/>
          </a:xfrm>
        </p:spPr>
        <p:txBody>
          <a:bodyPr/>
          <a:lstStyle/>
          <a:p>
            <a:r>
              <a:rPr lang="en-US" dirty="0"/>
              <a:t>This is generally used for optimization problems.</a:t>
            </a:r>
          </a:p>
          <a:p>
            <a:r>
              <a:rPr lang="en-US" dirty="0"/>
              <a:t>As the algorithm proceeds, a tree of sub-problems is formed</a:t>
            </a:r>
          </a:p>
          <a:p>
            <a:r>
              <a:rPr lang="en-US" dirty="0"/>
              <a:t>The main problem is the root of the tree.</a:t>
            </a:r>
          </a:p>
          <a:p>
            <a:r>
              <a:rPr lang="en-US" dirty="0"/>
              <a:t>Bounding methods are used to check the bounds for every sub-problem.</a:t>
            </a:r>
          </a:p>
          <a:p>
            <a:r>
              <a:rPr lang="en-US" dirty="0"/>
              <a:t>If the bounds match, it is a solution for the sub-problem, optimal or not.</a:t>
            </a:r>
          </a:p>
          <a:p>
            <a:r>
              <a:rPr lang="en-US" dirty="0"/>
              <a:t>Otherwise, the problem is partitioned further.</a:t>
            </a:r>
          </a:p>
          <a:p>
            <a:r>
              <a:rPr lang="en-US" dirty="0"/>
              <a:t>This is continued until all nodes are solved for the optimal solution.</a:t>
            </a:r>
          </a:p>
        </p:txBody>
      </p:sp>
    </p:spTree>
    <p:extLst>
      <p:ext uri="{BB962C8B-B14F-4D97-AF65-F5344CB8AC3E}">
        <p14:creationId xmlns:p14="http://schemas.microsoft.com/office/powerpoint/2010/main" val="400796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6934-B6A3-4E9C-B71A-0BD3ABBB6323}"/>
              </a:ext>
            </a:extLst>
          </p:cNvPr>
          <p:cNvSpPr>
            <a:spLocks noGrp="1"/>
          </p:cNvSpPr>
          <p:nvPr>
            <p:ph type="title"/>
          </p:nvPr>
        </p:nvSpPr>
        <p:spPr>
          <a:xfrm>
            <a:off x="838200" y="365125"/>
            <a:ext cx="10515600" cy="597401"/>
          </a:xfrm>
        </p:spPr>
        <p:txBody>
          <a:bodyPr>
            <a:normAutofit fontScale="90000"/>
          </a:bodyPr>
          <a:lstStyle/>
          <a:p>
            <a:r>
              <a:rPr lang="en-US" dirty="0"/>
              <a:t>Dynamic Programming</a:t>
            </a:r>
          </a:p>
        </p:txBody>
      </p:sp>
      <p:sp>
        <p:nvSpPr>
          <p:cNvPr id="3" name="Content Placeholder 2">
            <a:extLst>
              <a:ext uri="{FF2B5EF4-FFF2-40B4-BE49-F238E27FC236}">
                <a16:creationId xmlns:a16="http://schemas.microsoft.com/office/drawing/2014/main" id="{9D9FEF15-D9E1-4D27-BA91-70882B2C7F12}"/>
              </a:ext>
            </a:extLst>
          </p:cNvPr>
          <p:cNvSpPr>
            <a:spLocks noGrp="1"/>
          </p:cNvSpPr>
          <p:nvPr>
            <p:ph idx="1"/>
          </p:nvPr>
        </p:nvSpPr>
        <p:spPr>
          <a:xfrm>
            <a:off x="838200" y="1235242"/>
            <a:ext cx="10515600" cy="4941721"/>
          </a:xfrm>
        </p:spPr>
        <p:txBody>
          <a:bodyPr/>
          <a:lstStyle/>
          <a:p>
            <a:r>
              <a:rPr lang="en-US" dirty="0"/>
              <a:t>In this algorithm, the optimal past results are stored, and the new results are found using those.</a:t>
            </a:r>
          </a:p>
          <a:p>
            <a:r>
              <a:rPr lang="en-US" dirty="0"/>
              <a:t>It is generally used to solve optimization problems.</a:t>
            </a:r>
          </a:p>
          <a:p>
            <a:r>
              <a:rPr lang="en-US" dirty="0"/>
              <a:t>Multiple solutions for a problem may exist. This algorithm is used to find the best one.</a:t>
            </a:r>
          </a:p>
          <a:p>
            <a:r>
              <a:rPr lang="en-US" dirty="0"/>
              <a:t>Here, the main problem is broken down into overlapping subproblems, i.e. one sub-problem may be a part of another.</a:t>
            </a:r>
          </a:p>
          <a:p>
            <a:r>
              <a:rPr lang="en-US" dirty="0"/>
              <a:t>The solution of one sub-problem is stored and used for the next, making the way to the main problem.</a:t>
            </a:r>
          </a:p>
        </p:txBody>
      </p:sp>
    </p:spTree>
    <p:extLst>
      <p:ext uri="{BB962C8B-B14F-4D97-AF65-F5344CB8AC3E}">
        <p14:creationId xmlns:p14="http://schemas.microsoft.com/office/powerpoint/2010/main" val="427504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9223-8141-4E5E-A90D-5F1D6DDAB2CB}"/>
              </a:ext>
            </a:extLst>
          </p:cNvPr>
          <p:cNvSpPr>
            <a:spLocks noGrp="1"/>
          </p:cNvSpPr>
          <p:nvPr>
            <p:ph type="title"/>
          </p:nvPr>
        </p:nvSpPr>
        <p:spPr>
          <a:xfrm>
            <a:off x="838200" y="365126"/>
            <a:ext cx="10515600" cy="483286"/>
          </a:xfrm>
        </p:spPr>
        <p:txBody>
          <a:bodyPr>
            <a:normAutofit fontScale="90000"/>
          </a:bodyPr>
          <a:lstStyle/>
          <a:p>
            <a:r>
              <a:rPr lang="en-US" dirty="0"/>
              <a:t>Job Sequencing Problem</a:t>
            </a:r>
          </a:p>
        </p:txBody>
      </p:sp>
      <p:sp>
        <p:nvSpPr>
          <p:cNvPr id="3" name="Content Placeholder 2">
            <a:extLst>
              <a:ext uri="{FF2B5EF4-FFF2-40B4-BE49-F238E27FC236}">
                <a16:creationId xmlns:a16="http://schemas.microsoft.com/office/drawing/2014/main" id="{57DCD0B2-8967-4DDA-A2E2-0E2D5FEA6241}"/>
              </a:ext>
            </a:extLst>
          </p:cNvPr>
          <p:cNvSpPr>
            <a:spLocks noGrp="1"/>
          </p:cNvSpPr>
          <p:nvPr>
            <p:ph idx="1"/>
          </p:nvPr>
        </p:nvSpPr>
        <p:spPr>
          <a:xfrm>
            <a:off x="838200" y="1112363"/>
            <a:ext cx="10515600" cy="5064600"/>
          </a:xfrm>
        </p:spPr>
        <p:txBody>
          <a:bodyPr>
            <a:normAutofit/>
          </a:bodyPr>
          <a:lstStyle/>
          <a:p>
            <a:pPr algn="just"/>
            <a:r>
              <a:rPr lang="en-US" sz="2400" dirty="0"/>
              <a:t>Problem: Given an array of jobs where every job has a deadline and associated profit if the job is finished before the deadline. It is also given that every job takes single unit of time, so the minimum possible deadline for any job is 1. How to maximize total profit if only one job can be scheduled at a time.</a:t>
            </a:r>
          </a:p>
          <a:p>
            <a:pPr algn="just"/>
            <a:r>
              <a:rPr lang="en-US" sz="2400" dirty="0"/>
              <a:t>This problem is done using Greedy algorithm.</a:t>
            </a:r>
          </a:p>
          <a:p>
            <a:pPr algn="just"/>
            <a:r>
              <a:rPr lang="en-US" sz="2400" dirty="0"/>
              <a:t>Here jobs are first sorted in the decreasing order of profit, and then all jobs are traversed and allotted to the first available time slot, if possible.</a:t>
            </a:r>
          </a:p>
          <a:p>
            <a:pPr algn="just"/>
            <a:r>
              <a:rPr lang="en-US" sz="2400" dirty="0"/>
              <a:t>Time complexity for the algorithm here is O(n</a:t>
            </a:r>
            <a:r>
              <a:rPr lang="en-US" sz="2400" baseline="30000" dirty="0"/>
              <a:t>2</a:t>
            </a:r>
            <a:r>
              <a:rPr lang="en-US" sz="2400" dirty="0"/>
              <a:t>).</a:t>
            </a:r>
          </a:p>
        </p:txBody>
      </p:sp>
    </p:spTree>
    <p:extLst>
      <p:ext uri="{BB962C8B-B14F-4D97-AF65-F5344CB8AC3E}">
        <p14:creationId xmlns:p14="http://schemas.microsoft.com/office/powerpoint/2010/main" val="1975157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1265</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vt:lpstr>
      <vt:lpstr>Office Theme</vt:lpstr>
      <vt:lpstr>National Institute of Technology, Delhi Assignment: DAA, CSB-252</vt:lpstr>
      <vt:lpstr>Algorithms</vt:lpstr>
      <vt:lpstr>Types of Algorithms</vt:lpstr>
      <vt:lpstr>Greedy Algorithm</vt:lpstr>
      <vt:lpstr>Divide and Conquer Algorithm</vt:lpstr>
      <vt:lpstr>Backtracking Algorithm</vt:lpstr>
      <vt:lpstr>Branch and Bound Algorithm</vt:lpstr>
      <vt:lpstr>Dynamic Programming</vt:lpstr>
      <vt:lpstr>Job Sequencing Problem</vt:lpstr>
      <vt:lpstr>Max. Sub-Array Sum Problem</vt:lpstr>
      <vt:lpstr>N Queen Problem</vt:lpstr>
      <vt:lpstr>Travelling Salesperson Problem</vt:lpstr>
      <vt:lpstr>0/1 Knapsack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Delhi Assignment: DAA, CSB-252</dc:title>
  <dc:creator>Pushkar Aggarwal</dc:creator>
  <cp:lastModifiedBy>Pushkar Aggarwal</cp:lastModifiedBy>
  <cp:revision>18</cp:revision>
  <dcterms:created xsi:type="dcterms:W3CDTF">2020-04-14T14:57:26Z</dcterms:created>
  <dcterms:modified xsi:type="dcterms:W3CDTF">2020-04-14T21:33:43Z</dcterms:modified>
</cp:coreProperties>
</file>