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9" r:id="rId4"/>
    <p:sldId id="258" r:id="rId5"/>
    <p:sldId id="273" r:id="rId6"/>
    <p:sldId id="259" r:id="rId7"/>
    <p:sldId id="272" r:id="rId8"/>
    <p:sldId id="260" r:id="rId9"/>
    <p:sldId id="261" r:id="rId10"/>
    <p:sldId id="262" r:id="rId11"/>
    <p:sldId id="270" r:id="rId12"/>
    <p:sldId id="271" r:id="rId13"/>
    <p:sldId id="275" r:id="rId14"/>
    <p:sldId id="274" r:id="rId15"/>
    <p:sldId id="27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05" autoAdjust="0"/>
    <p:restoredTop sz="94660"/>
  </p:normalViewPr>
  <p:slideViewPr>
    <p:cSldViewPr snapToGrid="0">
      <p:cViewPr>
        <p:scale>
          <a:sx n="100" d="100"/>
          <a:sy n="100" d="100"/>
        </p:scale>
        <p:origin x="90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477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372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94461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560597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0046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0367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028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719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934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896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713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354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454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901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445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325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461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4/27/2020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16768374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BD52-2DAC-4D88-914C-41985217A13C}"/>
              </a:ext>
            </a:extLst>
          </p:cNvPr>
          <p:cNvSpPr>
            <a:spLocks noGrp="1"/>
          </p:cNvSpPr>
          <p:nvPr>
            <p:ph type="ctrTitle"/>
          </p:nvPr>
        </p:nvSpPr>
        <p:spPr>
          <a:xfrm>
            <a:off x="1460630" y="1111396"/>
            <a:ext cx="8825658" cy="3603214"/>
          </a:xfrm>
        </p:spPr>
        <p:txBody>
          <a:bodyPr/>
          <a:lstStyle/>
          <a:p>
            <a:pPr algn="ctr"/>
            <a:r>
              <a:rPr lang="en-IN" u="sng" dirty="0">
                <a:latin typeface="Cambria" panose="02040503050406030204" pitchFamily="18" charset="0"/>
                <a:ea typeface="Cambria" panose="02040503050406030204" pitchFamily="18" charset="0"/>
                <a:cs typeface="Myanmar Text" panose="020B0502040204020203" pitchFamily="34" charset="0"/>
              </a:rPr>
              <a:t>DATA </a:t>
            </a:r>
            <a:r>
              <a:rPr lang="en-IN" b="1" u="sng" dirty="0">
                <a:latin typeface="Cambria" panose="02040503050406030204" pitchFamily="18" charset="0"/>
                <a:ea typeface="Cambria" panose="02040503050406030204" pitchFamily="18" charset="0"/>
                <a:cs typeface="Myanmar Text" panose="020B0502040204020203" pitchFamily="34" charset="0"/>
              </a:rPr>
              <a:t>STRUCTUR</a:t>
            </a:r>
            <a:r>
              <a:rPr lang="en-IN" u="sng" dirty="0">
                <a:latin typeface="Cambria" panose="02040503050406030204" pitchFamily="18" charset="0"/>
                <a:ea typeface="Cambria" panose="02040503050406030204" pitchFamily="18" charset="0"/>
                <a:cs typeface="Myanmar Text" panose="020B0502040204020203" pitchFamily="34" charset="0"/>
              </a:rPr>
              <a:t>ES    AND ALGORITHM</a:t>
            </a:r>
            <a:br>
              <a:rPr lang="en-IN" u="sng" dirty="0">
                <a:latin typeface="Cambria" panose="02040503050406030204" pitchFamily="18" charset="0"/>
                <a:ea typeface="Cambria" panose="02040503050406030204" pitchFamily="18" charset="0"/>
                <a:cs typeface="Myanmar Text" panose="020B0502040204020203" pitchFamily="34" charset="0"/>
              </a:rPr>
            </a:br>
            <a:endParaRPr lang="en-IN" u="sng" dirty="0">
              <a:latin typeface="Cambria" panose="02040503050406030204" pitchFamily="18" charset="0"/>
              <a:ea typeface="Cambria" panose="02040503050406030204" pitchFamily="18" charset="0"/>
              <a:cs typeface="Myanmar Text" panose="020B0502040204020203" pitchFamily="34" charset="0"/>
            </a:endParaRPr>
          </a:p>
        </p:txBody>
      </p:sp>
      <p:sp>
        <p:nvSpPr>
          <p:cNvPr id="3" name="Subtitle 2">
            <a:extLst>
              <a:ext uri="{FF2B5EF4-FFF2-40B4-BE49-F238E27FC236}">
                <a16:creationId xmlns:a16="http://schemas.microsoft.com/office/drawing/2014/main" id="{5F8051C7-1E10-447B-8112-0BD461E02464}"/>
              </a:ext>
            </a:extLst>
          </p:cNvPr>
          <p:cNvSpPr>
            <a:spLocks noGrp="1"/>
          </p:cNvSpPr>
          <p:nvPr>
            <p:ph type="subTitle" idx="1"/>
          </p:nvPr>
        </p:nvSpPr>
        <p:spPr>
          <a:xfrm>
            <a:off x="1154954" y="4777379"/>
            <a:ext cx="10526183" cy="1505975"/>
          </a:xfrm>
        </p:spPr>
        <p:txBody>
          <a:bodyPr>
            <a:normAutofit/>
          </a:bodyPr>
          <a:lstStyle/>
          <a:p>
            <a:r>
              <a:rPr lang="en-IN" b="1" u="sng" dirty="0"/>
              <a:t>SUBMITTED TO:	</a:t>
            </a:r>
            <a:r>
              <a:rPr lang="en-IN" b="1" dirty="0"/>
              <a:t>									</a:t>
            </a:r>
            <a:r>
              <a:rPr lang="en-IN" b="1" u="sng" dirty="0"/>
              <a:t>submitted from:- </a:t>
            </a:r>
          </a:p>
          <a:p>
            <a:r>
              <a:rPr lang="en-IN" dirty="0"/>
              <a:t>Yogesh (181210063) 							 </a:t>
            </a:r>
            <a:r>
              <a:rPr lang="en-IN" dirty="0" err="1"/>
              <a:t>dr.chandresh</a:t>
            </a:r>
            <a:r>
              <a:rPr lang="en-IN" dirty="0"/>
              <a:t> </a:t>
            </a:r>
            <a:r>
              <a:rPr lang="en-IN" dirty="0" err="1"/>
              <a:t>kumar</a:t>
            </a:r>
            <a:r>
              <a:rPr lang="en-IN" dirty="0"/>
              <a:t> </a:t>
            </a:r>
            <a:r>
              <a:rPr lang="en-IN" dirty="0" err="1"/>
              <a:t>maurya</a:t>
            </a:r>
            <a:r>
              <a:rPr lang="en-IN" dirty="0"/>
              <a:t>				</a:t>
            </a:r>
          </a:p>
        </p:txBody>
      </p:sp>
      <p:sp>
        <p:nvSpPr>
          <p:cNvPr id="5" name="Rectangle 4">
            <a:extLst>
              <a:ext uri="{FF2B5EF4-FFF2-40B4-BE49-F238E27FC236}">
                <a16:creationId xmlns:a16="http://schemas.microsoft.com/office/drawing/2014/main" id="{5B3E6A14-DDB2-48AF-8EEF-DEA18B4A823E}"/>
              </a:ext>
            </a:extLst>
          </p:cNvPr>
          <p:cNvSpPr/>
          <p:nvPr/>
        </p:nvSpPr>
        <p:spPr>
          <a:xfrm>
            <a:off x="3041764" y="403510"/>
            <a:ext cx="4981130" cy="707886"/>
          </a:xfrm>
          <a:prstGeom prst="rect">
            <a:avLst/>
          </a:prstGeom>
        </p:spPr>
        <p:txBody>
          <a:bodyPr wrap="square">
            <a:spAutoFit/>
          </a:bodyPr>
          <a:lstStyle/>
          <a:p>
            <a:r>
              <a:rPr lang="en-US" sz="4000" dirty="0">
                <a:latin typeface="Comic Sans MS" panose="030F0702030302020204" pitchFamily="66" charset="0"/>
              </a:rPr>
              <a:t>   </a:t>
            </a:r>
            <a:r>
              <a:rPr lang="en-US" sz="4000" u="sng" dirty="0">
                <a:latin typeface="Comic Sans MS" panose="030F0702030302020204" pitchFamily="66" charset="0"/>
              </a:rPr>
              <a:t>ASSIGNMENT</a:t>
            </a:r>
            <a:r>
              <a:rPr lang="en-IN" sz="4000" u="sng" dirty="0">
                <a:latin typeface="Comic Sans MS" panose="030F0702030302020204" pitchFamily="66" charset="0"/>
              </a:rPr>
              <a:t>-2</a:t>
            </a:r>
            <a:endParaRPr lang="en-US" sz="4000" u="sng" dirty="0">
              <a:latin typeface="Comic Sans MS" panose="030F0702030302020204" pitchFamily="66" charset="0"/>
            </a:endParaRPr>
          </a:p>
        </p:txBody>
      </p:sp>
    </p:spTree>
    <p:extLst>
      <p:ext uri="{BB962C8B-B14F-4D97-AF65-F5344CB8AC3E}">
        <p14:creationId xmlns:p14="http://schemas.microsoft.com/office/powerpoint/2010/main" val="250221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06DE-8968-4017-8BDA-B5FC32B71A5E}"/>
              </a:ext>
            </a:extLst>
          </p:cNvPr>
          <p:cNvSpPr>
            <a:spLocks noGrp="1"/>
          </p:cNvSpPr>
          <p:nvPr>
            <p:ph type="title"/>
          </p:nvPr>
        </p:nvSpPr>
        <p:spPr>
          <a:xfrm>
            <a:off x="646111" y="439839"/>
            <a:ext cx="10197900" cy="959753"/>
          </a:xfrm>
        </p:spPr>
        <p:txBody>
          <a:bodyPr/>
          <a:lstStyle/>
          <a:p>
            <a:pPr marL="571500" indent="-571500">
              <a:buFont typeface="Wingdings" panose="05000000000000000000" pitchFamily="2" charset="2"/>
              <a:buChar char="§"/>
            </a:pPr>
            <a:r>
              <a:rPr lang="en-IN" sz="4400" u="sng" dirty="0">
                <a:latin typeface="Comic Sans MS" panose="030F0702030302020204" pitchFamily="66" charset="0"/>
                <a:cs typeface="Arial" panose="020B0604020202020204" pitchFamily="34" charset="0"/>
              </a:rPr>
              <a:t>PRIM’s  ALGORITHM</a:t>
            </a:r>
          </a:p>
        </p:txBody>
      </p:sp>
      <p:sp>
        <p:nvSpPr>
          <p:cNvPr id="3" name="Content Placeholder 2">
            <a:extLst>
              <a:ext uri="{FF2B5EF4-FFF2-40B4-BE49-F238E27FC236}">
                <a16:creationId xmlns:a16="http://schemas.microsoft.com/office/drawing/2014/main" id="{D9358EC2-2EB8-47BF-A05F-5AA902A3BFC3}"/>
              </a:ext>
            </a:extLst>
          </p:cNvPr>
          <p:cNvSpPr>
            <a:spLocks noGrp="1"/>
          </p:cNvSpPr>
          <p:nvPr>
            <p:ph idx="1"/>
          </p:nvPr>
        </p:nvSpPr>
        <p:spPr>
          <a:xfrm>
            <a:off x="763398" y="1085849"/>
            <a:ext cx="11057127" cy="5495925"/>
          </a:xfrm>
        </p:spPr>
        <p:txBody>
          <a:bodyPr>
            <a:noAutofit/>
          </a:bodyPr>
          <a:lstStyle/>
          <a:p>
            <a:r>
              <a:rPr lang="en-US" sz="2400" b="1" dirty="0"/>
              <a:t>Prim’s algorithm</a:t>
            </a:r>
            <a:r>
              <a:rPr lang="en-US" sz="2400" dirty="0"/>
              <a:t> is a greedy algorithm that finds a minimum spanning tree for a weighted undirected graph. This means it finds a subset of the edges that forms a tree that includes every vertex, where the total weight of all the edges in the tree is minimized. The algorithm operates by building this tree one vertex at a time, from an arbitrary starting vertex, at each step adding the cheapest possible connection from the tree to another vertex.</a:t>
            </a:r>
          </a:p>
          <a:p>
            <a:pPr marL="0" indent="0">
              <a:buNone/>
            </a:pPr>
            <a:r>
              <a:rPr lang="en-US" sz="2400" dirty="0"/>
              <a:t>						</a:t>
            </a:r>
            <a:r>
              <a:rPr lang="en-US" sz="3200" b="1" u="sng" dirty="0">
                <a:latin typeface="Arial" panose="020B0604020202020204" pitchFamily="34" charset="0"/>
                <a:cs typeface="Arial" panose="020B0604020202020204" pitchFamily="34" charset="0"/>
              </a:rPr>
              <a:t>ALGORITHM</a:t>
            </a:r>
          </a:p>
          <a:p>
            <a:r>
              <a:rPr lang="en-US" sz="2400" dirty="0"/>
              <a:t>Initialize a tree with a single vertex, chosen arbitrarily from the graph.</a:t>
            </a:r>
          </a:p>
          <a:p>
            <a:r>
              <a:rPr lang="en-US" sz="2400" dirty="0"/>
              <a:t>Grow the tree by one edge: of the edges that connect the tree to vertices not yet in the tree, find the minimum-weight edge, and transfer it to the tree.</a:t>
            </a:r>
          </a:p>
          <a:p>
            <a:r>
              <a:rPr lang="en-US" sz="2400" dirty="0"/>
              <a:t>Repeat step 2 (until all vertices are in the tree).</a:t>
            </a:r>
          </a:p>
          <a:p>
            <a:endParaRPr lang="en-US" sz="2400" dirty="0"/>
          </a:p>
          <a:p>
            <a:endParaRPr lang="en-IN" sz="2400" dirty="0"/>
          </a:p>
        </p:txBody>
      </p:sp>
    </p:spTree>
    <p:extLst>
      <p:ext uri="{BB962C8B-B14F-4D97-AF65-F5344CB8AC3E}">
        <p14:creationId xmlns:p14="http://schemas.microsoft.com/office/powerpoint/2010/main" val="37587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35A6-3A1C-483C-B421-8D0153109DA2}"/>
              </a:ext>
            </a:extLst>
          </p:cNvPr>
          <p:cNvSpPr>
            <a:spLocks noGrp="1"/>
          </p:cNvSpPr>
          <p:nvPr>
            <p:ph type="title"/>
          </p:nvPr>
        </p:nvSpPr>
        <p:spPr/>
        <p:txBody>
          <a:bodyPr/>
          <a:lstStyle/>
          <a:p>
            <a:pPr marL="571500" indent="-571500">
              <a:buFont typeface="Wingdings" panose="05000000000000000000" pitchFamily="2" charset="2"/>
              <a:buChar char="§"/>
            </a:pPr>
            <a:r>
              <a:rPr lang="en-IN" sz="4400" u="sng" dirty="0">
                <a:latin typeface="Comic Sans MS" panose="030F0702030302020204" pitchFamily="66" charset="0"/>
                <a:cs typeface="Arial" panose="020B0604020202020204" pitchFamily="34" charset="0"/>
              </a:rPr>
              <a:t>KRUSKAL’s  ALGORITHM</a:t>
            </a:r>
            <a:endParaRPr lang="en-IN" u="sng"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686966BE-5F29-46BA-B203-3E9A017B6A5B}"/>
              </a:ext>
            </a:extLst>
          </p:cNvPr>
          <p:cNvSpPr>
            <a:spLocks noGrp="1"/>
          </p:cNvSpPr>
          <p:nvPr>
            <p:ph idx="1"/>
          </p:nvPr>
        </p:nvSpPr>
        <p:spPr>
          <a:xfrm>
            <a:off x="475862" y="1474238"/>
            <a:ext cx="11000792" cy="5075852"/>
          </a:xfrm>
        </p:spPr>
        <p:txBody>
          <a:bodyPr>
            <a:normAutofit/>
          </a:bodyPr>
          <a:lstStyle/>
          <a:p>
            <a:r>
              <a:rPr lang="en-US" sz="2400" b="1" dirty="0"/>
              <a:t>Kruskal’s algorithm</a:t>
            </a:r>
            <a:r>
              <a:rPr lang="en-US" sz="2400" dirty="0"/>
              <a:t> is a greedy algorithm that finds a minimum spanning tree for a weighted undirected graph. This means it finds a subset of the edges that forms a tree that includes every vertex, where the total weight of all the edges in the tree is minimized. The algorithm operates by building this tree such that it includes one edge at a time which is cheapest at that time from anywhere in the tree.</a:t>
            </a:r>
          </a:p>
          <a:p>
            <a:pPr marL="457200" lvl="1" indent="0">
              <a:buNone/>
            </a:pPr>
            <a:r>
              <a:rPr lang="en-US" sz="2000" dirty="0"/>
              <a:t>				</a:t>
            </a:r>
            <a:r>
              <a:rPr lang="en-US" sz="2000" b="1" dirty="0">
                <a:latin typeface="Arial" panose="020B0604020202020204" pitchFamily="34" charset="0"/>
                <a:cs typeface="Arial" panose="020B0604020202020204" pitchFamily="34" charset="0"/>
              </a:rPr>
              <a:t>	</a:t>
            </a:r>
            <a:r>
              <a:rPr lang="en-US" sz="3200" b="1" u="sng" dirty="0">
                <a:latin typeface="Arial" panose="020B0604020202020204" pitchFamily="34" charset="0"/>
                <a:cs typeface="Arial" panose="020B0604020202020204" pitchFamily="34" charset="0"/>
              </a:rPr>
              <a:t>ALGORITHM</a:t>
            </a:r>
          </a:p>
          <a:p>
            <a:r>
              <a:rPr lang="en-US" sz="2400" dirty="0"/>
              <a:t>Initially all the vertices are considered.</a:t>
            </a:r>
          </a:p>
          <a:p>
            <a:r>
              <a:rPr lang="en-US" sz="2400" dirty="0"/>
              <a:t>find the minimum-weight edge, and transfer it to the tree.</a:t>
            </a:r>
          </a:p>
          <a:p>
            <a:r>
              <a:rPr lang="en-US" sz="2400" dirty="0"/>
              <a:t>Repeat step 2 (until all vertices in the tree are connected with each other).</a:t>
            </a:r>
          </a:p>
          <a:p>
            <a:endParaRPr lang="en-US" sz="2400" dirty="0"/>
          </a:p>
          <a:p>
            <a:endParaRPr lang="en-IN" sz="2400" dirty="0"/>
          </a:p>
        </p:txBody>
      </p:sp>
    </p:spTree>
    <p:extLst>
      <p:ext uri="{BB962C8B-B14F-4D97-AF65-F5344CB8AC3E}">
        <p14:creationId xmlns:p14="http://schemas.microsoft.com/office/powerpoint/2010/main" val="126899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CD94-4AAE-48CA-8B5B-C445BC0B5A96}"/>
              </a:ext>
            </a:extLst>
          </p:cNvPr>
          <p:cNvSpPr>
            <a:spLocks noGrp="1"/>
          </p:cNvSpPr>
          <p:nvPr>
            <p:ph type="title"/>
          </p:nvPr>
        </p:nvSpPr>
        <p:spPr/>
        <p:txBody>
          <a:bodyPr/>
          <a:lstStyle/>
          <a:p>
            <a:pPr marL="571500" indent="-571500">
              <a:buFont typeface="Wingdings" panose="05000000000000000000" pitchFamily="2" charset="2"/>
              <a:buChar char="§"/>
            </a:pPr>
            <a:r>
              <a:rPr lang="en-IN" u="sng" dirty="0">
                <a:latin typeface="Comic Sans MS" panose="030F0702030302020204" pitchFamily="66" charset="0"/>
              </a:rPr>
              <a:t>COMPARISON TABLE BETWEEN</a:t>
            </a:r>
            <a:br>
              <a:rPr lang="en-IN" u="sng" dirty="0">
                <a:latin typeface="Comic Sans MS" panose="030F0702030302020204" pitchFamily="66" charset="0"/>
              </a:rPr>
            </a:br>
            <a:r>
              <a:rPr lang="en-IN" dirty="0">
                <a:latin typeface="Comic Sans MS" panose="030F0702030302020204" pitchFamily="66" charset="0"/>
              </a:rPr>
              <a:t>	 				</a:t>
            </a:r>
            <a:r>
              <a:rPr lang="en-IN" u="sng" dirty="0">
                <a:latin typeface="Comic Sans MS" panose="030F0702030302020204" pitchFamily="66" charset="0"/>
              </a:rPr>
              <a:t>PRIM V/S KRUSKAL</a:t>
            </a:r>
            <a:endParaRPr lang="en-IN" dirty="0"/>
          </a:p>
        </p:txBody>
      </p:sp>
      <p:pic>
        <p:nvPicPr>
          <p:cNvPr id="3074" name="Picture 2" descr="Difference Between Prim's and Kruskal's Algorithm | Gate Vidyalay">
            <a:extLst>
              <a:ext uri="{FF2B5EF4-FFF2-40B4-BE49-F238E27FC236}">
                <a16:creationId xmlns:a16="http://schemas.microsoft.com/office/drawing/2014/main" id="{F18A85F0-59D0-4B8A-B465-E7195957EC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6248" y="1853248"/>
            <a:ext cx="4861507" cy="4578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05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1EF9-EF22-4B41-B1A9-E9EB46F96486}"/>
              </a:ext>
            </a:extLst>
          </p:cNvPr>
          <p:cNvSpPr>
            <a:spLocks noGrp="1"/>
          </p:cNvSpPr>
          <p:nvPr>
            <p:ph type="title"/>
          </p:nvPr>
        </p:nvSpPr>
        <p:spPr/>
        <p:txBody>
          <a:bodyPr/>
          <a:lstStyle/>
          <a:p>
            <a:pPr marL="571500" indent="-571500">
              <a:buFont typeface="Wingdings" panose="05000000000000000000" pitchFamily="2" charset="2"/>
              <a:buChar char="v"/>
            </a:pPr>
            <a:r>
              <a:rPr lang="en-IN" u="sng" dirty="0">
                <a:latin typeface="Comic Sans MS" panose="030F0702030302020204" pitchFamily="66" charset="0"/>
                <a:cs typeface="Arial" panose="020B0604020202020204" pitchFamily="34" charset="0"/>
              </a:rPr>
              <a:t>SHORTEST-PATH ALGORITHM</a:t>
            </a:r>
            <a:br>
              <a:rPr lang="en-IN" u="sng" dirty="0">
                <a:latin typeface="Comic Sans MS" panose="030F0702030302020204" pitchFamily="66" charset="0"/>
                <a:cs typeface="Arial" panose="020B0604020202020204" pitchFamily="34" charset="0"/>
              </a:rPr>
            </a:b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C752CE8-37B1-4E0D-8CB0-231A04D8825A}"/>
              </a:ext>
            </a:extLst>
          </p:cNvPr>
          <p:cNvSpPr>
            <a:spLocks noGrp="1"/>
          </p:cNvSpPr>
          <p:nvPr>
            <p:ph idx="1"/>
          </p:nvPr>
        </p:nvSpPr>
        <p:spPr>
          <a:xfrm>
            <a:off x="323849" y="2052918"/>
            <a:ext cx="11734801" cy="4195481"/>
          </a:xfrm>
        </p:spPr>
        <p:txBody>
          <a:bodyPr>
            <a:normAutofit/>
          </a:bodyPr>
          <a:lstStyle/>
          <a:p>
            <a:r>
              <a:rPr lang="en-IN" sz="2800" dirty="0">
                <a:latin typeface="Arial" panose="020B0604020202020204" pitchFamily="34" charset="0"/>
                <a:cs typeface="Arial" panose="020B0604020202020204" pitchFamily="34" charset="0"/>
              </a:rPr>
              <a:t>FLOYD’s WARSHALL ALGORITHM (ALL PAIR SHORTEST PATH ALGORITHM)</a:t>
            </a:r>
          </a:p>
          <a:p>
            <a:r>
              <a:rPr lang="en-IN" sz="2800" dirty="0">
                <a:latin typeface="Arial" panose="020B0604020202020204" pitchFamily="34" charset="0"/>
                <a:cs typeface="Arial" panose="020B0604020202020204" pitchFamily="34" charset="0"/>
              </a:rPr>
              <a:t>DIJKSTA’s ALGORITHM (SINGLE SOURCE SHORTEST PATH ALGORITHM)</a:t>
            </a:r>
          </a:p>
        </p:txBody>
      </p:sp>
    </p:spTree>
    <p:extLst>
      <p:ext uri="{BB962C8B-B14F-4D97-AF65-F5344CB8AC3E}">
        <p14:creationId xmlns:p14="http://schemas.microsoft.com/office/powerpoint/2010/main" val="142397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67C1-1154-4537-A0B7-3B2E5B8A5717}"/>
              </a:ext>
            </a:extLst>
          </p:cNvPr>
          <p:cNvSpPr>
            <a:spLocks noGrp="1"/>
          </p:cNvSpPr>
          <p:nvPr>
            <p:ph type="title"/>
          </p:nvPr>
        </p:nvSpPr>
        <p:spPr>
          <a:xfrm>
            <a:off x="646111" y="452718"/>
            <a:ext cx="10517189" cy="1400530"/>
          </a:xfrm>
        </p:spPr>
        <p:txBody>
          <a:bodyPr/>
          <a:lstStyle/>
          <a:p>
            <a:pPr marL="571500" indent="-571500">
              <a:buFont typeface="Wingdings" panose="05000000000000000000" pitchFamily="2" charset="2"/>
              <a:buChar char="§"/>
            </a:pPr>
            <a:r>
              <a:rPr lang="en-IN" sz="4400" u="sng" dirty="0">
                <a:latin typeface="Comic Sans MS" panose="030F0702030302020204" pitchFamily="66" charset="0"/>
                <a:cs typeface="Arial" panose="020B0604020202020204" pitchFamily="34" charset="0"/>
              </a:rPr>
              <a:t>FLOYD’s WARSHALL ALGORITHM</a:t>
            </a:r>
            <a:endParaRPr lang="en-IN" u="sng"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BE0F035D-6C72-4D95-9866-AD5A88BF96C2}"/>
              </a:ext>
            </a:extLst>
          </p:cNvPr>
          <p:cNvSpPr>
            <a:spLocks noGrp="1"/>
          </p:cNvSpPr>
          <p:nvPr>
            <p:ph idx="1"/>
          </p:nvPr>
        </p:nvSpPr>
        <p:spPr>
          <a:xfrm>
            <a:off x="495300" y="1476376"/>
            <a:ext cx="11287125" cy="4928906"/>
          </a:xfrm>
        </p:spPr>
        <p:txBody>
          <a:bodyPr>
            <a:normAutofit fontScale="92500" lnSpcReduction="20000"/>
          </a:bodyPr>
          <a:lstStyle/>
          <a:p>
            <a:r>
              <a:rPr lang="en-US" dirty="0"/>
              <a:t>Make a distance matrix A</a:t>
            </a:r>
            <a:r>
              <a:rPr lang="en-US" baseline="30000" dirty="0"/>
              <a:t>0</a:t>
            </a:r>
            <a:r>
              <a:rPr lang="en-US" dirty="0"/>
              <a:t> of all the pairs of vertices with given distance and if no distance is given, fill infinity. Given graph[4][4]={</a:t>
            </a:r>
          </a:p>
          <a:p>
            <a:pPr>
              <a:buNone/>
            </a:pPr>
            <a:r>
              <a:rPr lang="en-US" dirty="0"/>
              <a:t>		         						[[  0, 5 , inf, -3],</a:t>
            </a:r>
          </a:p>
          <a:p>
            <a:pPr>
              <a:buNone/>
            </a:pPr>
            <a:r>
              <a:rPr lang="en-US" dirty="0"/>
              <a:t>                						[inf,   0, inf,  8],</a:t>
            </a:r>
          </a:p>
          <a:p>
            <a:pPr>
              <a:buNone/>
            </a:pPr>
            <a:r>
              <a:rPr lang="en-US" dirty="0"/>
              <a:t>			  						[inf,   4,   0, -2],</a:t>
            </a:r>
          </a:p>
          <a:p>
            <a:pPr>
              <a:buNone/>
            </a:pPr>
            <a:r>
              <a:rPr lang="en-US" dirty="0"/>
              <a:t>			 						 [  5,   3, inf,  0]     };</a:t>
            </a:r>
          </a:p>
          <a:p>
            <a:r>
              <a:rPr lang="en-US" dirty="0"/>
              <a:t>Now make a matrix A</a:t>
            </a:r>
            <a:r>
              <a:rPr lang="en-US" baseline="30000" dirty="0"/>
              <a:t>1</a:t>
            </a:r>
            <a:r>
              <a:rPr lang="en-US" dirty="0"/>
              <a:t> using A</a:t>
            </a:r>
            <a:r>
              <a:rPr lang="en-US" baseline="30000" dirty="0"/>
              <a:t>0</a:t>
            </a:r>
            <a:r>
              <a:rPr lang="en-US" dirty="0"/>
              <a:t> as follows:</a:t>
            </a:r>
          </a:p>
          <a:p>
            <a:pPr>
              <a:buNone/>
            </a:pPr>
            <a:r>
              <a:rPr lang="en-US" dirty="0"/>
              <a:t>       Let k be the intermediate vertex in the shortest path from source to destination. In this step, k is the first vertex. A[</a:t>
            </a:r>
            <a:r>
              <a:rPr lang="en-US" dirty="0" err="1"/>
              <a:t>i</a:t>
            </a:r>
            <a:r>
              <a:rPr lang="en-US" dirty="0"/>
              <a:t>][j] is filled with (A[</a:t>
            </a:r>
            <a:r>
              <a:rPr lang="en-US" dirty="0" err="1"/>
              <a:t>i</a:t>
            </a:r>
            <a:r>
              <a:rPr lang="en-US" dirty="0"/>
              <a:t>][k] + A[k][j]) if (A[</a:t>
            </a:r>
            <a:r>
              <a:rPr lang="en-US" dirty="0" err="1"/>
              <a:t>i</a:t>
            </a:r>
            <a:r>
              <a:rPr lang="en-US" dirty="0"/>
              <a:t>][j] &gt; A[</a:t>
            </a:r>
            <a:r>
              <a:rPr lang="en-US" dirty="0" err="1"/>
              <a:t>i</a:t>
            </a:r>
            <a:r>
              <a:rPr lang="en-US" dirty="0"/>
              <a:t>][k] + A[k][j]) i.e. if the direct distance from the source to the destination is greater than the path through the vertex k, then the cell is filled with A[</a:t>
            </a:r>
            <a:r>
              <a:rPr lang="en-US" dirty="0" err="1"/>
              <a:t>i</a:t>
            </a:r>
            <a:r>
              <a:rPr lang="en-US" dirty="0"/>
              <a:t>][k] + A[k][j].</a:t>
            </a:r>
          </a:p>
          <a:p>
            <a:pPr marL="514350" indent="-514350"/>
            <a:r>
              <a:rPr lang="en-US" dirty="0"/>
              <a:t>In this step, k is vertex 1. We calculate the distance from source vertex to destination vertex through this vertex k.</a:t>
            </a:r>
          </a:p>
          <a:p>
            <a:pPr marL="514350" indent="-514350"/>
            <a:r>
              <a:rPr lang="en-US" dirty="0"/>
              <a:t>In a similar way, A</a:t>
            </a:r>
            <a:r>
              <a:rPr lang="en-US" baseline="30000" dirty="0"/>
              <a:t>2</a:t>
            </a:r>
            <a:r>
              <a:rPr lang="en-US" dirty="0"/>
              <a:t> is created using A</a:t>
            </a:r>
            <a:r>
              <a:rPr lang="en-US" baseline="30000" dirty="0"/>
              <a:t>1</a:t>
            </a:r>
            <a:r>
              <a:rPr lang="en-US" dirty="0"/>
              <a:t> with k =2 and so on.</a:t>
            </a:r>
            <a:endParaRPr lang="en-US" baseline="30000" dirty="0"/>
          </a:p>
          <a:p>
            <a:pPr marL="514350" indent="-514350"/>
            <a:r>
              <a:rPr lang="en-US" dirty="0"/>
              <a:t>A</a:t>
            </a:r>
            <a:r>
              <a:rPr lang="en-US" baseline="30000" dirty="0"/>
              <a:t>4</a:t>
            </a:r>
            <a:r>
              <a:rPr lang="en-US" dirty="0"/>
              <a:t> gives the shortest path between each pair of vertices.</a:t>
            </a:r>
            <a:endParaRPr lang="en-US" baseline="30000" dirty="0"/>
          </a:p>
          <a:p>
            <a:pPr>
              <a:buNone/>
            </a:pPr>
            <a:endParaRPr lang="en-US" dirty="0"/>
          </a:p>
          <a:p>
            <a:endParaRPr lang="en-IN" dirty="0"/>
          </a:p>
        </p:txBody>
      </p:sp>
    </p:spTree>
    <p:extLst>
      <p:ext uri="{BB962C8B-B14F-4D97-AF65-F5344CB8AC3E}">
        <p14:creationId xmlns:p14="http://schemas.microsoft.com/office/powerpoint/2010/main" val="190710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D5E6-D7EC-4598-A7A1-C647468CF47B}"/>
              </a:ext>
            </a:extLst>
          </p:cNvPr>
          <p:cNvSpPr>
            <a:spLocks noGrp="1"/>
          </p:cNvSpPr>
          <p:nvPr>
            <p:ph type="title"/>
          </p:nvPr>
        </p:nvSpPr>
        <p:spPr/>
        <p:txBody>
          <a:bodyPr/>
          <a:lstStyle/>
          <a:p>
            <a:pPr marL="571500" indent="-571500">
              <a:buFont typeface="Wingdings" panose="05000000000000000000" pitchFamily="2" charset="2"/>
              <a:buChar char="§"/>
            </a:pPr>
            <a:r>
              <a:rPr lang="en-IN" sz="4400" u="sng" dirty="0">
                <a:latin typeface="Comic Sans MS" panose="030F0702030302020204" pitchFamily="66" charset="0"/>
                <a:cs typeface="Arial" panose="020B0604020202020204" pitchFamily="34" charset="0"/>
              </a:rPr>
              <a:t>DIJKSTA’s ALGORITHM</a:t>
            </a:r>
            <a:endParaRPr lang="en-IN" u="sng"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B1267C88-8D18-4918-A5F7-0B7C15742143}"/>
              </a:ext>
            </a:extLst>
          </p:cNvPr>
          <p:cNvSpPr>
            <a:spLocks noGrp="1"/>
          </p:cNvSpPr>
          <p:nvPr>
            <p:ph idx="1"/>
          </p:nvPr>
        </p:nvSpPr>
        <p:spPr>
          <a:xfrm>
            <a:off x="646111" y="1247775"/>
            <a:ext cx="11117264" cy="5353050"/>
          </a:xfrm>
        </p:spPr>
        <p:txBody>
          <a:bodyPr>
            <a:normAutofit fontScale="92500" lnSpcReduction="10000"/>
          </a:bodyPr>
          <a:lstStyle/>
          <a:p>
            <a:r>
              <a:rPr lang="en-US" dirty="0"/>
              <a:t>graph[6][6]={</a:t>
            </a:r>
          </a:p>
          <a:p>
            <a:pPr marL="0" indent="0">
              <a:buNone/>
            </a:pPr>
            <a:r>
              <a:rPr lang="en-US" dirty="0"/>
              <a:t>                           {0, 10, 20, 0, 0, 0},																			{10, 0, 0, 50, 10, 0},																			{20, 0, 0, 20, 33, 0},																			{0, 50, 20, 0, 20, 2},																		       {0, 10, 33, 20, 0, 1},																			{0,   0,   0,  2,  1, 0}          };</a:t>
            </a:r>
          </a:p>
          <a:p>
            <a:r>
              <a:rPr lang="en-US" dirty="0"/>
              <a:t>Step 1: Select the starting vertex mark distance as 0 and mark all other vertices as MAXINT i.e. the distance of these vertices from starting vertex.</a:t>
            </a:r>
          </a:p>
          <a:p>
            <a:r>
              <a:rPr lang="en-US" dirty="0"/>
              <a:t>Step 2: check the distance of all adjacent vertex from selected one, if the distance is less than already written, update the distance.</a:t>
            </a:r>
          </a:p>
          <a:p>
            <a:r>
              <a:rPr lang="en-US" dirty="0"/>
              <a:t>Step 3: Label the current vertex as visited. Once a vertex is visited, we won't look at it again.</a:t>
            </a:r>
          </a:p>
          <a:p>
            <a:r>
              <a:rPr lang="en-US" dirty="0"/>
              <a:t>Step 4: Of the vertices you just marked visited, find the one with the smallest distance from start, and make it your current vertex. Now, you can start again from step 2.</a:t>
            </a:r>
          </a:p>
          <a:p>
            <a:r>
              <a:rPr lang="en-US" dirty="0"/>
              <a:t>Step 5: Once we've visited all the vertices, the marked distance on each vertex is the shortest distance of that vertex from the starting vertex.</a:t>
            </a:r>
          </a:p>
          <a:p>
            <a:endParaRPr lang="en-IN" dirty="0"/>
          </a:p>
        </p:txBody>
      </p:sp>
    </p:spTree>
    <p:extLst>
      <p:ext uri="{BB962C8B-B14F-4D97-AF65-F5344CB8AC3E}">
        <p14:creationId xmlns:p14="http://schemas.microsoft.com/office/powerpoint/2010/main" val="71222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93C8-0305-42FC-ABB6-B5DB9B5DFFA3}"/>
              </a:ext>
            </a:extLst>
          </p:cNvPr>
          <p:cNvSpPr>
            <a:spLocks noGrp="1"/>
          </p:cNvSpPr>
          <p:nvPr>
            <p:ph type="title"/>
          </p:nvPr>
        </p:nvSpPr>
        <p:spPr>
          <a:xfrm>
            <a:off x="645130" y="2768957"/>
            <a:ext cx="9404723" cy="1066801"/>
          </a:xfrm>
        </p:spPr>
        <p:txBody>
          <a:bodyPr/>
          <a:lstStyle/>
          <a:p>
            <a:r>
              <a:rPr lang="en-IN" sz="6000" dirty="0">
                <a:latin typeface="Comic Sans MS" panose="030F0702030302020204" pitchFamily="66" charset="0"/>
              </a:rPr>
              <a:t>							THANKS……</a:t>
            </a:r>
          </a:p>
        </p:txBody>
      </p:sp>
      <p:sp>
        <p:nvSpPr>
          <p:cNvPr id="3" name="Content Placeholder 2">
            <a:extLst>
              <a:ext uri="{FF2B5EF4-FFF2-40B4-BE49-F238E27FC236}">
                <a16:creationId xmlns:a16="http://schemas.microsoft.com/office/drawing/2014/main" id="{574CC883-0B7E-4A19-85DA-65A9DF7E767B}"/>
              </a:ext>
            </a:extLst>
          </p:cNvPr>
          <p:cNvSpPr>
            <a:spLocks noGrp="1"/>
          </p:cNvSpPr>
          <p:nvPr>
            <p:ph idx="1"/>
          </p:nvPr>
        </p:nvSpPr>
        <p:spPr>
          <a:xfrm>
            <a:off x="1103312" y="6181859"/>
            <a:ext cx="8946541" cy="66540"/>
          </a:xfrm>
        </p:spPr>
        <p:txBody>
          <a:bodyPr>
            <a:normAutofit fontScale="25000" lnSpcReduction="20000"/>
          </a:bodyPr>
          <a:lstStyle/>
          <a:p>
            <a:endParaRPr lang="en-IN" dirty="0"/>
          </a:p>
        </p:txBody>
      </p:sp>
    </p:spTree>
    <p:extLst>
      <p:ext uri="{BB962C8B-B14F-4D97-AF65-F5344CB8AC3E}">
        <p14:creationId xmlns:p14="http://schemas.microsoft.com/office/powerpoint/2010/main" val="411429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F307-D647-451C-B5FD-44E96002AFE3}"/>
              </a:ext>
            </a:extLst>
          </p:cNvPr>
          <p:cNvSpPr>
            <a:spLocks noGrp="1"/>
          </p:cNvSpPr>
          <p:nvPr>
            <p:ph type="title"/>
          </p:nvPr>
        </p:nvSpPr>
        <p:spPr>
          <a:xfrm>
            <a:off x="646111" y="704675"/>
            <a:ext cx="9404723" cy="813732"/>
          </a:xfrm>
        </p:spPr>
        <p:txBody>
          <a:bodyPr/>
          <a:lstStyle/>
          <a:p>
            <a:pPr algn="ctr"/>
            <a:r>
              <a:rPr lang="en-IN" b="1" u="sng" dirty="0">
                <a:latin typeface="Comic Sans MS" panose="030F0702030302020204" pitchFamily="66" charset="0"/>
                <a:ea typeface="Cambria Math" panose="02040503050406030204" pitchFamily="18" charset="0"/>
              </a:rPr>
              <a:t>CONTENTS</a:t>
            </a:r>
          </a:p>
        </p:txBody>
      </p:sp>
      <p:sp>
        <p:nvSpPr>
          <p:cNvPr id="3" name="Content Placeholder 2">
            <a:extLst>
              <a:ext uri="{FF2B5EF4-FFF2-40B4-BE49-F238E27FC236}">
                <a16:creationId xmlns:a16="http://schemas.microsoft.com/office/drawing/2014/main" id="{DCC9F833-C5A0-44FC-9B84-E3D4DC13FAD5}"/>
              </a:ext>
            </a:extLst>
          </p:cNvPr>
          <p:cNvSpPr>
            <a:spLocks noGrp="1"/>
          </p:cNvSpPr>
          <p:nvPr>
            <p:ph idx="1"/>
          </p:nvPr>
        </p:nvSpPr>
        <p:spPr>
          <a:xfrm>
            <a:off x="1103312" y="2052918"/>
            <a:ext cx="10569284" cy="4195481"/>
          </a:xfrm>
        </p:spPr>
        <p:txBody>
          <a:bodyPr/>
          <a:lstStyle/>
          <a:p>
            <a:pPr>
              <a:buFont typeface="Wingdings" panose="05000000000000000000" pitchFamily="2" charset="2"/>
              <a:buChar char="v"/>
            </a:pPr>
            <a:r>
              <a:rPr lang="en-IN" u="sng" dirty="0">
                <a:latin typeface="Arial" panose="020B0604020202020204" pitchFamily="34" charset="0"/>
                <a:cs typeface="Arial" panose="020B0604020202020204" pitchFamily="34" charset="0"/>
              </a:rPr>
              <a:t>ELEMENTARY GRAPH ALGORITHM</a:t>
            </a:r>
          </a:p>
          <a:p>
            <a:pPr marL="0" indent="0">
              <a:buNone/>
            </a:pPr>
            <a:r>
              <a:rPr lang="en-IN" dirty="0">
                <a:latin typeface="Arial" panose="020B0604020202020204" pitchFamily="34" charset="0"/>
                <a:cs typeface="Arial" panose="020B0604020202020204" pitchFamily="34" charset="0"/>
              </a:rPr>
              <a:t>         -&gt;BREADTH FIRST SEARCH (BFS)</a:t>
            </a:r>
          </a:p>
          <a:p>
            <a:pPr marL="0" indent="0">
              <a:buNone/>
            </a:pPr>
            <a:r>
              <a:rPr lang="en-IN" dirty="0">
                <a:latin typeface="Arial" panose="020B0604020202020204" pitchFamily="34" charset="0"/>
                <a:cs typeface="Arial" panose="020B0604020202020204" pitchFamily="34" charset="0"/>
              </a:rPr>
              <a:t>         -&gt;DEPTH FIRST SEARCH (DFS) </a:t>
            </a:r>
          </a:p>
          <a:p>
            <a:pPr>
              <a:buFont typeface="Wingdings" panose="05000000000000000000" pitchFamily="2" charset="2"/>
              <a:buChar char="v"/>
            </a:pPr>
            <a:r>
              <a:rPr lang="en-IN" u="sng" dirty="0">
                <a:latin typeface="Arial" panose="020B0604020202020204" pitchFamily="34" charset="0"/>
                <a:cs typeface="Arial" panose="020B0604020202020204" pitchFamily="34" charset="0"/>
              </a:rPr>
              <a:t>MINIMUM SPANNING TREE ALGORITHM</a:t>
            </a:r>
          </a:p>
          <a:p>
            <a:pPr marL="0" indent="0">
              <a:buNone/>
            </a:pPr>
            <a:r>
              <a:rPr lang="en-IN" dirty="0">
                <a:latin typeface="Arial" panose="020B0604020202020204" pitchFamily="34" charset="0"/>
                <a:cs typeface="Arial" panose="020B0604020202020204" pitchFamily="34" charset="0"/>
              </a:rPr>
              <a:t>         -&gt;	PRIM’s  ALGORITHM</a:t>
            </a:r>
          </a:p>
          <a:p>
            <a:pPr marL="0" indent="0">
              <a:buNone/>
            </a:pPr>
            <a:r>
              <a:rPr lang="en-IN" dirty="0">
                <a:latin typeface="Arial" panose="020B0604020202020204" pitchFamily="34" charset="0"/>
                <a:cs typeface="Arial" panose="020B0604020202020204" pitchFamily="34" charset="0"/>
              </a:rPr>
              <a:t>         -&gt;KRUSKAL’s ALGORITHM</a:t>
            </a:r>
          </a:p>
          <a:p>
            <a:pPr>
              <a:buFont typeface="Wingdings" panose="05000000000000000000" pitchFamily="2" charset="2"/>
              <a:buChar char="v"/>
            </a:pPr>
            <a:r>
              <a:rPr lang="en-IN" u="sng" dirty="0">
                <a:latin typeface="Arial" panose="020B0604020202020204" pitchFamily="34" charset="0"/>
                <a:cs typeface="Arial" panose="020B0604020202020204" pitchFamily="34" charset="0"/>
              </a:rPr>
              <a:t>SHORTEST-PATH ALGORITHM</a:t>
            </a:r>
          </a:p>
          <a:p>
            <a:pPr marL="0" indent="0">
              <a:buNone/>
            </a:pPr>
            <a:r>
              <a:rPr lang="en-IN" dirty="0"/>
              <a:t>         </a:t>
            </a:r>
            <a:r>
              <a:rPr lang="en-IN" dirty="0">
                <a:latin typeface="Arial" panose="020B0604020202020204" pitchFamily="34" charset="0"/>
                <a:cs typeface="Arial" panose="020B0604020202020204" pitchFamily="34" charset="0"/>
              </a:rPr>
              <a:t>-&gt;FLOYD’s WARSHALL ALGORITHM (ALL PAIR SHORTEST PATH ALGORITHM)</a:t>
            </a:r>
            <a:endParaRPr lang="en-IN" dirty="0"/>
          </a:p>
          <a:p>
            <a:pPr marL="0" indent="0">
              <a:buNone/>
            </a:pPr>
            <a:r>
              <a:rPr lang="en-IN" dirty="0"/>
              <a:t>         -&gt;DIJKSTA’s ALGORITHM (SINGLE SOURCE SHORTEST PATH ALGORITHM)</a:t>
            </a:r>
          </a:p>
        </p:txBody>
      </p:sp>
    </p:spTree>
    <p:extLst>
      <p:ext uri="{BB962C8B-B14F-4D97-AF65-F5344CB8AC3E}">
        <p14:creationId xmlns:p14="http://schemas.microsoft.com/office/powerpoint/2010/main" val="421533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314C-19F4-4E2C-8340-F1FB603647DD}"/>
              </a:ext>
            </a:extLst>
          </p:cNvPr>
          <p:cNvSpPr>
            <a:spLocks noGrp="1"/>
          </p:cNvSpPr>
          <p:nvPr>
            <p:ph type="title"/>
          </p:nvPr>
        </p:nvSpPr>
        <p:spPr>
          <a:xfrm>
            <a:off x="1231641" y="609601"/>
            <a:ext cx="10069495" cy="1400530"/>
          </a:xfrm>
        </p:spPr>
        <p:txBody>
          <a:bodyPr/>
          <a:lstStyle/>
          <a:p>
            <a:pPr marL="571500" indent="-571500">
              <a:buFont typeface="Wingdings" panose="05000000000000000000" pitchFamily="2" charset="2"/>
              <a:buChar char="v"/>
            </a:pPr>
            <a:r>
              <a:rPr lang="en-IN" u="sng" dirty="0">
                <a:latin typeface="Comic Sans MS" panose="030F0702030302020204" pitchFamily="66" charset="0"/>
                <a:cs typeface="Arial" panose="020B0604020202020204" pitchFamily="34" charset="0"/>
              </a:rPr>
              <a:t>ELEMENTARY GRAPH ALGORITHM</a:t>
            </a:r>
            <a:br>
              <a:rPr lang="en-IN" u="sng" dirty="0">
                <a:latin typeface="Comic Sans MS" panose="030F0702030302020204" pitchFamily="66" charset="0"/>
                <a:cs typeface="Arial" panose="020B0604020202020204" pitchFamily="34" charset="0"/>
              </a:rPr>
            </a:b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B3BAF34B-41A5-4041-94D3-3733327517F0}"/>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 </a:t>
            </a:r>
            <a:r>
              <a:rPr lang="en-IN" sz="3200" dirty="0">
                <a:latin typeface="Arial" panose="020B0604020202020204" pitchFamily="34" charset="0"/>
                <a:cs typeface="Arial" panose="020B0604020202020204" pitchFamily="34" charset="0"/>
              </a:rPr>
              <a:t>BREADTH FIRST SEARCH (BFS)</a:t>
            </a:r>
          </a:p>
          <a:p>
            <a:r>
              <a:rPr lang="en-IN" sz="3200" dirty="0">
                <a:latin typeface="Arial" panose="020B0604020202020204" pitchFamily="34" charset="0"/>
                <a:cs typeface="Arial" panose="020B0604020202020204" pitchFamily="34" charset="0"/>
              </a:rPr>
              <a:t>  DEPTH FIRST SEARCH (DFS) </a:t>
            </a:r>
            <a:endParaRPr lang="en-IN" sz="3200" dirty="0"/>
          </a:p>
        </p:txBody>
      </p:sp>
    </p:spTree>
    <p:extLst>
      <p:ext uri="{BB962C8B-B14F-4D97-AF65-F5344CB8AC3E}">
        <p14:creationId xmlns:p14="http://schemas.microsoft.com/office/powerpoint/2010/main" val="38103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C463-FB1B-4699-8CF3-033944F2B99B}"/>
              </a:ext>
            </a:extLst>
          </p:cNvPr>
          <p:cNvSpPr>
            <a:spLocks noGrp="1"/>
          </p:cNvSpPr>
          <p:nvPr>
            <p:ph type="title"/>
          </p:nvPr>
        </p:nvSpPr>
        <p:spPr>
          <a:xfrm>
            <a:off x="646111" y="452718"/>
            <a:ext cx="10970633" cy="1400530"/>
          </a:xfrm>
        </p:spPr>
        <p:txBody>
          <a:bodyPr/>
          <a:lstStyle/>
          <a:p>
            <a:br>
              <a:rPr lang="en-IN" u="sng" dirty="0">
                <a:latin typeface="Comic Sans MS" panose="030F0702030302020204" pitchFamily="66" charset="0"/>
              </a:rPr>
            </a:br>
            <a:endParaRPr lang="en-IN" u="sng"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E04136FC-5291-456D-93CF-02C810A16DAE}"/>
              </a:ext>
            </a:extLst>
          </p:cNvPr>
          <p:cNvSpPr>
            <a:spLocks noGrp="1"/>
          </p:cNvSpPr>
          <p:nvPr>
            <p:ph idx="1"/>
          </p:nvPr>
        </p:nvSpPr>
        <p:spPr>
          <a:xfrm>
            <a:off x="774441" y="737119"/>
            <a:ext cx="10552922" cy="5822302"/>
          </a:xfrm>
        </p:spPr>
        <p:txBody>
          <a:bodyPr>
            <a:normAutofit/>
          </a:bodyPr>
          <a:lstStyle/>
          <a:p>
            <a:pPr marL="0" indent="0">
              <a:buNone/>
            </a:pPr>
            <a:r>
              <a:rPr lang="en-IN" sz="2400" dirty="0">
                <a:latin typeface="Arial" panose="020B0604020202020204" pitchFamily="34" charset="0"/>
                <a:cs typeface="Arial" panose="020B0604020202020204" pitchFamily="34" charset="0"/>
              </a:rPr>
              <a:t>		(A) </a:t>
            </a:r>
            <a:r>
              <a:rPr lang="en-IN" sz="2400" u="sng" dirty="0">
                <a:latin typeface="Arial" panose="020B0604020202020204" pitchFamily="34" charset="0"/>
                <a:cs typeface="Arial" panose="020B0604020202020204" pitchFamily="34" charset="0"/>
              </a:rPr>
              <a:t>BREADTH FIRST SEARCH (BFS)</a:t>
            </a:r>
          </a:p>
          <a:p>
            <a:pPr marL="0" indent="0">
              <a:buNone/>
            </a:pPr>
            <a:endParaRPr lang="en-IN" sz="2400" b="1" u="sng" dirty="0"/>
          </a:p>
          <a:p>
            <a:pPr marL="0" indent="0">
              <a:buNone/>
            </a:pPr>
            <a:r>
              <a:rPr lang="en-US" sz="2400" dirty="0"/>
              <a:t>EXPLANATION:-</a:t>
            </a:r>
          </a:p>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US" sz="2400" dirty="0"/>
          </a:p>
          <a:p>
            <a:pPr>
              <a:buFont typeface="Wingdings" panose="05000000000000000000" pitchFamily="2" charset="2"/>
              <a:buChar char="Ø"/>
            </a:pPr>
            <a:endParaRPr lang="en-US" sz="2400" dirty="0"/>
          </a:p>
          <a:p>
            <a:pPr marL="0" indent="0">
              <a:buNone/>
            </a:pPr>
            <a:endParaRPr lang="en-IN" dirty="0"/>
          </a:p>
        </p:txBody>
      </p:sp>
      <p:pic>
        <p:nvPicPr>
          <p:cNvPr id="1026" name="Picture 2" descr="Breadth-First Search/Traversal in a Binary Tree | Algorithms">
            <a:extLst>
              <a:ext uri="{FF2B5EF4-FFF2-40B4-BE49-F238E27FC236}">
                <a16:creationId xmlns:a16="http://schemas.microsoft.com/office/drawing/2014/main" id="{7BBE6FEB-ACA1-4C2F-909F-1FB40718B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500" y="1498684"/>
            <a:ext cx="4669084" cy="4420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2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EE06-68AD-4AFF-A8A2-AD3B26353F75}"/>
              </a:ext>
            </a:extLst>
          </p:cNvPr>
          <p:cNvSpPr>
            <a:spLocks noGrp="1"/>
          </p:cNvSpPr>
          <p:nvPr>
            <p:ph type="title"/>
          </p:nvPr>
        </p:nvSpPr>
        <p:spPr/>
        <p:txBody>
          <a:bodyPr/>
          <a:lstStyle/>
          <a:p>
            <a:pPr marL="571500" indent="-571500">
              <a:buFont typeface="Wingdings" panose="05000000000000000000" pitchFamily="2" charset="2"/>
              <a:buChar char="§"/>
            </a:pPr>
            <a:r>
              <a:rPr lang="en-IN" u="sng" dirty="0">
                <a:latin typeface="Comic Sans MS" panose="030F0702030302020204" pitchFamily="66" charset="0"/>
              </a:rPr>
              <a:t>BFS ALGORITHM</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A30FCD1E-FC1E-4A00-9B6E-8D405DFBEAC0}"/>
              </a:ext>
            </a:extLst>
          </p:cNvPr>
          <p:cNvSpPr>
            <a:spLocks noGrp="1"/>
          </p:cNvSpPr>
          <p:nvPr>
            <p:ph idx="1"/>
          </p:nvPr>
        </p:nvSpPr>
        <p:spPr>
          <a:xfrm>
            <a:off x="1103312" y="1763486"/>
            <a:ext cx="9766851" cy="4484913"/>
          </a:xfrm>
        </p:spPr>
        <p:txBody>
          <a:bodyPr/>
          <a:lstStyle/>
          <a:p>
            <a:r>
              <a:rPr lang="en-US" dirty="0"/>
              <a:t>Breadth-first search is an algorithm for traversing graph data structure. It starts a node, and explores all of the neighbor nodes at the present depth prior to moving on to the nodes at the next depth level.</a:t>
            </a:r>
          </a:p>
          <a:p>
            <a:r>
              <a:rPr lang="en-US" dirty="0"/>
              <a:t>Then it move to the next depth of each node one by one.</a:t>
            </a:r>
          </a:p>
          <a:p>
            <a:r>
              <a:rPr lang="en-US" dirty="0"/>
              <a:t>Each node traversed is </a:t>
            </a:r>
            <a:r>
              <a:rPr lang="en-US" dirty="0" err="1"/>
              <a:t>flaged</a:t>
            </a:r>
            <a:r>
              <a:rPr lang="en-US" dirty="0"/>
              <a:t> as true by a </a:t>
            </a:r>
            <a:r>
              <a:rPr lang="en-US" dirty="0" err="1"/>
              <a:t>boolean</a:t>
            </a:r>
            <a:r>
              <a:rPr lang="en-US" dirty="0"/>
              <a:t> variable and is not visited again.</a:t>
            </a:r>
          </a:p>
          <a:p>
            <a:pPr marL="0" indent="0">
              <a:buNone/>
            </a:pPr>
            <a:endParaRPr lang="en-IN" dirty="0"/>
          </a:p>
        </p:txBody>
      </p:sp>
    </p:spTree>
    <p:extLst>
      <p:ext uri="{BB962C8B-B14F-4D97-AF65-F5344CB8AC3E}">
        <p14:creationId xmlns:p14="http://schemas.microsoft.com/office/powerpoint/2010/main" val="188519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D29FA-0C0E-438A-B614-A13C0DB18B56}"/>
              </a:ext>
            </a:extLst>
          </p:cNvPr>
          <p:cNvSpPr>
            <a:spLocks noGrp="1"/>
          </p:cNvSpPr>
          <p:nvPr>
            <p:ph idx="1"/>
          </p:nvPr>
        </p:nvSpPr>
        <p:spPr>
          <a:xfrm>
            <a:off x="839887" y="591587"/>
            <a:ext cx="10512226" cy="5381923"/>
          </a:xfrm>
        </p:spPr>
        <p:txBody>
          <a:bodyPr>
            <a:normAutofit/>
          </a:bodyPr>
          <a:lstStyle/>
          <a:p>
            <a:pPr marL="0" indent="0">
              <a:buNone/>
            </a:pPr>
            <a:r>
              <a:rPr lang="en-IN"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(B) </a:t>
            </a:r>
            <a:r>
              <a:rPr lang="en-IN" sz="2400" u="sng" dirty="0">
                <a:latin typeface="Arial" panose="020B0604020202020204" pitchFamily="34" charset="0"/>
                <a:cs typeface="Arial" panose="020B0604020202020204" pitchFamily="34" charset="0"/>
              </a:rPr>
              <a:t>DEPTH FIRST SEARCH (DFS)</a:t>
            </a:r>
          </a:p>
          <a:p>
            <a:pPr marL="0" indent="0">
              <a:buNone/>
            </a:pPr>
            <a:endParaRPr lang="en-IN" sz="2400" u="sng" dirty="0">
              <a:latin typeface="Arial" panose="020B0604020202020204" pitchFamily="34" charset="0"/>
              <a:cs typeface="Arial" panose="020B0604020202020204" pitchFamily="34" charset="0"/>
            </a:endParaRPr>
          </a:p>
          <a:p>
            <a:pPr marL="0" indent="0">
              <a:buNone/>
            </a:pPr>
            <a:r>
              <a:rPr lang="en-US" dirty="0"/>
              <a:t>EXPLANATION:-</a:t>
            </a:r>
            <a:endParaRPr lang="en-IN" dirty="0"/>
          </a:p>
          <a:p>
            <a:pPr marL="0" indent="0" algn="ctr">
              <a:buNone/>
            </a:pPr>
            <a:endParaRPr lang="en-IN" dirty="0"/>
          </a:p>
        </p:txBody>
      </p:sp>
      <p:pic>
        <p:nvPicPr>
          <p:cNvPr id="4098" name="Picture 2" descr="Depth First Search/Traversal in Binary Tree | Algorithms">
            <a:extLst>
              <a:ext uri="{FF2B5EF4-FFF2-40B4-BE49-F238E27FC236}">
                <a16:creationId xmlns:a16="http://schemas.microsoft.com/office/drawing/2014/main" id="{CD588C57-0861-481A-B6B6-47670DFE9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075" y="1352550"/>
            <a:ext cx="5524500" cy="5222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74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8729-B242-475F-8F01-7A02608DC98F}"/>
              </a:ext>
            </a:extLst>
          </p:cNvPr>
          <p:cNvSpPr>
            <a:spLocks noGrp="1"/>
          </p:cNvSpPr>
          <p:nvPr>
            <p:ph type="title"/>
          </p:nvPr>
        </p:nvSpPr>
        <p:spPr>
          <a:xfrm>
            <a:off x="646111" y="452718"/>
            <a:ext cx="9404723" cy="1133486"/>
          </a:xfrm>
        </p:spPr>
        <p:txBody>
          <a:bodyPr/>
          <a:lstStyle/>
          <a:p>
            <a:pPr marL="571500" indent="-571500">
              <a:buFont typeface="Wingdings" panose="05000000000000000000" pitchFamily="2" charset="2"/>
              <a:buChar char="§"/>
            </a:pPr>
            <a:r>
              <a:rPr lang="en-IN" u="sng" dirty="0">
                <a:latin typeface="Comic Sans MS" panose="030F0702030302020204" pitchFamily="66" charset="0"/>
              </a:rPr>
              <a:t>DFS ALGORITHM</a:t>
            </a:r>
          </a:p>
        </p:txBody>
      </p:sp>
      <p:sp>
        <p:nvSpPr>
          <p:cNvPr id="3" name="Content Placeholder 2">
            <a:extLst>
              <a:ext uri="{FF2B5EF4-FFF2-40B4-BE49-F238E27FC236}">
                <a16:creationId xmlns:a16="http://schemas.microsoft.com/office/drawing/2014/main" id="{5B6F1D24-A4D6-40FF-A635-3A439259E7E9}"/>
              </a:ext>
            </a:extLst>
          </p:cNvPr>
          <p:cNvSpPr>
            <a:spLocks noGrp="1"/>
          </p:cNvSpPr>
          <p:nvPr>
            <p:ph idx="1"/>
          </p:nvPr>
        </p:nvSpPr>
        <p:spPr>
          <a:xfrm>
            <a:off x="1103312" y="1399592"/>
            <a:ext cx="8946541" cy="4848807"/>
          </a:xfrm>
        </p:spPr>
        <p:txBody>
          <a:bodyPr/>
          <a:lstStyle/>
          <a:p>
            <a:r>
              <a:rPr lang="en-US" dirty="0"/>
              <a:t>Depth-first search is an algorithm for traversing graph data structure. The algorithm starts at the root node (selecting some arbitrary node as the root node) and explores as far as possible along each branch before backtracking.</a:t>
            </a:r>
          </a:p>
          <a:p>
            <a:r>
              <a:rPr lang="en-US" dirty="0"/>
              <a:t>Then it move back to the initial level and one by one applies the same procedure to each node.</a:t>
            </a:r>
          </a:p>
          <a:p>
            <a:r>
              <a:rPr lang="en-US" dirty="0"/>
              <a:t>Each node traversed is </a:t>
            </a:r>
            <a:r>
              <a:rPr lang="en-US" dirty="0" err="1"/>
              <a:t>flaged</a:t>
            </a:r>
            <a:r>
              <a:rPr lang="en-US" dirty="0"/>
              <a:t> as true by a </a:t>
            </a:r>
            <a:r>
              <a:rPr lang="en-US" dirty="0" err="1"/>
              <a:t>boolean</a:t>
            </a:r>
            <a:r>
              <a:rPr lang="en-US" dirty="0"/>
              <a:t> variable and is not visited again.</a:t>
            </a:r>
          </a:p>
          <a:p>
            <a:endParaRPr lang="en-IN" dirty="0"/>
          </a:p>
        </p:txBody>
      </p:sp>
    </p:spTree>
    <p:extLst>
      <p:ext uri="{BB962C8B-B14F-4D97-AF65-F5344CB8AC3E}">
        <p14:creationId xmlns:p14="http://schemas.microsoft.com/office/powerpoint/2010/main" val="173188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6485-F3FF-4D06-8DE4-2E570F084371}"/>
              </a:ext>
            </a:extLst>
          </p:cNvPr>
          <p:cNvSpPr>
            <a:spLocks noGrp="1"/>
          </p:cNvSpPr>
          <p:nvPr>
            <p:ph type="title"/>
          </p:nvPr>
        </p:nvSpPr>
        <p:spPr>
          <a:xfrm>
            <a:off x="1035292" y="406065"/>
            <a:ext cx="10121416" cy="1400530"/>
          </a:xfrm>
        </p:spPr>
        <p:txBody>
          <a:bodyPr/>
          <a:lstStyle/>
          <a:p>
            <a:pPr marL="571500" indent="-571500">
              <a:buFont typeface="Wingdings" panose="05000000000000000000" pitchFamily="2" charset="2"/>
              <a:buChar char="§"/>
            </a:pPr>
            <a:r>
              <a:rPr lang="en-IN" u="sng" dirty="0">
                <a:latin typeface="Comic Sans MS" panose="030F0702030302020204" pitchFamily="66" charset="0"/>
              </a:rPr>
              <a:t>COMPARISON TABLE BETWEEN</a:t>
            </a:r>
            <a:br>
              <a:rPr lang="en-IN" u="sng" dirty="0">
                <a:latin typeface="Comic Sans MS" panose="030F0702030302020204" pitchFamily="66" charset="0"/>
              </a:rPr>
            </a:br>
            <a:r>
              <a:rPr lang="en-IN" dirty="0">
                <a:latin typeface="Comic Sans MS" panose="030F0702030302020204" pitchFamily="66" charset="0"/>
              </a:rPr>
              <a:t>	 				</a:t>
            </a:r>
            <a:r>
              <a:rPr lang="en-IN" u="sng" dirty="0">
                <a:latin typeface="Comic Sans MS" panose="030F0702030302020204" pitchFamily="66" charset="0"/>
              </a:rPr>
              <a:t>BFS V/S DFS</a:t>
            </a:r>
            <a:endParaRPr lang="en-IN" u="sng" dirty="0"/>
          </a:p>
        </p:txBody>
      </p:sp>
      <p:pic>
        <p:nvPicPr>
          <p:cNvPr id="7" name="Content Placeholder 6">
            <a:extLst>
              <a:ext uri="{FF2B5EF4-FFF2-40B4-BE49-F238E27FC236}">
                <a16:creationId xmlns:a16="http://schemas.microsoft.com/office/drawing/2014/main" id="{E025CBDF-445C-4D94-811F-A52D3B8EB3E7}"/>
              </a:ext>
            </a:extLst>
          </p:cNvPr>
          <p:cNvPicPr>
            <a:picLocks noGrp="1" noChangeAspect="1"/>
          </p:cNvPicPr>
          <p:nvPr>
            <p:ph idx="1"/>
          </p:nvPr>
        </p:nvPicPr>
        <p:blipFill>
          <a:blip r:embed="rId2"/>
          <a:stretch>
            <a:fillRect/>
          </a:stretch>
        </p:blipFill>
        <p:spPr>
          <a:xfrm>
            <a:off x="1035292" y="2108622"/>
            <a:ext cx="9975881" cy="419576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7997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86E4-DFDD-415F-8264-C7C23533B9EE}"/>
              </a:ext>
            </a:extLst>
          </p:cNvPr>
          <p:cNvSpPr>
            <a:spLocks noGrp="1"/>
          </p:cNvSpPr>
          <p:nvPr>
            <p:ph type="title"/>
          </p:nvPr>
        </p:nvSpPr>
        <p:spPr>
          <a:xfrm>
            <a:off x="317241" y="452718"/>
            <a:ext cx="11874759" cy="1400530"/>
          </a:xfrm>
        </p:spPr>
        <p:txBody>
          <a:bodyPr/>
          <a:lstStyle/>
          <a:p>
            <a:pPr marL="571500" indent="-571500">
              <a:buFont typeface="Wingdings" panose="05000000000000000000" pitchFamily="2" charset="2"/>
              <a:buChar char="v"/>
            </a:pPr>
            <a:r>
              <a:rPr lang="en-IN" u="sng" dirty="0">
                <a:latin typeface="Comic Sans MS" panose="030F0702030302020204" pitchFamily="66" charset="0"/>
                <a:cs typeface="Arial" panose="020B0604020202020204" pitchFamily="34" charset="0"/>
              </a:rPr>
              <a:t>MINIMUM SPANNING TREE ALGORITHM</a:t>
            </a:r>
            <a:br>
              <a:rPr lang="en-IN" u="sng" dirty="0">
                <a:latin typeface="Comic Sans MS" panose="030F0702030302020204" pitchFamily="66" charset="0"/>
                <a:cs typeface="Arial" panose="020B0604020202020204" pitchFamily="34" charset="0"/>
              </a:rPr>
            </a:br>
            <a:endParaRPr lang="en-IN" u="sng" dirty="0"/>
          </a:p>
        </p:txBody>
      </p:sp>
      <p:sp>
        <p:nvSpPr>
          <p:cNvPr id="3" name="Content Placeholder 2">
            <a:extLst>
              <a:ext uri="{FF2B5EF4-FFF2-40B4-BE49-F238E27FC236}">
                <a16:creationId xmlns:a16="http://schemas.microsoft.com/office/drawing/2014/main" id="{6DADDF66-6403-44F6-A66B-C6EE9B0C069B}"/>
              </a:ext>
            </a:extLst>
          </p:cNvPr>
          <p:cNvSpPr>
            <a:spLocks noGrp="1"/>
          </p:cNvSpPr>
          <p:nvPr>
            <p:ph idx="1"/>
          </p:nvPr>
        </p:nvSpPr>
        <p:spPr>
          <a:xfrm>
            <a:off x="646111" y="2174033"/>
            <a:ext cx="10662249" cy="4040810"/>
          </a:xfrm>
        </p:spPr>
        <p:txBody>
          <a:bodyPr>
            <a:normAutofit/>
          </a:bodyPr>
          <a:lstStyle/>
          <a:p>
            <a:r>
              <a:rPr lang="en-IN" sz="3200" dirty="0">
                <a:latin typeface="Arial" panose="020B0604020202020204" pitchFamily="34" charset="0"/>
                <a:cs typeface="Arial" panose="020B0604020202020204" pitchFamily="34" charset="0"/>
              </a:rPr>
              <a:t>PRIM’s  ALGORITHM</a:t>
            </a:r>
          </a:p>
          <a:p>
            <a:r>
              <a:rPr lang="en-IN" sz="3200" dirty="0">
                <a:latin typeface="Arial" panose="020B0604020202020204" pitchFamily="34" charset="0"/>
                <a:cs typeface="Arial" panose="020B0604020202020204" pitchFamily="34" charset="0"/>
              </a:rPr>
              <a:t>KRUSKAL’s ALGORITHM</a:t>
            </a:r>
          </a:p>
          <a:p>
            <a:endParaRPr lang="en-IN" sz="3200" dirty="0"/>
          </a:p>
        </p:txBody>
      </p:sp>
    </p:spTree>
    <p:extLst>
      <p:ext uri="{BB962C8B-B14F-4D97-AF65-F5344CB8AC3E}">
        <p14:creationId xmlns:p14="http://schemas.microsoft.com/office/powerpoint/2010/main" val="59622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1210</TotalTime>
  <Words>1260</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vt:lpstr>
      <vt:lpstr>Century Gothic</vt:lpstr>
      <vt:lpstr>Comic Sans MS</vt:lpstr>
      <vt:lpstr>Wingdings</vt:lpstr>
      <vt:lpstr>Wingdings 3</vt:lpstr>
      <vt:lpstr>Ion</vt:lpstr>
      <vt:lpstr>DATA STRUCTURES    AND ALGORITHM </vt:lpstr>
      <vt:lpstr>CONTENTS</vt:lpstr>
      <vt:lpstr>ELEMENTARY GRAPH ALGORITHM </vt:lpstr>
      <vt:lpstr> </vt:lpstr>
      <vt:lpstr>BFS ALGORITHM</vt:lpstr>
      <vt:lpstr>PowerPoint Presentation</vt:lpstr>
      <vt:lpstr>DFS ALGORITHM</vt:lpstr>
      <vt:lpstr>COMPARISON TABLE BETWEEN       BFS V/S DFS</vt:lpstr>
      <vt:lpstr>MINIMUM SPANNING TREE ALGORITHM </vt:lpstr>
      <vt:lpstr>PRIM’s  ALGORITHM</vt:lpstr>
      <vt:lpstr>KRUSKAL’s  ALGORITHM</vt:lpstr>
      <vt:lpstr>COMPARISON TABLE BETWEEN       PRIM V/S KRUSKAL</vt:lpstr>
      <vt:lpstr>SHORTEST-PATH ALGORITHM </vt:lpstr>
      <vt:lpstr>FLOYD’s WARSHALL ALGORITHM</vt:lpstr>
      <vt:lpstr>DIJKSTA’s ALGORITHM</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dc:title>
  <dc:creator>Yogesh Chaudhary</dc:creator>
  <cp:lastModifiedBy>Yogesh Chaudhary</cp:lastModifiedBy>
  <cp:revision>45</cp:revision>
  <dcterms:created xsi:type="dcterms:W3CDTF">2020-04-16T19:15:06Z</dcterms:created>
  <dcterms:modified xsi:type="dcterms:W3CDTF">2020-04-27T17:49:30Z</dcterms:modified>
</cp:coreProperties>
</file>