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64" r:id="rId5"/>
    <p:sldId id="259" r:id="rId6"/>
    <p:sldId id="263" r:id="rId7"/>
    <p:sldId id="260" r:id="rId8"/>
    <p:sldId id="265" r:id="rId9"/>
    <p:sldId id="261" r:id="rId10"/>
    <p:sldId id="266"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477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372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94461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560597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0046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0367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28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719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934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896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713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354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454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901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445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325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461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4/17/2020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6768374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BD52-2DAC-4D88-914C-41985217A13C}"/>
              </a:ext>
            </a:extLst>
          </p:cNvPr>
          <p:cNvSpPr>
            <a:spLocks noGrp="1"/>
          </p:cNvSpPr>
          <p:nvPr>
            <p:ph type="ctrTitle"/>
          </p:nvPr>
        </p:nvSpPr>
        <p:spPr>
          <a:xfrm>
            <a:off x="2532995" y="736966"/>
            <a:ext cx="8825658" cy="3603214"/>
          </a:xfrm>
        </p:spPr>
        <p:txBody>
          <a:bodyPr/>
          <a:lstStyle/>
          <a:p>
            <a:pPr algn="ctr"/>
            <a:r>
              <a:rPr lang="en-IN" u="sng" dirty="0">
                <a:latin typeface="Cambria" panose="02040503050406030204" pitchFamily="18" charset="0"/>
                <a:ea typeface="Cambria" panose="02040503050406030204" pitchFamily="18" charset="0"/>
                <a:cs typeface="Myanmar Text" panose="020B0502040204020203" pitchFamily="34" charset="0"/>
              </a:rPr>
              <a:t>DATA </a:t>
            </a:r>
            <a:r>
              <a:rPr lang="en-IN" b="1" u="sng" dirty="0">
                <a:latin typeface="Cambria" panose="02040503050406030204" pitchFamily="18" charset="0"/>
                <a:ea typeface="Cambria" panose="02040503050406030204" pitchFamily="18" charset="0"/>
                <a:cs typeface="Myanmar Text" panose="020B0502040204020203" pitchFamily="34" charset="0"/>
              </a:rPr>
              <a:t>STRUCTUR</a:t>
            </a:r>
            <a:r>
              <a:rPr lang="en-IN" u="sng" dirty="0">
                <a:latin typeface="Cambria" panose="02040503050406030204" pitchFamily="18" charset="0"/>
                <a:ea typeface="Cambria" panose="02040503050406030204" pitchFamily="18" charset="0"/>
                <a:cs typeface="Myanmar Text" panose="020B0502040204020203" pitchFamily="34" charset="0"/>
              </a:rPr>
              <a:t>ES    AND ALGORITHM</a:t>
            </a:r>
            <a:br>
              <a:rPr lang="en-IN" u="sng" dirty="0">
                <a:latin typeface="Cambria" panose="02040503050406030204" pitchFamily="18" charset="0"/>
                <a:ea typeface="Cambria" panose="02040503050406030204" pitchFamily="18" charset="0"/>
                <a:cs typeface="Myanmar Text" panose="020B0502040204020203" pitchFamily="34" charset="0"/>
              </a:rPr>
            </a:br>
            <a:endParaRPr lang="en-IN" u="sng" dirty="0">
              <a:latin typeface="Cambria" panose="02040503050406030204" pitchFamily="18" charset="0"/>
              <a:ea typeface="Cambria" panose="02040503050406030204" pitchFamily="18" charset="0"/>
              <a:cs typeface="Myanmar Text" panose="020B0502040204020203" pitchFamily="34" charset="0"/>
            </a:endParaRPr>
          </a:p>
        </p:txBody>
      </p:sp>
      <p:sp>
        <p:nvSpPr>
          <p:cNvPr id="3" name="Subtitle 2">
            <a:extLst>
              <a:ext uri="{FF2B5EF4-FFF2-40B4-BE49-F238E27FC236}">
                <a16:creationId xmlns:a16="http://schemas.microsoft.com/office/drawing/2014/main" id="{5F8051C7-1E10-447B-8112-0BD461E02464}"/>
              </a:ext>
            </a:extLst>
          </p:cNvPr>
          <p:cNvSpPr>
            <a:spLocks noGrp="1"/>
          </p:cNvSpPr>
          <p:nvPr>
            <p:ph type="subTitle" idx="1"/>
          </p:nvPr>
        </p:nvSpPr>
        <p:spPr>
          <a:xfrm>
            <a:off x="1154954" y="4777379"/>
            <a:ext cx="10526183" cy="1505975"/>
          </a:xfrm>
        </p:spPr>
        <p:txBody>
          <a:bodyPr>
            <a:normAutofit/>
          </a:bodyPr>
          <a:lstStyle/>
          <a:p>
            <a:r>
              <a:rPr lang="en-IN" b="1" u="sng" dirty="0"/>
              <a:t>SUBMITTED TO:	</a:t>
            </a:r>
            <a:r>
              <a:rPr lang="en-IN" b="1" dirty="0"/>
              <a:t>									</a:t>
            </a:r>
            <a:r>
              <a:rPr lang="en-IN" b="1" u="sng" dirty="0"/>
              <a:t>submitted from:- </a:t>
            </a:r>
          </a:p>
          <a:p>
            <a:r>
              <a:rPr lang="en-IN" dirty="0"/>
              <a:t>Yogesh (181210063) 							 </a:t>
            </a:r>
            <a:r>
              <a:rPr lang="en-IN" dirty="0" err="1"/>
              <a:t>dr.chandresh</a:t>
            </a:r>
            <a:r>
              <a:rPr lang="en-IN" dirty="0"/>
              <a:t> </a:t>
            </a:r>
            <a:r>
              <a:rPr lang="en-IN" dirty="0" err="1"/>
              <a:t>kumar</a:t>
            </a:r>
            <a:r>
              <a:rPr lang="en-IN" dirty="0"/>
              <a:t> </a:t>
            </a:r>
            <a:r>
              <a:rPr lang="en-IN" dirty="0" err="1"/>
              <a:t>maurya</a:t>
            </a:r>
            <a:endParaRPr lang="en-IN" dirty="0"/>
          </a:p>
          <a:p>
            <a:r>
              <a:rPr lang="en-IN" dirty="0"/>
              <a:t>ABHISHEK LUTHRA (181210003)					</a:t>
            </a:r>
          </a:p>
        </p:txBody>
      </p:sp>
      <p:sp>
        <p:nvSpPr>
          <p:cNvPr id="5" name="Rectangle 4">
            <a:extLst>
              <a:ext uri="{FF2B5EF4-FFF2-40B4-BE49-F238E27FC236}">
                <a16:creationId xmlns:a16="http://schemas.microsoft.com/office/drawing/2014/main" id="{5B3E6A14-DDB2-48AF-8EEF-DEA18B4A823E}"/>
              </a:ext>
            </a:extLst>
          </p:cNvPr>
          <p:cNvSpPr/>
          <p:nvPr/>
        </p:nvSpPr>
        <p:spPr>
          <a:xfrm rot="19966279">
            <a:off x="43313" y="1127797"/>
            <a:ext cx="3790911" cy="707886"/>
          </a:xfrm>
          <a:prstGeom prst="rect">
            <a:avLst/>
          </a:prstGeom>
        </p:spPr>
        <p:txBody>
          <a:bodyPr wrap="square">
            <a:spAutoFit/>
          </a:bodyPr>
          <a:lstStyle/>
          <a:p>
            <a:r>
              <a:rPr lang="en-US" sz="4000"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Javanese Text" panose="02000000000000000000" pitchFamily="2" charset="0"/>
              </a:rPr>
              <a:t>ASSIGNMENT</a:t>
            </a:r>
            <a:endParaRPr lang="en-IN" sz="4000" u="sng" dirty="0"/>
          </a:p>
        </p:txBody>
      </p:sp>
    </p:spTree>
    <p:extLst>
      <p:ext uri="{BB962C8B-B14F-4D97-AF65-F5344CB8AC3E}">
        <p14:creationId xmlns:p14="http://schemas.microsoft.com/office/powerpoint/2010/main" val="250221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D88E-1430-4C76-B2F9-9D9138A552BB}"/>
              </a:ext>
            </a:extLst>
          </p:cNvPr>
          <p:cNvSpPr>
            <a:spLocks noGrp="1"/>
          </p:cNvSpPr>
          <p:nvPr>
            <p:ph type="title"/>
          </p:nvPr>
        </p:nvSpPr>
        <p:spPr>
          <a:xfrm>
            <a:off x="712242" y="486273"/>
            <a:ext cx="10344448" cy="5461521"/>
          </a:xfrm>
        </p:spPr>
        <p:txBody>
          <a:bodyPr/>
          <a:lstStyle/>
          <a:p>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br>
              <a:rPr lang="en-IN" sz="2400" dirty="0"/>
            </a:br>
            <a:br>
              <a:rPr lang="en-IN" sz="2400" dirty="0"/>
            </a:br>
            <a:br>
              <a:rPr lang="en-IN" sz="2400" dirty="0"/>
            </a:br>
            <a:br>
              <a:rPr lang="en-IN" sz="2400" dirty="0"/>
            </a:b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Dynamic Programming algorithm .Initially, 4 cities(given) .To calculate minimum cost we first make all the combinations covering all the cities having some travelling cost value. From all the combinations, we one by one check the cost which is minimum in value. This is an also optimisation approach. </a:t>
            </a:r>
          </a:p>
        </p:txBody>
      </p:sp>
      <p:sp>
        <p:nvSpPr>
          <p:cNvPr id="3" name="Content Placeholder 2">
            <a:extLst>
              <a:ext uri="{FF2B5EF4-FFF2-40B4-BE49-F238E27FC236}">
                <a16:creationId xmlns:a16="http://schemas.microsoft.com/office/drawing/2014/main" id="{DEC472E1-9494-4FE1-A61B-0C4122637A22}"/>
              </a:ext>
            </a:extLst>
          </p:cNvPr>
          <p:cNvSpPr>
            <a:spLocks noGrp="1"/>
          </p:cNvSpPr>
          <p:nvPr>
            <p:ph idx="1"/>
          </p:nvPr>
        </p:nvSpPr>
        <p:spPr>
          <a:xfrm>
            <a:off x="1103312" y="6123963"/>
            <a:ext cx="8946541" cy="124436"/>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0C0E483A-254F-4D29-B3D6-9BDE5DD92BB0}"/>
              </a:ext>
            </a:extLst>
          </p:cNvPr>
          <p:cNvPicPr>
            <a:picLocks noChangeAspect="1"/>
          </p:cNvPicPr>
          <p:nvPr/>
        </p:nvPicPr>
        <p:blipFill>
          <a:blip r:embed="rId2"/>
          <a:stretch>
            <a:fillRect/>
          </a:stretch>
        </p:blipFill>
        <p:spPr>
          <a:xfrm>
            <a:off x="2205117" y="910206"/>
            <a:ext cx="6494265" cy="1305326"/>
          </a:xfrm>
          <a:prstGeom prst="rect">
            <a:avLst/>
          </a:prstGeom>
        </p:spPr>
      </p:pic>
    </p:spTree>
    <p:extLst>
      <p:ext uri="{BB962C8B-B14F-4D97-AF65-F5344CB8AC3E}">
        <p14:creationId xmlns:p14="http://schemas.microsoft.com/office/powerpoint/2010/main" val="210788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06DE-8968-4017-8BDA-B5FC32B71A5E}"/>
              </a:ext>
            </a:extLst>
          </p:cNvPr>
          <p:cNvSpPr>
            <a:spLocks noGrp="1"/>
          </p:cNvSpPr>
          <p:nvPr>
            <p:ph type="title"/>
          </p:nvPr>
        </p:nvSpPr>
        <p:spPr>
          <a:xfrm>
            <a:off x="646111" y="439839"/>
            <a:ext cx="10197900" cy="1400530"/>
          </a:xfrm>
        </p:spPr>
        <p:txBody>
          <a:bodyPr/>
          <a:lstStyle/>
          <a:p>
            <a:pPr marL="571500" indent="-571500">
              <a:buFont typeface="Wingdings" panose="05000000000000000000" pitchFamily="2" charset="2"/>
              <a:buChar char="§"/>
            </a:pPr>
            <a:r>
              <a:rPr lang="en-IN" u="sng" dirty="0">
                <a:latin typeface="Comic Sans MS" panose="030F0702030302020204" pitchFamily="66" charset="0"/>
              </a:rPr>
              <a:t>BRANCH</a:t>
            </a:r>
            <a:r>
              <a:rPr lang="en-IN" u="sng" dirty="0"/>
              <a:t> AND BOUND ALGORITHM</a:t>
            </a:r>
            <a:br>
              <a:rPr lang="en-IN" u="sng" dirty="0"/>
            </a:br>
            <a:endParaRPr lang="en-IN" u="sng" dirty="0"/>
          </a:p>
        </p:txBody>
      </p:sp>
      <p:sp>
        <p:nvSpPr>
          <p:cNvPr id="3" name="Content Placeholder 2">
            <a:extLst>
              <a:ext uri="{FF2B5EF4-FFF2-40B4-BE49-F238E27FC236}">
                <a16:creationId xmlns:a16="http://schemas.microsoft.com/office/drawing/2014/main" id="{D9358EC2-2EB8-47BF-A05F-5AA902A3BFC3}"/>
              </a:ext>
            </a:extLst>
          </p:cNvPr>
          <p:cNvSpPr>
            <a:spLocks noGrp="1"/>
          </p:cNvSpPr>
          <p:nvPr>
            <p:ph idx="1"/>
          </p:nvPr>
        </p:nvSpPr>
        <p:spPr>
          <a:xfrm>
            <a:off x="763398" y="1619076"/>
            <a:ext cx="10318459" cy="4629324"/>
          </a:xfrm>
        </p:spPr>
        <p:txBody>
          <a:bodyPr/>
          <a:lstStyle/>
          <a:p>
            <a:r>
              <a:rPr lang="en-IN" sz="2400" b="1" u="sng" dirty="0">
                <a:latin typeface="Cambria" panose="02040503050406030204" pitchFamily="18" charset="0"/>
                <a:ea typeface="Cambria" panose="02040503050406030204" pitchFamily="18" charset="0"/>
              </a:rPr>
              <a:t>DEFINITION</a:t>
            </a:r>
            <a:r>
              <a:rPr lang="en-IN" b="1" u="sng" dirty="0"/>
              <a:t>:-</a:t>
            </a:r>
            <a:r>
              <a:rPr lang="en-US" b="1" dirty="0"/>
              <a:t> Branch and bound</a:t>
            </a:r>
            <a:r>
              <a:rPr lang="en-US" dirty="0"/>
              <a:t> is an algorithm design paradigm which is generally used for solving combinatorial optimization problems. These problems are typically exponential in terms of time complexity and may require exploring all possible permutations in worst case. The Branch and Bound Algorithm technique solves these problems relatively quickly.</a:t>
            </a:r>
          </a:p>
          <a:p>
            <a:pPr marL="0" indent="0">
              <a:buNone/>
            </a:pPr>
            <a:endParaRPr lang="en-US" b="1" u="sng"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rPr>
              <a:t>P</a:t>
            </a:r>
            <a:r>
              <a:rPr lang="en-IN" b="1" u="sng" dirty="0">
                <a:latin typeface="Cambria Math" panose="02040503050406030204" pitchFamily="18" charset="0"/>
                <a:ea typeface="Cambria Math" panose="02040503050406030204" pitchFamily="18" charset="0"/>
              </a:rPr>
              <a:t>ROBLEM</a:t>
            </a:r>
            <a:r>
              <a:rPr lang="en-IN" dirty="0"/>
              <a:t>: </a:t>
            </a:r>
            <a:r>
              <a:rPr lang="en-IN" sz="1800" dirty="0"/>
              <a:t>(KNAPSACK PROBLEM)</a:t>
            </a:r>
          </a:p>
          <a:p>
            <a:pPr marL="0" indent="0">
              <a:buNone/>
            </a:pPr>
            <a:endParaRPr lang="en-IN" b="1" u="sng" dirty="0">
              <a:latin typeface="Cambria" panose="02040503050406030204" pitchFamily="18" charset="0"/>
              <a:ea typeface="Cambria" panose="02040503050406030204" pitchFamily="18" charset="0"/>
            </a:endParaRPr>
          </a:p>
          <a:p>
            <a:pPr marL="0" indent="0">
              <a:buNone/>
            </a:pPr>
            <a:r>
              <a:rPr lang="en-IN" b="1" u="sng" dirty="0">
                <a:latin typeface="Cambria" panose="02040503050406030204" pitchFamily="18" charset="0"/>
                <a:ea typeface="Cambria" panose="02040503050406030204" pitchFamily="18" charset="0"/>
              </a:rPr>
              <a:t>INPUT</a:t>
            </a:r>
            <a:r>
              <a:rPr lang="en-IN" dirty="0"/>
              <a:t>: Given array consists of 5 items having weights and profit which is defined 			as Item </a:t>
            </a:r>
            <a:r>
              <a:rPr lang="en-IN" dirty="0" err="1"/>
              <a:t>arr</a:t>
            </a:r>
            <a:r>
              <a:rPr lang="en-IN" dirty="0"/>
              <a:t>[] = {{4, 65}, {2.5, 40}, {5.98, 120},{10, 95}, {6, 35}}; in 						which have to put the items having total weight = 10 . We have to find the 		the maximum profit from the different possible combinations.</a:t>
            </a:r>
          </a:p>
          <a:p>
            <a:endParaRPr lang="en-IN" dirty="0"/>
          </a:p>
        </p:txBody>
      </p:sp>
    </p:spTree>
    <p:extLst>
      <p:ext uri="{BB962C8B-B14F-4D97-AF65-F5344CB8AC3E}">
        <p14:creationId xmlns:p14="http://schemas.microsoft.com/office/powerpoint/2010/main" val="37587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E1C5-EB0E-4D8F-A498-F8C5E8D081BF}"/>
              </a:ext>
            </a:extLst>
          </p:cNvPr>
          <p:cNvSpPr>
            <a:spLocks noGrp="1"/>
          </p:cNvSpPr>
          <p:nvPr>
            <p:ph type="title"/>
          </p:nvPr>
        </p:nvSpPr>
        <p:spPr>
          <a:xfrm>
            <a:off x="646111" y="452717"/>
            <a:ext cx="10242799" cy="5620911"/>
          </a:xfrm>
        </p:spPr>
        <p:txBody>
          <a:bodyPr/>
          <a:lstStyle/>
          <a:p>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br>
              <a:rPr lang="en-IN" sz="2400" dirty="0"/>
            </a:br>
            <a:br>
              <a:rPr lang="en-IN" sz="2400" dirty="0"/>
            </a:br>
            <a:br>
              <a:rPr lang="en-IN" sz="2400" dirty="0"/>
            </a:br>
            <a:br>
              <a:rPr lang="en-IN" sz="2400" dirty="0"/>
            </a:b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Branch and Bound algorithm  we calculate max profit . Initially, total weight =10 (given)</a:t>
            </a:r>
            <a:br>
              <a:rPr lang="en-IN" sz="2400" dirty="0"/>
            </a:br>
            <a:r>
              <a:rPr lang="en-IN" sz="2400" dirty="0"/>
              <a:t>and from this corresponding to different weights with the bounded sum value &lt;=10 , we  list all the different combinations . Corresponding to different combinations we evaluate the max profit one by one to get the final answer.</a:t>
            </a:r>
          </a:p>
        </p:txBody>
      </p:sp>
      <p:pic>
        <p:nvPicPr>
          <p:cNvPr id="7" name="Picture 6">
            <a:extLst>
              <a:ext uri="{FF2B5EF4-FFF2-40B4-BE49-F238E27FC236}">
                <a16:creationId xmlns:a16="http://schemas.microsoft.com/office/drawing/2014/main" id="{E22CCF3E-9BCA-472D-98ED-0FB368D5ADE9}"/>
              </a:ext>
            </a:extLst>
          </p:cNvPr>
          <p:cNvPicPr>
            <a:picLocks noChangeAspect="1"/>
          </p:cNvPicPr>
          <p:nvPr/>
        </p:nvPicPr>
        <p:blipFill>
          <a:blip r:embed="rId2"/>
          <a:stretch>
            <a:fillRect/>
          </a:stretch>
        </p:blipFill>
        <p:spPr>
          <a:xfrm>
            <a:off x="1990629" y="1088053"/>
            <a:ext cx="6842978" cy="990738"/>
          </a:xfrm>
          <a:prstGeom prst="rect">
            <a:avLst/>
          </a:prstGeom>
        </p:spPr>
      </p:pic>
      <p:sp>
        <p:nvSpPr>
          <p:cNvPr id="9" name="Content Placeholder 8">
            <a:extLst>
              <a:ext uri="{FF2B5EF4-FFF2-40B4-BE49-F238E27FC236}">
                <a16:creationId xmlns:a16="http://schemas.microsoft.com/office/drawing/2014/main" id="{FA90BE5A-201D-4E61-930F-23E5C87EF5D8}"/>
              </a:ext>
            </a:extLst>
          </p:cNvPr>
          <p:cNvSpPr>
            <a:spLocks noGrp="1"/>
          </p:cNvSpPr>
          <p:nvPr>
            <p:ph idx="1"/>
          </p:nvPr>
        </p:nvSpPr>
        <p:spPr>
          <a:xfrm>
            <a:off x="1136868" y="6708964"/>
            <a:ext cx="8946541" cy="445445"/>
          </a:xfrm>
        </p:spPr>
        <p:txBody>
          <a:bodyPr/>
          <a:lstStyle/>
          <a:p>
            <a:endParaRPr lang="en-IN" dirty="0"/>
          </a:p>
        </p:txBody>
      </p:sp>
    </p:spTree>
    <p:extLst>
      <p:ext uri="{BB962C8B-B14F-4D97-AF65-F5344CB8AC3E}">
        <p14:creationId xmlns:p14="http://schemas.microsoft.com/office/powerpoint/2010/main" val="98484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93C8-0305-42FC-ABB6-B5DB9B5DFFA3}"/>
              </a:ext>
            </a:extLst>
          </p:cNvPr>
          <p:cNvSpPr>
            <a:spLocks noGrp="1"/>
          </p:cNvSpPr>
          <p:nvPr>
            <p:ph type="title"/>
          </p:nvPr>
        </p:nvSpPr>
        <p:spPr>
          <a:xfrm>
            <a:off x="645130" y="2768957"/>
            <a:ext cx="9404723" cy="1066801"/>
          </a:xfrm>
        </p:spPr>
        <p:txBody>
          <a:bodyPr/>
          <a:lstStyle/>
          <a:p>
            <a:r>
              <a:rPr lang="en-IN" dirty="0"/>
              <a:t>									THANKS……</a:t>
            </a:r>
          </a:p>
        </p:txBody>
      </p:sp>
      <p:sp>
        <p:nvSpPr>
          <p:cNvPr id="3" name="Content Placeholder 2">
            <a:extLst>
              <a:ext uri="{FF2B5EF4-FFF2-40B4-BE49-F238E27FC236}">
                <a16:creationId xmlns:a16="http://schemas.microsoft.com/office/drawing/2014/main" id="{574CC883-0B7E-4A19-85DA-65A9DF7E767B}"/>
              </a:ext>
            </a:extLst>
          </p:cNvPr>
          <p:cNvSpPr>
            <a:spLocks noGrp="1"/>
          </p:cNvSpPr>
          <p:nvPr>
            <p:ph idx="1"/>
          </p:nvPr>
        </p:nvSpPr>
        <p:spPr>
          <a:xfrm>
            <a:off x="1103312" y="6181859"/>
            <a:ext cx="8946541" cy="66540"/>
          </a:xfrm>
        </p:spPr>
        <p:txBody>
          <a:bodyPr>
            <a:normAutofit fontScale="25000" lnSpcReduction="20000"/>
          </a:bodyPr>
          <a:lstStyle/>
          <a:p>
            <a:endParaRPr lang="en-IN" dirty="0"/>
          </a:p>
        </p:txBody>
      </p:sp>
    </p:spTree>
    <p:extLst>
      <p:ext uri="{BB962C8B-B14F-4D97-AF65-F5344CB8AC3E}">
        <p14:creationId xmlns:p14="http://schemas.microsoft.com/office/powerpoint/2010/main" val="411429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F307-D647-451C-B5FD-44E96002AFE3}"/>
              </a:ext>
            </a:extLst>
          </p:cNvPr>
          <p:cNvSpPr>
            <a:spLocks noGrp="1"/>
          </p:cNvSpPr>
          <p:nvPr>
            <p:ph type="title"/>
          </p:nvPr>
        </p:nvSpPr>
        <p:spPr>
          <a:xfrm>
            <a:off x="646111" y="704675"/>
            <a:ext cx="9404723" cy="813732"/>
          </a:xfrm>
        </p:spPr>
        <p:txBody>
          <a:bodyPr/>
          <a:lstStyle/>
          <a:p>
            <a:pPr algn="ctr"/>
            <a:r>
              <a:rPr lang="en-IN" b="1" u="sng" dirty="0">
                <a:latin typeface="Comic Sans MS" panose="030F0702030302020204" pitchFamily="66" charset="0"/>
                <a:ea typeface="Cambria Math" panose="02040503050406030204" pitchFamily="18" charset="0"/>
              </a:rPr>
              <a:t>CONTENTS</a:t>
            </a:r>
          </a:p>
        </p:txBody>
      </p:sp>
      <p:sp>
        <p:nvSpPr>
          <p:cNvPr id="3" name="Content Placeholder 2">
            <a:extLst>
              <a:ext uri="{FF2B5EF4-FFF2-40B4-BE49-F238E27FC236}">
                <a16:creationId xmlns:a16="http://schemas.microsoft.com/office/drawing/2014/main" id="{DCC9F833-C5A0-44FC-9B84-E3D4DC13FAD5}"/>
              </a:ext>
            </a:extLst>
          </p:cNvPr>
          <p:cNvSpPr>
            <a:spLocks noGrp="1"/>
          </p:cNvSpPr>
          <p:nvPr>
            <p:ph idx="1"/>
          </p:nvPr>
        </p:nvSpPr>
        <p:spPr/>
        <p:txBody>
          <a:bodyPr/>
          <a:lstStyle/>
          <a:p>
            <a:pPr>
              <a:buFont typeface="Wingdings" panose="05000000000000000000" pitchFamily="2" charset="2"/>
              <a:buChar char="v"/>
            </a:pPr>
            <a:r>
              <a:rPr lang="en-IN" dirty="0"/>
              <a:t>DIVIDE AND CONQUER ALGORITHM</a:t>
            </a:r>
          </a:p>
          <a:p>
            <a:pPr>
              <a:buFont typeface="Wingdings" panose="05000000000000000000" pitchFamily="2" charset="2"/>
              <a:buChar char="v"/>
            </a:pPr>
            <a:r>
              <a:rPr lang="en-IN" dirty="0"/>
              <a:t>BACKTRACKING ALGORITHM</a:t>
            </a:r>
          </a:p>
          <a:p>
            <a:pPr>
              <a:buFont typeface="Wingdings" panose="05000000000000000000" pitchFamily="2" charset="2"/>
              <a:buChar char="v"/>
            </a:pPr>
            <a:r>
              <a:rPr lang="en-IN" dirty="0"/>
              <a:t>GREEDY-METHOD ALGORITHM</a:t>
            </a:r>
          </a:p>
          <a:p>
            <a:pPr>
              <a:buFont typeface="Wingdings" panose="05000000000000000000" pitchFamily="2" charset="2"/>
              <a:buChar char="v"/>
            </a:pPr>
            <a:r>
              <a:rPr lang="en-IN" dirty="0"/>
              <a:t>DYNAMIC PROGRAMMING ALGORITHM</a:t>
            </a:r>
          </a:p>
          <a:p>
            <a:pPr>
              <a:buFont typeface="Wingdings" panose="05000000000000000000" pitchFamily="2" charset="2"/>
              <a:buChar char="v"/>
            </a:pPr>
            <a:r>
              <a:rPr lang="en-IN" dirty="0"/>
              <a:t>BRANCH AND BOUND ALGORITHM</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21533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C463-FB1B-4699-8CF3-033944F2B99B}"/>
              </a:ext>
            </a:extLst>
          </p:cNvPr>
          <p:cNvSpPr>
            <a:spLocks noGrp="1"/>
          </p:cNvSpPr>
          <p:nvPr>
            <p:ph type="title"/>
          </p:nvPr>
        </p:nvSpPr>
        <p:spPr>
          <a:xfrm>
            <a:off x="646111" y="452718"/>
            <a:ext cx="10970633" cy="1400530"/>
          </a:xfrm>
        </p:spPr>
        <p:txBody>
          <a:bodyPr/>
          <a:lstStyle/>
          <a:p>
            <a:pPr marL="571500" indent="-571500">
              <a:buFont typeface="Wingdings" panose="05000000000000000000" pitchFamily="2" charset="2"/>
              <a:buChar char="§"/>
            </a:pPr>
            <a:r>
              <a:rPr lang="en-IN" u="sng" dirty="0">
                <a:latin typeface="Comic Sans MS" panose="030F0702030302020204" pitchFamily="66" charset="0"/>
              </a:rPr>
              <a:t>DIVIDE AND CONQUER ALGORITHM</a:t>
            </a:r>
            <a:br>
              <a:rPr lang="en-IN" u="sng" dirty="0">
                <a:latin typeface="Comic Sans MS" panose="030F0702030302020204" pitchFamily="66" charset="0"/>
              </a:rPr>
            </a:br>
            <a:endParaRPr lang="en-IN" u="sng"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E04136FC-5291-456D-93CF-02C810A16DAE}"/>
              </a:ext>
            </a:extLst>
          </p:cNvPr>
          <p:cNvSpPr>
            <a:spLocks noGrp="1"/>
          </p:cNvSpPr>
          <p:nvPr>
            <p:ph idx="1"/>
          </p:nvPr>
        </p:nvSpPr>
        <p:spPr>
          <a:xfrm>
            <a:off x="759854" y="1545465"/>
            <a:ext cx="9289999" cy="4378817"/>
          </a:xfrm>
        </p:spPr>
        <p:txBody>
          <a:bodyPr>
            <a:normAutofit/>
          </a:bodyPr>
          <a:lstStyle/>
          <a:p>
            <a:pPr marL="0" indent="0">
              <a:buNone/>
            </a:pPr>
            <a:r>
              <a:rPr lang="en-IN" sz="2400" b="1" u="sng" dirty="0">
                <a:latin typeface="Cambria" panose="02040503050406030204" pitchFamily="18" charset="0"/>
                <a:ea typeface="Cambria" panose="02040503050406030204" pitchFamily="18" charset="0"/>
              </a:rPr>
              <a:t>DEFINITION</a:t>
            </a:r>
            <a:r>
              <a:rPr lang="en-IN" sz="2400" b="1" u="sng" dirty="0"/>
              <a:t>:-</a:t>
            </a:r>
            <a:r>
              <a:rPr lang="en-IN" sz="2400" b="1" dirty="0"/>
              <a:t> </a:t>
            </a:r>
            <a:r>
              <a:rPr lang="en-US" sz="2400" dirty="0"/>
              <a:t>It is an algorithm design  based on multi-branched recursion. A divide-and-conquer algorithm works by recursively breaking down a problem into two or more sub-problems of the same or related type, until these become simple enough to be solved directly. The solutions to the sub-problems are then combined to give a solution to the original problem.</a:t>
            </a:r>
          </a:p>
          <a:p>
            <a:pPr marL="0" indent="0">
              <a:buNone/>
            </a:pPr>
            <a:endParaRPr lang="en-US" dirty="0"/>
          </a:p>
          <a:p>
            <a:pPr marL="0" indent="0">
              <a:buNone/>
            </a:pPr>
            <a:endParaRPr lang="en-US" dirty="0"/>
          </a:p>
          <a:p>
            <a:pPr marL="0" indent="0">
              <a:buNone/>
            </a:pPr>
            <a:r>
              <a:rPr lang="en-IN" b="1" dirty="0"/>
              <a:t>			</a:t>
            </a:r>
            <a:r>
              <a:rPr lang="en-IN" b="1" u="sng" dirty="0">
                <a:latin typeface="Cambria" panose="02040503050406030204" pitchFamily="18" charset="0"/>
                <a:ea typeface="Cambria" panose="02040503050406030204" pitchFamily="18" charset="0"/>
              </a:rPr>
              <a:t>PROBLEM</a:t>
            </a:r>
            <a:r>
              <a:rPr lang="en-IN" dirty="0"/>
              <a:t>: (MIN ELEMENT OF A GIVEN ARRAY)</a:t>
            </a:r>
          </a:p>
          <a:p>
            <a:pPr marL="0" indent="0">
              <a:buNone/>
            </a:pPr>
            <a:endParaRPr lang="en-IN" dirty="0"/>
          </a:p>
        </p:txBody>
      </p:sp>
    </p:spTree>
    <p:extLst>
      <p:ext uri="{BB962C8B-B14F-4D97-AF65-F5344CB8AC3E}">
        <p14:creationId xmlns:p14="http://schemas.microsoft.com/office/powerpoint/2010/main" val="87642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BE8D-BDF0-433B-A49B-E30731372E15}"/>
              </a:ext>
            </a:extLst>
          </p:cNvPr>
          <p:cNvSpPr>
            <a:spLocks noGrp="1"/>
          </p:cNvSpPr>
          <p:nvPr>
            <p:ph type="title"/>
          </p:nvPr>
        </p:nvSpPr>
        <p:spPr>
          <a:xfrm>
            <a:off x="646111" y="452717"/>
            <a:ext cx="10970633" cy="5813859"/>
          </a:xfrm>
        </p:spPr>
        <p:txBody>
          <a:bodyPr/>
          <a:lstStyle/>
          <a:p>
            <a:r>
              <a:rPr lang="en-IN" sz="2400" b="1" u="sng" dirty="0">
                <a:latin typeface="Cambria" panose="02040503050406030204" pitchFamily="18" charset="0"/>
                <a:ea typeface="Cambria" panose="02040503050406030204" pitchFamily="18" charset="0"/>
              </a:rPr>
              <a:t>INPUT</a:t>
            </a:r>
            <a:r>
              <a:rPr lang="en-IN" sz="2400" dirty="0"/>
              <a:t>: Given an array elements which is defined as </a:t>
            </a:r>
            <a:br>
              <a:rPr lang="en-IN" sz="2400" dirty="0"/>
            </a:br>
            <a:r>
              <a:rPr lang="en-IN" sz="2400" dirty="0" err="1"/>
              <a:t>arr</a:t>
            </a:r>
            <a:r>
              <a:rPr lang="en-IN" sz="2400" dirty="0"/>
              <a:t>[ ]={27,32,99,65,56,76,91,88,42} in which we have to find the minimum element from a given array.</a:t>
            </a:r>
            <a:br>
              <a:rPr lang="en-IN" sz="2400" dirty="0"/>
            </a:br>
            <a:br>
              <a:rPr lang="en-IN" sz="2400" dirty="0"/>
            </a:br>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br>
              <a:rPr lang="en-IN" sz="2400" dirty="0"/>
            </a:br>
            <a:br>
              <a:rPr lang="en-IN" sz="2400" dirty="0"/>
            </a:b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Divide and Conquer algorithm we will find the minimum element. Initially, the given problem is subdivided into different problem as subproblems. Then we evaluate results corresponding to the subproblems and combining all these results to get the final output. Basically it works on the principle of recursion.  </a:t>
            </a:r>
          </a:p>
        </p:txBody>
      </p:sp>
      <p:pic>
        <p:nvPicPr>
          <p:cNvPr id="13" name="Picture 12">
            <a:extLst>
              <a:ext uri="{FF2B5EF4-FFF2-40B4-BE49-F238E27FC236}">
                <a16:creationId xmlns:a16="http://schemas.microsoft.com/office/drawing/2014/main" id="{EC3EE627-5C5C-4657-9267-352DB9F8D41C}"/>
              </a:ext>
            </a:extLst>
          </p:cNvPr>
          <p:cNvPicPr>
            <a:picLocks noChangeAspect="1"/>
          </p:cNvPicPr>
          <p:nvPr/>
        </p:nvPicPr>
        <p:blipFill>
          <a:blip r:embed="rId2"/>
          <a:stretch>
            <a:fillRect/>
          </a:stretch>
        </p:blipFill>
        <p:spPr>
          <a:xfrm>
            <a:off x="2137370" y="2021090"/>
            <a:ext cx="6780128" cy="1124107"/>
          </a:xfrm>
          <a:prstGeom prst="rect">
            <a:avLst/>
          </a:prstGeom>
        </p:spPr>
      </p:pic>
      <p:sp>
        <p:nvSpPr>
          <p:cNvPr id="15" name="Content Placeholder 14">
            <a:extLst>
              <a:ext uri="{FF2B5EF4-FFF2-40B4-BE49-F238E27FC236}">
                <a16:creationId xmlns:a16="http://schemas.microsoft.com/office/drawing/2014/main" id="{2F6A7869-AB8A-44A6-A204-8F49F1C535E0}"/>
              </a:ext>
            </a:extLst>
          </p:cNvPr>
          <p:cNvSpPr>
            <a:spLocks noGrp="1"/>
          </p:cNvSpPr>
          <p:nvPr>
            <p:ph idx="1"/>
          </p:nvPr>
        </p:nvSpPr>
        <p:spPr>
          <a:xfrm flipV="1">
            <a:off x="1103312" y="6812280"/>
            <a:ext cx="8946541"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36693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D3CD-930B-4254-8F42-E567F895AAF5}"/>
              </a:ext>
            </a:extLst>
          </p:cNvPr>
          <p:cNvSpPr>
            <a:spLocks noGrp="1"/>
          </p:cNvSpPr>
          <p:nvPr>
            <p:ph type="title"/>
          </p:nvPr>
        </p:nvSpPr>
        <p:spPr/>
        <p:txBody>
          <a:bodyPr/>
          <a:lstStyle/>
          <a:p>
            <a:pPr marL="571500" indent="-571500">
              <a:buFont typeface="Wingdings" panose="05000000000000000000" pitchFamily="2" charset="2"/>
              <a:buChar char="§"/>
            </a:pPr>
            <a:r>
              <a:rPr lang="en-IN" u="sng" dirty="0">
                <a:latin typeface="Comic Sans MS" panose="030F0702030302020204" pitchFamily="66" charset="0"/>
              </a:rPr>
              <a:t>BACKTRACKING</a:t>
            </a:r>
            <a:r>
              <a:rPr lang="en-IN" u="sng" dirty="0"/>
              <a:t> ALGORITHM</a:t>
            </a:r>
            <a:br>
              <a:rPr lang="en-IN" u="sng" dirty="0"/>
            </a:br>
            <a:endParaRPr lang="en-IN" u="sng" dirty="0"/>
          </a:p>
        </p:txBody>
      </p:sp>
      <p:sp>
        <p:nvSpPr>
          <p:cNvPr id="3" name="Content Placeholder 2">
            <a:extLst>
              <a:ext uri="{FF2B5EF4-FFF2-40B4-BE49-F238E27FC236}">
                <a16:creationId xmlns:a16="http://schemas.microsoft.com/office/drawing/2014/main" id="{ED8D29FA-0C0E-438A-B614-A13C0DB18B56}"/>
              </a:ext>
            </a:extLst>
          </p:cNvPr>
          <p:cNvSpPr>
            <a:spLocks noGrp="1"/>
          </p:cNvSpPr>
          <p:nvPr>
            <p:ph idx="1"/>
          </p:nvPr>
        </p:nvSpPr>
        <p:spPr>
          <a:xfrm>
            <a:off x="645132" y="2052918"/>
            <a:ext cx="10512226" cy="4195481"/>
          </a:xfrm>
        </p:spPr>
        <p:txBody>
          <a:bodyPr>
            <a:normAutofit/>
          </a:bodyPr>
          <a:lstStyle/>
          <a:p>
            <a:r>
              <a:rPr lang="en-IN" sz="2400" b="1" u="sng" dirty="0">
                <a:latin typeface="Cambria Math" panose="02040503050406030204" pitchFamily="18" charset="0"/>
                <a:ea typeface="Cambria Math" panose="02040503050406030204" pitchFamily="18" charset="0"/>
              </a:rPr>
              <a:t>DEFINITION</a:t>
            </a:r>
            <a:r>
              <a:rPr lang="en-IN" sz="2400" b="1" u="sng" dirty="0"/>
              <a:t>:-</a:t>
            </a:r>
            <a:r>
              <a:rPr lang="en-US" sz="2400" dirty="0"/>
              <a:t> Backtracking is an algorithmic-technique for solving problems recursively by trying to build a solution incrementally, one piece at a time, removing those solutions that fail to satisfy the constraints of the problem at any point of time.</a:t>
            </a:r>
          </a:p>
          <a:p>
            <a:pPr marL="0" indent="0">
              <a:buNone/>
            </a:pPr>
            <a:endParaRPr lang="en-US" sz="2400" b="1" dirty="0"/>
          </a:p>
          <a:p>
            <a:pPr marL="0" indent="0">
              <a:buNone/>
            </a:pPr>
            <a:r>
              <a:rPr lang="en-US" sz="2400" b="1"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rPr>
              <a:t>P</a:t>
            </a:r>
            <a:r>
              <a:rPr lang="en-IN" b="1" u="sng" dirty="0">
                <a:latin typeface="Cambria Math" panose="02040503050406030204" pitchFamily="18" charset="0"/>
                <a:ea typeface="Cambria Math" panose="02040503050406030204" pitchFamily="18" charset="0"/>
              </a:rPr>
              <a:t>ROBLEM</a:t>
            </a:r>
            <a:r>
              <a:rPr lang="en-IN" dirty="0"/>
              <a:t>: (SUM OF SUBSETS)</a:t>
            </a:r>
          </a:p>
          <a:p>
            <a:pPr marL="0" indent="0">
              <a:buNone/>
            </a:pPr>
            <a:r>
              <a:rPr lang="en-IN" b="1" u="sng" dirty="0">
                <a:latin typeface="Cambria" panose="02040503050406030204" pitchFamily="18" charset="0"/>
                <a:ea typeface="Cambria" panose="02040503050406030204" pitchFamily="18" charset="0"/>
              </a:rPr>
              <a:t>INPUT</a:t>
            </a:r>
            <a:r>
              <a:rPr lang="en-IN" dirty="0"/>
              <a:t>: Given a set having elements which is defined as                                                		set[ ]={10,7,3,5,18,12,20,15,2,8} have 10 elements  in which we have to find   		the number of subsets whose sum is equal to 30. </a:t>
            </a:r>
          </a:p>
        </p:txBody>
      </p:sp>
    </p:spTree>
    <p:extLst>
      <p:ext uri="{BB962C8B-B14F-4D97-AF65-F5344CB8AC3E}">
        <p14:creationId xmlns:p14="http://schemas.microsoft.com/office/powerpoint/2010/main" val="297374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E06C-589F-4E31-AFDE-A69FBA2440FF}"/>
              </a:ext>
            </a:extLst>
          </p:cNvPr>
          <p:cNvSpPr>
            <a:spLocks noGrp="1"/>
          </p:cNvSpPr>
          <p:nvPr>
            <p:ph type="title"/>
          </p:nvPr>
        </p:nvSpPr>
        <p:spPr>
          <a:xfrm>
            <a:off x="667501" y="285226"/>
            <a:ext cx="10959640" cy="6165908"/>
          </a:xfrm>
        </p:spPr>
        <p:txBody>
          <a:bodyPr/>
          <a:lstStyle/>
          <a:p>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Backtracking algorithm ,from the given set we have to find the subsets having sum value =25.</a:t>
            </a:r>
            <a:br>
              <a:rPr lang="en-IN" sz="2400" dirty="0"/>
            </a:br>
            <a:r>
              <a:rPr lang="en-IN" sz="2400" dirty="0"/>
              <a:t>So, from the given set ,we list all the combinations starting from the </a:t>
            </a:r>
            <a:br>
              <a:rPr lang="en-IN" sz="2400" dirty="0"/>
            </a:br>
            <a:r>
              <a:rPr lang="en-IN" sz="2400" dirty="0"/>
              <a:t>set[1] value . List all the combinations whose value is &lt;=25 and else other combinations will be deleted. Finally list the combination whose value is equal to 25 and delete the remaining.</a:t>
            </a:r>
          </a:p>
        </p:txBody>
      </p:sp>
      <p:pic>
        <p:nvPicPr>
          <p:cNvPr id="8" name="Picture 7">
            <a:extLst>
              <a:ext uri="{FF2B5EF4-FFF2-40B4-BE49-F238E27FC236}">
                <a16:creationId xmlns:a16="http://schemas.microsoft.com/office/drawing/2014/main" id="{B0CD511F-4995-4B06-9C36-23F66B258200}"/>
              </a:ext>
            </a:extLst>
          </p:cNvPr>
          <p:cNvPicPr>
            <a:picLocks noChangeAspect="1"/>
          </p:cNvPicPr>
          <p:nvPr/>
        </p:nvPicPr>
        <p:blipFill>
          <a:blip r:embed="rId2"/>
          <a:stretch>
            <a:fillRect/>
          </a:stretch>
        </p:blipFill>
        <p:spPr>
          <a:xfrm>
            <a:off x="2048925" y="406866"/>
            <a:ext cx="6059726" cy="3143774"/>
          </a:xfrm>
          <a:prstGeom prst="rect">
            <a:avLst/>
          </a:prstGeom>
        </p:spPr>
      </p:pic>
      <p:sp>
        <p:nvSpPr>
          <p:cNvPr id="10" name="Content Placeholder 9">
            <a:extLst>
              <a:ext uri="{FF2B5EF4-FFF2-40B4-BE49-F238E27FC236}">
                <a16:creationId xmlns:a16="http://schemas.microsoft.com/office/drawing/2014/main" id="{9305AC5F-F1D6-41C7-83AA-1BA0F613551F}"/>
              </a:ext>
            </a:extLst>
          </p:cNvPr>
          <p:cNvSpPr>
            <a:spLocks noGrp="1"/>
          </p:cNvSpPr>
          <p:nvPr>
            <p:ph idx="1"/>
          </p:nvPr>
        </p:nvSpPr>
        <p:spPr>
          <a:xfrm flipV="1">
            <a:off x="1103312" y="6665473"/>
            <a:ext cx="8946541"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54692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6485-F3FF-4D06-8DE4-2E570F084371}"/>
              </a:ext>
            </a:extLst>
          </p:cNvPr>
          <p:cNvSpPr>
            <a:spLocks noGrp="1"/>
          </p:cNvSpPr>
          <p:nvPr>
            <p:ph type="title"/>
          </p:nvPr>
        </p:nvSpPr>
        <p:spPr/>
        <p:txBody>
          <a:bodyPr/>
          <a:lstStyle/>
          <a:p>
            <a:pPr marL="571500" indent="-571500">
              <a:buFont typeface="Wingdings" panose="05000000000000000000" pitchFamily="2" charset="2"/>
              <a:buChar char="§"/>
            </a:pPr>
            <a:r>
              <a:rPr lang="en-IN" u="sng" dirty="0">
                <a:latin typeface="Comic Sans MS" panose="030F0702030302020204" pitchFamily="66" charset="0"/>
              </a:rPr>
              <a:t>GREEDY-METHOD</a:t>
            </a:r>
            <a:r>
              <a:rPr lang="en-IN" u="sng" dirty="0"/>
              <a:t> ALGORITHM</a:t>
            </a:r>
            <a:br>
              <a:rPr lang="en-IN" u="sng" dirty="0"/>
            </a:br>
            <a:endParaRPr lang="en-IN" u="sng" dirty="0"/>
          </a:p>
        </p:txBody>
      </p:sp>
      <p:sp>
        <p:nvSpPr>
          <p:cNvPr id="3" name="Content Placeholder 2">
            <a:extLst>
              <a:ext uri="{FF2B5EF4-FFF2-40B4-BE49-F238E27FC236}">
                <a16:creationId xmlns:a16="http://schemas.microsoft.com/office/drawing/2014/main" id="{E2A48E5E-83E8-4330-9B4E-077924F1C581}"/>
              </a:ext>
            </a:extLst>
          </p:cNvPr>
          <p:cNvSpPr>
            <a:spLocks noGrp="1"/>
          </p:cNvSpPr>
          <p:nvPr>
            <p:ph idx="1"/>
          </p:nvPr>
        </p:nvSpPr>
        <p:spPr>
          <a:xfrm>
            <a:off x="461394" y="2052918"/>
            <a:ext cx="10897300" cy="4195481"/>
          </a:xfrm>
        </p:spPr>
        <p:txBody>
          <a:bodyPr>
            <a:normAutofit lnSpcReduction="10000"/>
          </a:bodyPr>
          <a:lstStyle/>
          <a:p>
            <a:r>
              <a:rPr lang="en-IN" b="1" u="sng" dirty="0"/>
              <a:t>DEFINITION:-</a:t>
            </a:r>
            <a:r>
              <a:rPr lang="en-US" dirty="0"/>
              <a:t> Greedy is an algorithmic paradigm that builds up a solution piece by piece, always choosing the next piece that offers the most obvious and immediate benefit. So the problems where choosing locally optimal also leads to global solution are best fit for Greedy.</a:t>
            </a:r>
            <a:endParaRPr lang="en-US" u="sng" dirty="0"/>
          </a:p>
          <a:p>
            <a:pPr marL="0" indent="0">
              <a:buNone/>
            </a:pPr>
            <a:endParaRPr lang="en-US" b="1" u="sng" dirty="0">
              <a:latin typeface="Cambria Math" panose="02040503050406030204" pitchFamily="18" charset="0"/>
              <a:ea typeface="Cambria Math" panose="02040503050406030204" pitchFamily="18" charset="0"/>
            </a:endParaRPr>
          </a:p>
          <a:p>
            <a:pPr marL="0" indent="0">
              <a:buNone/>
            </a:pPr>
            <a:r>
              <a:rPr lang="en-US" b="1" u="sng" dirty="0">
                <a:latin typeface="Cambria Math" panose="02040503050406030204" pitchFamily="18" charset="0"/>
                <a:ea typeface="Cambria Math" panose="02040503050406030204" pitchFamily="18" charset="0"/>
              </a:rPr>
              <a:t>P</a:t>
            </a:r>
            <a:r>
              <a:rPr lang="en-IN" b="1" u="sng" dirty="0">
                <a:latin typeface="Cambria Math" panose="02040503050406030204" pitchFamily="18" charset="0"/>
                <a:ea typeface="Cambria Math" panose="02040503050406030204" pitchFamily="18" charset="0"/>
              </a:rPr>
              <a:t>ROBLEM</a:t>
            </a:r>
            <a:r>
              <a:rPr lang="en-IN" dirty="0"/>
              <a:t>: </a:t>
            </a:r>
            <a:r>
              <a:rPr lang="en-IN" sz="1800" dirty="0"/>
              <a:t>(JOB SEQUENCING HAVING WEIGHTS TO EVALUATE MAXIMUM PROFIT)</a:t>
            </a:r>
          </a:p>
          <a:p>
            <a:pPr marL="0" indent="0">
              <a:buNone/>
            </a:pPr>
            <a:endParaRPr lang="en-IN" b="1" u="sng" dirty="0">
              <a:latin typeface="Cambria" panose="02040503050406030204" pitchFamily="18" charset="0"/>
              <a:ea typeface="Cambria" panose="02040503050406030204" pitchFamily="18" charset="0"/>
            </a:endParaRPr>
          </a:p>
          <a:p>
            <a:pPr marL="0" indent="0">
              <a:buNone/>
            </a:pPr>
            <a:r>
              <a:rPr lang="en-IN" b="1" u="sng" dirty="0">
                <a:latin typeface="Cambria" panose="02040503050406030204" pitchFamily="18" charset="0"/>
                <a:ea typeface="Cambria" panose="02040503050406030204" pitchFamily="18" charset="0"/>
              </a:rPr>
              <a:t>INPUT</a:t>
            </a:r>
            <a:r>
              <a:rPr lang="en-IN" dirty="0"/>
              <a:t>: Given array consists of jobs, weights and profit having no of sequencing=5   			which is defined  as                                                                             						jobs[5] = {{"j1", 4,  80},{"j2", 6, 120},{"j3", 3,  20},{"j4", 5,  60},{"j5", 1,  40}}; in 					which have to find the sequence of jobs with number of weights(given) to 			calculate the maximum profit.</a:t>
            </a:r>
          </a:p>
          <a:p>
            <a:pPr marL="0" indent="0">
              <a:buNone/>
            </a:pPr>
            <a:endParaRPr lang="en-IN" dirty="0"/>
          </a:p>
        </p:txBody>
      </p:sp>
    </p:spTree>
    <p:extLst>
      <p:ext uri="{BB962C8B-B14F-4D97-AF65-F5344CB8AC3E}">
        <p14:creationId xmlns:p14="http://schemas.microsoft.com/office/powerpoint/2010/main" val="187997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BDB1-5D31-4915-A11D-A54313A4123E}"/>
              </a:ext>
            </a:extLst>
          </p:cNvPr>
          <p:cNvSpPr>
            <a:spLocks noGrp="1"/>
          </p:cNvSpPr>
          <p:nvPr>
            <p:ph type="title"/>
          </p:nvPr>
        </p:nvSpPr>
        <p:spPr>
          <a:xfrm>
            <a:off x="646111" y="452717"/>
            <a:ext cx="10435746" cy="5654467"/>
          </a:xfrm>
        </p:spPr>
        <p:txBody>
          <a:bodyPr/>
          <a:lstStyle/>
          <a:p>
            <a:r>
              <a:rPr lang="en-IN" sz="2400" b="1" u="sng" dirty="0">
                <a:latin typeface="Cambria Math" panose="02040503050406030204" pitchFamily="18" charset="0"/>
                <a:ea typeface="Cambria Math" panose="02040503050406030204" pitchFamily="18" charset="0"/>
              </a:rPr>
              <a:t>OUTPUT</a:t>
            </a:r>
            <a:r>
              <a:rPr lang="en-IN" sz="2400" dirty="0"/>
              <a:t>: </a:t>
            </a: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r>
              <a:rPr lang="en-IN" sz="2400" b="1" u="sng" dirty="0">
                <a:latin typeface="Cambria Math" panose="02040503050406030204" pitchFamily="18" charset="0"/>
                <a:ea typeface="Cambria Math" panose="02040503050406030204" pitchFamily="18" charset="0"/>
              </a:rPr>
              <a:t>EXPLANATION</a:t>
            </a:r>
            <a:r>
              <a:rPr lang="en-IN" sz="2400" dirty="0"/>
              <a:t>:-Here in this problem, using Greedy-approach algorithm we have given 5 different jobs ,deadline(as weights) and total profit .</a:t>
            </a:r>
            <a:br>
              <a:rPr lang="en-IN" sz="2400" dirty="0"/>
            </a:br>
            <a:r>
              <a:rPr lang="en-IN" sz="2400" dirty="0"/>
              <a:t>According to question </a:t>
            </a:r>
            <a:r>
              <a:rPr lang="en-IN" sz="2400" dirty="0" err="1"/>
              <a:t>dmax</a:t>
            </a:r>
            <a:r>
              <a:rPr lang="en-IN" sz="2400" dirty="0"/>
              <a:t>=6 (max deadline possible) ,we first put the jobs having more profit and least deadlines , continuing this process until we complete the entire sequence of jobs. The combination having max profit is finally listed. </a:t>
            </a:r>
          </a:p>
        </p:txBody>
      </p:sp>
      <p:pic>
        <p:nvPicPr>
          <p:cNvPr id="7" name="Picture 6">
            <a:extLst>
              <a:ext uri="{FF2B5EF4-FFF2-40B4-BE49-F238E27FC236}">
                <a16:creationId xmlns:a16="http://schemas.microsoft.com/office/drawing/2014/main" id="{5C94B1DD-DE1C-4D9C-8742-A50C45391EFA}"/>
              </a:ext>
            </a:extLst>
          </p:cNvPr>
          <p:cNvPicPr>
            <a:picLocks noChangeAspect="1"/>
          </p:cNvPicPr>
          <p:nvPr/>
        </p:nvPicPr>
        <p:blipFill>
          <a:blip r:embed="rId2"/>
          <a:stretch>
            <a:fillRect/>
          </a:stretch>
        </p:blipFill>
        <p:spPr>
          <a:xfrm>
            <a:off x="2188621" y="593525"/>
            <a:ext cx="5898365" cy="2907936"/>
          </a:xfrm>
          <a:prstGeom prst="rect">
            <a:avLst/>
          </a:prstGeom>
        </p:spPr>
      </p:pic>
      <p:sp>
        <p:nvSpPr>
          <p:cNvPr id="9" name="Content Placeholder 8">
            <a:extLst>
              <a:ext uri="{FF2B5EF4-FFF2-40B4-BE49-F238E27FC236}">
                <a16:creationId xmlns:a16="http://schemas.microsoft.com/office/drawing/2014/main" id="{32EADCE2-4C61-4261-B89B-3257FE727FB8}"/>
              </a:ext>
            </a:extLst>
          </p:cNvPr>
          <p:cNvSpPr>
            <a:spLocks noGrp="1"/>
          </p:cNvSpPr>
          <p:nvPr>
            <p:ph idx="1"/>
          </p:nvPr>
        </p:nvSpPr>
        <p:spPr>
          <a:xfrm>
            <a:off x="1103312" y="6405283"/>
            <a:ext cx="8946541" cy="205242"/>
          </a:xfrm>
        </p:spPr>
        <p:txBody>
          <a:bodyPr>
            <a:normAutofit fontScale="40000" lnSpcReduction="20000"/>
          </a:bodyPr>
          <a:lstStyle/>
          <a:p>
            <a:endParaRPr lang="en-IN" dirty="0"/>
          </a:p>
        </p:txBody>
      </p:sp>
    </p:spTree>
    <p:extLst>
      <p:ext uri="{BB962C8B-B14F-4D97-AF65-F5344CB8AC3E}">
        <p14:creationId xmlns:p14="http://schemas.microsoft.com/office/powerpoint/2010/main" val="34667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86E4-DFDD-415F-8264-C7C23533B9EE}"/>
              </a:ext>
            </a:extLst>
          </p:cNvPr>
          <p:cNvSpPr>
            <a:spLocks noGrp="1"/>
          </p:cNvSpPr>
          <p:nvPr>
            <p:ph type="title"/>
          </p:nvPr>
        </p:nvSpPr>
        <p:spPr>
          <a:xfrm>
            <a:off x="646111" y="452718"/>
            <a:ext cx="11125179" cy="1400530"/>
          </a:xfrm>
        </p:spPr>
        <p:txBody>
          <a:bodyPr/>
          <a:lstStyle/>
          <a:p>
            <a:pPr marL="571500" indent="-571500">
              <a:buFont typeface="Wingdings" panose="05000000000000000000" pitchFamily="2" charset="2"/>
              <a:buChar char="§"/>
            </a:pPr>
            <a:r>
              <a:rPr lang="en-IN" u="sng" dirty="0">
                <a:latin typeface="Comic Sans MS" panose="030F0702030302020204" pitchFamily="66" charset="0"/>
              </a:rPr>
              <a:t>DYNAMIC</a:t>
            </a:r>
            <a:r>
              <a:rPr lang="en-IN" u="sng" dirty="0"/>
              <a:t> PROGRAMMING ALGORITHM</a:t>
            </a:r>
            <a:br>
              <a:rPr lang="en-IN" u="sng" dirty="0"/>
            </a:br>
            <a:endParaRPr lang="en-IN" u="sng" dirty="0"/>
          </a:p>
        </p:txBody>
      </p:sp>
      <p:sp>
        <p:nvSpPr>
          <p:cNvPr id="3" name="Content Placeholder 2">
            <a:extLst>
              <a:ext uri="{FF2B5EF4-FFF2-40B4-BE49-F238E27FC236}">
                <a16:creationId xmlns:a16="http://schemas.microsoft.com/office/drawing/2014/main" id="{6DADDF66-6403-44F6-A66B-C6EE9B0C069B}"/>
              </a:ext>
            </a:extLst>
          </p:cNvPr>
          <p:cNvSpPr>
            <a:spLocks noGrp="1"/>
          </p:cNvSpPr>
          <p:nvPr>
            <p:ph idx="1"/>
          </p:nvPr>
        </p:nvSpPr>
        <p:spPr>
          <a:xfrm>
            <a:off x="646111" y="1510018"/>
            <a:ext cx="10662249" cy="4704825"/>
          </a:xfrm>
        </p:spPr>
        <p:txBody>
          <a:bodyPr>
            <a:normAutofit/>
          </a:bodyPr>
          <a:lstStyle/>
          <a:p>
            <a:r>
              <a:rPr lang="en-IN" sz="2400" b="1" u="sng" dirty="0">
                <a:latin typeface="Cambria Math" panose="02040503050406030204" pitchFamily="18" charset="0"/>
                <a:ea typeface="Cambria Math" panose="02040503050406030204" pitchFamily="18" charset="0"/>
              </a:rPr>
              <a:t>DEFINITION</a:t>
            </a:r>
            <a:r>
              <a:rPr lang="en-IN" b="1" u="sng" dirty="0"/>
              <a:t>:-</a:t>
            </a:r>
            <a:r>
              <a:rPr lang="en-US" dirty="0"/>
              <a:t> Dynamic Programming is mainly an optimization over plain recursion.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a:t>
            </a:r>
          </a:p>
          <a:p>
            <a:endParaRPr lang="en-US" dirty="0"/>
          </a:p>
          <a:p>
            <a:pPr marL="0" indent="0">
              <a:buNone/>
            </a:pPr>
            <a:r>
              <a:rPr lang="en-US" b="1"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rPr>
              <a:t>P</a:t>
            </a:r>
            <a:r>
              <a:rPr lang="en-IN" b="1" u="sng" dirty="0">
                <a:latin typeface="Cambria Math" panose="02040503050406030204" pitchFamily="18" charset="0"/>
                <a:ea typeface="Cambria Math" panose="02040503050406030204" pitchFamily="18" charset="0"/>
              </a:rPr>
              <a:t>ROBLEM</a:t>
            </a:r>
            <a:r>
              <a:rPr lang="en-IN" dirty="0"/>
              <a:t>:(</a:t>
            </a:r>
            <a:r>
              <a:rPr lang="en-IN" sz="1800" dirty="0"/>
              <a:t>TRAVELLING SALESMAN PROBLEM)</a:t>
            </a:r>
          </a:p>
          <a:p>
            <a:pPr marL="0" indent="0">
              <a:buNone/>
            </a:pPr>
            <a:endParaRPr lang="en-IN" b="1" u="sng" dirty="0">
              <a:latin typeface="Cambria" panose="02040503050406030204" pitchFamily="18" charset="0"/>
              <a:ea typeface="Cambria" panose="02040503050406030204" pitchFamily="18" charset="0"/>
            </a:endParaRPr>
          </a:p>
          <a:p>
            <a:pPr marL="0" indent="0">
              <a:buNone/>
            </a:pPr>
            <a:r>
              <a:rPr lang="en-IN" b="1" u="sng" dirty="0">
                <a:latin typeface="Cambria" panose="02040503050406030204" pitchFamily="18" charset="0"/>
                <a:ea typeface="Cambria" panose="02040503050406030204" pitchFamily="18" charset="0"/>
              </a:rPr>
              <a:t>INPUT</a:t>
            </a:r>
            <a:r>
              <a:rPr lang="en-IN" dirty="0"/>
              <a:t>: Given array consists of 4 cities in which cost of moving from one city to 				another city is given as                                                                                  				</a:t>
            </a:r>
            <a:r>
              <a:rPr lang="en-IN" dirty="0" err="1"/>
              <a:t>dist</a:t>
            </a:r>
            <a:r>
              <a:rPr lang="en-IN" dirty="0"/>
              <a:t>[10][10] ={{0,20,42,25},{20,0,30,34},{42,30,0,10},{25,34,10,0}}; in 					which have to find the minimum cost to travel all the cities.</a:t>
            </a:r>
          </a:p>
          <a:p>
            <a:pPr marL="0" indent="0">
              <a:buNone/>
            </a:pPr>
            <a:endParaRPr lang="en-IN" b="1" u="sng"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59622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903</TotalTime>
  <Words>1136</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Century Gothic</vt:lpstr>
      <vt:lpstr>Comic Sans MS</vt:lpstr>
      <vt:lpstr>Javanese Text</vt:lpstr>
      <vt:lpstr>Wingdings</vt:lpstr>
      <vt:lpstr>Wingdings 3</vt:lpstr>
      <vt:lpstr>Ion</vt:lpstr>
      <vt:lpstr>DATA STRUCTURES    AND ALGORITHM </vt:lpstr>
      <vt:lpstr>CONTENTS</vt:lpstr>
      <vt:lpstr>DIVIDE AND CONQUER ALGORITHM </vt:lpstr>
      <vt:lpstr>INPUT: Given an array elements which is defined as  arr[ ]={27,32,99,65,56,76,91,88,42} in which we have to find the minimum element from a given array.  OUTPUT:     EXPLANATION:-Here in this problem, using Divide and Conquer algorithm we will find the minimum element. Initially, the given problem is subdivided into different problem as subproblems. Then we evaluate results corresponding to the subproblems and combining all these results to get the final output. Basically it works on the principle of recursion.  </vt:lpstr>
      <vt:lpstr>BACKTRACKING ALGORITHM </vt:lpstr>
      <vt:lpstr>OUTPUT:          EXPLANATION:-Here in this problem, using Backtracking algorithm ,from the given set we have to find the subsets having sum value =25. So, from the given set ,we list all the combinations starting from the  set[1] value . List all the combinations whose value is &lt;=25 and else other combinations will be deleted. Finally list the combination whose value is equal to 25 and delete the remaining.</vt:lpstr>
      <vt:lpstr>GREEDY-METHOD ALGORITHM </vt:lpstr>
      <vt:lpstr>OUTPUT:          EXPLANATION:-Here in this problem, using Greedy-approach algorithm we have given 5 different jobs ,deadline(as weights) and total profit . According to question dmax=6 (max deadline possible) ,we first put the jobs having more profit and least deadlines , continuing this process until we complete the entire sequence of jobs. The combination having max profit is finally listed. </vt:lpstr>
      <vt:lpstr>DYNAMIC PROGRAMMING ALGORITHM </vt:lpstr>
      <vt:lpstr>OUTPUT:       EXPLANATION:-Here in this problem, using Dynamic Programming algorithm .Initially, 4 cities(given) .To calculate minimum cost we first make all the combinations covering all the cities having some travelling cost value. From all the combinations, we one by one check the cost which is minimum in value. This is an also optimisation approach. </vt:lpstr>
      <vt:lpstr>BRANCH AND BOUND ALGORITHM </vt:lpstr>
      <vt:lpstr>OUTPUT:       EXPLANATION:-Here in this problem, using Branch and Bound algorithm  we calculate max profit . Initially, total weight =10 (given) and from this corresponding to different weights with the bounded sum value &lt;=10 , we  list all the different combinations . Corresponding to different combinations we evaluate the max profit one by one to get the final answer.</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dc:title>
  <dc:creator>Yogesh Chaudhary</dc:creator>
  <cp:lastModifiedBy>Yogesh Chaudhary</cp:lastModifiedBy>
  <cp:revision>25</cp:revision>
  <dcterms:created xsi:type="dcterms:W3CDTF">2020-04-16T19:15:06Z</dcterms:created>
  <dcterms:modified xsi:type="dcterms:W3CDTF">2020-04-17T18:20:31Z</dcterms:modified>
</cp:coreProperties>
</file>